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3"/>
  </p:notesMasterIdLst>
  <p:handoutMasterIdLst>
    <p:handoutMasterId r:id="rId74"/>
  </p:handoutMasterIdLst>
  <p:sldIdLst>
    <p:sldId id="287" r:id="rId2"/>
    <p:sldId id="288" r:id="rId3"/>
    <p:sldId id="289" r:id="rId4"/>
    <p:sldId id="290" r:id="rId5"/>
    <p:sldId id="297" r:id="rId6"/>
    <p:sldId id="291" r:id="rId7"/>
    <p:sldId id="292" r:id="rId8"/>
    <p:sldId id="293" r:id="rId9"/>
    <p:sldId id="294" r:id="rId10"/>
    <p:sldId id="298" r:id="rId11"/>
    <p:sldId id="366" r:id="rId12"/>
    <p:sldId id="299" r:id="rId13"/>
    <p:sldId id="300" r:id="rId14"/>
    <p:sldId id="301" r:id="rId15"/>
    <p:sldId id="318" r:id="rId16"/>
    <p:sldId id="296" r:id="rId17"/>
    <p:sldId id="319" r:id="rId18"/>
    <p:sldId id="320" r:id="rId19"/>
    <p:sldId id="321" r:id="rId20"/>
    <p:sldId id="368" r:id="rId21"/>
    <p:sldId id="305" r:id="rId22"/>
    <p:sldId id="295" r:id="rId23"/>
    <p:sldId id="303" r:id="rId24"/>
    <p:sldId id="306" r:id="rId25"/>
    <p:sldId id="307" r:id="rId26"/>
    <p:sldId id="308" r:id="rId27"/>
    <p:sldId id="328" r:id="rId28"/>
    <p:sldId id="329" r:id="rId29"/>
    <p:sldId id="330" r:id="rId30"/>
    <p:sldId id="332" r:id="rId31"/>
    <p:sldId id="331" r:id="rId32"/>
    <p:sldId id="309" r:id="rId33"/>
    <p:sldId id="316" r:id="rId34"/>
    <p:sldId id="317" r:id="rId35"/>
    <p:sldId id="315" r:id="rId36"/>
    <p:sldId id="311" r:id="rId37"/>
    <p:sldId id="327" r:id="rId38"/>
    <p:sldId id="312" r:id="rId39"/>
    <p:sldId id="322" r:id="rId40"/>
    <p:sldId id="324" r:id="rId41"/>
    <p:sldId id="325" r:id="rId42"/>
    <p:sldId id="323" r:id="rId43"/>
    <p:sldId id="326" r:id="rId44"/>
    <p:sldId id="313" r:id="rId45"/>
    <p:sldId id="314" r:id="rId46"/>
    <p:sldId id="333" r:id="rId47"/>
    <p:sldId id="334" r:id="rId48"/>
    <p:sldId id="362" r:id="rId49"/>
    <p:sldId id="365" r:id="rId50"/>
    <p:sldId id="360" r:id="rId51"/>
    <p:sldId id="361" r:id="rId52"/>
    <p:sldId id="363" r:id="rId53"/>
    <p:sldId id="364" r:id="rId54"/>
    <p:sldId id="335" r:id="rId55"/>
    <p:sldId id="336" r:id="rId56"/>
    <p:sldId id="337" r:id="rId57"/>
    <p:sldId id="338" r:id="rId58"/>
    <p:sldId id="339" r:id="rId59"/>
    <p:sldId id="340" r:id="rId60"/>
    <p:sldId id="343" r:id="rId61"/>
    <p:sldId id="350" r:id="rId62"/>
    <p:sldId id="352" r:id="rId63"/>
    <p:sldId id="341" r:id="rId64"/>
    <p:sldId id="342" r:id="rId65"/>
    <p:sldId id="353" r:id="rId66"/>
    <p:sldId id="344" r:id="rId67"/>
    <p:sldId id="345" r:id="rId68"/>
    <p:sldId id="346" r:id="rId69"/>
    <p:sldId id="347" r:id="rId70"/>
    <p:sldId id="348" r:id="rId71"/>
    <p:sldId id="349" r:id="rId72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81A7699-298A-4234-BAAE-191C7D5EA8AB}">
          <p14:sldIdLst>
            <p14:sldId id="287"/>
            <p14:sldId id="288"/>
            <p14:sldId id="289"/>
            <p14:sldId id="290"/>
            <p14:sldId id="297"/>
            <p14:sldId id="291"/>
            <p14:sldId id="292"/>
            <p14:sldId id="293"/>
            <p14:sldId id="294"/>
            <p14:sldId id="298"/>
            <p14:sldId id="366"/>
            <p14:sldId id="299"/>
            <p14:sldId id="300"/>
            <p14:sldId id="301"/>
            <p14:sldId id="318"/>
            <p14:sldId id="296"/>
            <p14:sldId id="319"/>
            <p14:sldId id="320"/>
            <p14:sldId id="321"/>
            <p14:sldId id="368"/>
            <p14:sldId id="305"/>
            <p14:sldId id="295"/>
            <p14:sldId id="303"/>
            <p14:sldId id="306"/>
            <p14:sldId id="307"/>
            <p14:sldId id="308"/>
            <p14:sldId id="328"/>
            <p14:sldId id="329"/>
            <p14:sldId id="330"/>
            <p14:sldId id="332"/>
            <p14:sldId id="331"/>
            <p14:sldId id="309"/>
            <p14:sldId id="316"/>
            <p14:sldId id="317"/>
            <p14:sldId id="315"/>
            <p14:sldId id="311"/>
            <p14:sldId id="327"/>
            <p14:sldId id="312"/>
            <p14:sldId id="322"/>
            <p14:sldId id="324"/>
            <p14:sldId id="325"/>
            <p14:sldId id="323"/>
            <p14:sldId id="326"/>
            <p14:sldId id="313"/>
            <p14:sldId id="314"/>
            <p14:sldId id="333"/>
            <p14:sldId id="334"/>
            <p14:sldId id="362"/>
            <p14:sldId id="365"/>
            <p14:sldId id="360"/>
            <p14:sldId id="361"/>
            <p14:sldId id="363"/>
            <p14:sldId id="364"/>
            <p14:sldId id="335"/>
            <p14:sldId id="336"/>
            <p14:sldId id="337"/>
            <p14:sldId id="338"/>
            <p14:sldId id="339"/>
            <p14:sldId id="340"/>
            <p14:sldId id="343"/>
            <p14:sldId id="350"/>
            <p14:sldId id="352"/>
            <p14:sldId id="341"/>
            <p14:sldId id="342"/>
            <p14:sldId id="353"/>
            <p14:sldId id="344"/>
            <p14:sldId id="345"/>
            <p14:sldId id="346"/>
            <p14:sldId id="347"/>
            <p14:sldId id="348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5971"/>
    <a:srgbClr val="316D7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0" autoAdjust="0"/>
    <p:restoredTop sz="92604" autoAdjust="0"/>
  </p:normalViewPr>
  <p:slideViewPr>
    <p:cSldViewPr>
      <p:cViewPr varScale="1">
        <p:scale>
          <a:sx n="109" d="100"/>
          <a:sy n="109" d="100"/>
        </p:scale>
        <p:origin x="715" y="6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13" Type="http://schemas.openxmlformats.org/officeDocument/2006/relationships/slide" Target="slides/slide25.xml"/><Relationship Id="rId18" Type="http://schemas.openxmlformats.org/officeDocument/2006/relationships/slide" Target="slides/slide32.xml"/><Relationship Id="rId26" Type="http://schemas.openxmlformats.org/officeDocument/2006/relationships/slide" Target="slides/slide46.xml"/><Relationship Id="rId3" Type="http://schemas.openxmlformats.org/officeDocument/2006/relationships/slide" Target="slides/slide5.xml"/><Relationship Id="rId21" Type="http://schemas.openxmlformats.org/officeDocument/2006/relationships/slide" Target="slides/slide37.xml"/><Relationship Id="rId7" Type="http://schemas.openxmlformats.org/officeDocument/2006/relationships/slide" Target="slides/slide14.xml"/><Relationship Id="rId12" Type="http://schemas.openxmlformats.org/officeDocument/2006/relationships/slide" Target="slides/slide24.xml"/><Relationship Id="rId17" Type="http://schemas.openxmlformats.org/officeDocument/2006/relationships/slide" Target="slides/slide29.xml"/><Relationship Id="rId25" Type="http://schemas.openxmlformats.org/officeDocument/2006/relationships/slide" Target="slides/slide43.xml"/><Relationship Id="rId2" Type="http://schemas.openxmlformats.org/officeDocument/2006/relationships/slide" Target="slides/slide4.xml"/><Relationship Id="rId16" Type="http://schemas.openxmlformats.org/officeDocument/2006/relationships/slide" Target="slides/slide28.xml"/><Relationship Id="rId20" Type="http://schemas.openxmlformats.org/officeDocument/2006/relationships/slide" Target="slides/slide36.xml"/><Relationship Id="rId1" Type="http://schemas.openxmlformats.org/officeDocument/2006/relationships/slide" Target="slides/slide2.xml"/><Relationship Id="rId6" Type="http://schemas.openxmlformats.org/officeDocument/2006/relationships/slide" Target="slides/slide13.xml"/><Relationship Id="rId11" Type="http://schemas.openxmlformats.org/officeDocument/2006/relationships/slide" Target="slides/slide23.xml"/><Relationship Id="rId24" Type="http://schemas.openxmlformats.org/officeDocument/2006/relationships/slide" Target="slides/slide40.xml"/><Relationship Id="rId5" Type="http://schemas.openxmlformats.org/officeDocument/2006/relationships/slide" Target="slides/slide12.xml"/><Relationship Id="rId15" Type="http://schemas.openxmlformats.org/officeDocument/2006/relationships/slide" Target="slides/slide27.xml"/><Relationship Id="rId23" Type="http://schemas.openxmlformats.org/officeDocument/2006/relationships/slide" Target="slides/slide39.xml"/><Relationship Id="rId10" Type="http://schemas.openxmlformats.org/officeDocument/2006/relationships/slide" Target="slides/slide22.xml"/><Relationship Id="rId19" Type="http://schemas.openxmlformats.org/officeDocument/2006/relationships/slide" Target="slides/slide33.xml"/><Relationship Id="rId4" Type="http://schemas.openxmlformats.org/officeDocument/2006/relationships/slide" Target="slides/slide10.xml"/><Relationship Id="rId9" Type="http://schemas.openxmlformats.org/officeDocument/2006/relationships/slide" Target="slides/slide21.xml"/><Relationship Id="rId14" Type="http://schemas.openxmlformats.org/officeDocument/2006/relationships/slide" Target="slides/slide26.xml"/><Relationship Id="rId22" Type="http://schemas.openxmlformats.org/officeDocument/2006/relationships/slide" Target="slides/slide38.xml"/><Relationship Id="rId2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220A-A53F-4F3B-8944-8B0F3C0400C4}" type="datetimeFigureOut">
              <a:rPr lang="nl-BE" smtClean="0"/>
              <a:t>3/11/2017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D0A39-5CF0-4490-8FF6-B2DF0B2CAA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164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58190-BD65-4F37-B6CA-BBCCC5D8A2B0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100CD-7D2C-4A59-B27F-E17732F825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9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B2D65484-E095-4654-8B0E-3E3DCC075302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4259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7B2ECA92-C689-4562-A3E7-B70BC8A4E5FC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smtClean="0"/>
          </a:p>
        </p:txBody>
      </p:sp>
    </p:spTree>
    <p:extLst>
      <p:ext uri="{BB962C8B-B14F-4D97-AF65-F5344CB8AC3E}">
        <p14:creationId xmlns:p14="http://schemas.microsoft.com/office/powerpoint/2010/main" val="294501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E9B9D84C-BB5B-4B90-BBB0-4CBBF534C21F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7963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4B3A483B-B43F-4A65-8840-B72C5413DD88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71826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2E84E9AC-3072-410F-A66F-AE8B79DC1812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05178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3D48FAEE-CECC-4B8F-92D1-82C7798A32AA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237793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8E1C76D9-0A88-417F-BE7B-76F060447C42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44553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3295F557-445E-4A7D-8530-8E43862E57BC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53638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DA0CDB22-BD75-4D99-A6E2-38BBB2FBEC13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820252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FB1D99D2-0E61-4548-BD03-CA298BC4D742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81710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2D63BE2D-41B8-4435-8F08-7EF222D660BC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28041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17398" y="10236845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437F305-11CE-4643-BCA1-3C3F4A8C8E09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26968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B9797EB1-DAD4-4F4B-8DD1-CDF853D4240E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73275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E31A654C-64EE-4AF8-8F53-BD78640DF707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811041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ADF81550-9A27-4607-99A4-24FF7B15486B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247848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11B37E80-C5F9-4DE6-837B-8AC740C7368A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23983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6A7BFCB5-6293-4527-A0E8-F45D9B9DF1C5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460230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9ABFC129-C7AF-4785-B54F-1E38B636EE75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246333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EC158F8C-D7FE-4AF3-B278-1BC637DA9C19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821061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B5C6F3F8-D6E0-406F-9E3E-83C65D8B025B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403148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1684805B-697E-4445-8B3F-1DD1B827C910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65878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12E68E4C-FAA1-416F-BA5F-523F0B34C543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2282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5DA158C7-60AC-482C-9D1B-AF110DC205F6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387374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7D8BD0DC-0246-4361-AC90-BE90BBD36B36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478150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99A16C84-F3DB-495B-964B-085239DBFFDA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648143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5988762E-044C-4DE1-894A-588C38D3A474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7488" y="796925"/>
            <a:ext cx="7175501" cy="4037013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66" y="5142550"/>
            <a:ext cx="4890550" cy="481855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33338" rIns="63500" bIns="33338"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822970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34782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3F71BBDC-77F0-4FA0-9FBD-882EA313F4B0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990804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31920D1C-6A26-41AD-B226-6A39AFA2EC1E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625628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B0F32512-0632-4BFC-8CBC-9EBD4337B8AD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809483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2644A700-73C2-499B-B3A1-88DE4D2B6824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20537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264848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9BC0B83A-0061-4A2D-AF53-447592C6E17A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48789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087928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C500AE00-3E6E-40ED-A69C-B6D971739EC5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662346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F2DA302C-A343-4F12-8B96-C24F7B964817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7488" y="796925"/>
            <a:ext cx="7175501" cy="4037013"/>
          </a:xfrm>
          <a:ln w="12700" cap="flat">
            <a:solidFill>
              <a:schemeClr val="tx1"/>
            </a:solidFill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666" y="5142550"/>
            <a:ext cx="4890550" cy="481855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33338" rIns="63500" bIns="33338"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338851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41C803D6-6C15-4E56-BEA1-803E4CD3D678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016687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C6DC02E0-1B3A-4361-8831-B26C574064C3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837004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EB959-080A-4B16-8319-FA890ED964AC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smtClean="0"/>
              <a:t>Another complementary Low Sound Solution option to reduce sound levels is the new Discharge Attenuator.</a:t>
            </a:r>
          </a:p>
          <a:p>
            <a:r>
              <a:rPr lang="en-US" b="1" smtClean="0"/>
              <a:t>(click)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2441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C9A43-BA6B-47A5-BDAD-650643DE7173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smtClean="0"/>
              <a:t>The discharge attenuation is a straight sided discharge hood, which adds 55 inches (1400mm) to the unit height. </a:t>
            </a:r>
          </a:p>
          <a:p>
            <a:endParaRPr lang="en-US" smtClean="0"/>
          </a:p>
          <a:p>
            <a:r>
              <a:rPr lang="en-US" smtClean="0"/>
              <a:t>It is designed with high density fiberglass insulated walls, low pressure drop baffling and is self supporting. </a:t>
            </a:r>
          </a:p>
          <a:p>
            <a:endParaRPr lang="en-US" smtClean="0"/>
          </a:p>
          <a:p>
            <a:r>
              <a:rPr lang="en-US" smtClean="0"/>
              <a:t>There is a 2% thermal performance derate with the addition of the discharge attenuation package. </a:t>
            </a:r>
          </a:p>
          <a:p>
            <a:r>
              <a:rPr lang="en-US" b="1" smtClean="0"/>
              <a:t>(click)</a:t>
            </a:r>
          </a:p>
        </p:txBody>
      </p:sp>
    </p:spTree>
    <p:extLst>
      <p:ext uri="{BB962C8B-B14F-4D97-AF65-F5344CB8AC3E}">
        <p14:creationId xmlns:p14="http://schemas.microsoft.com/office/powerpoint/2010/main" val="373276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6D684-364E-4E2F-AC43-6CBB6068AA13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smtClean="0"/>
              <a:t>The Low Sound Fan offers a 4 to 7 dB(A) reduction.</a:t>
            </a:r>
          </a:p>
          <a:p>
            <a:endParaRPr lang="en-US" smtClean="0"/>
          </a:p>
          <a:p>
            <a:r>
              <a:rPr lang="en-US" smtClean="0"/>
              <a:t>The Low Sound Fan is available on all 12’ and 14’ wide cells. This option adds 7 inches to cell height.</a:t>
            </a:r>
          </a:p>
          <a:p>
            <a:endParaRPr lang="en-US" smtClean="0"/>
          </a:p>
          <a:p>
            <a:r>
              <a:rPr lang="en-US" smtClean="0"/>
              <a:t>The Low Sound Fan is a wide chord design which employs aluminum blades and a steel fan hub design.</a:t>
            </a:r>
          </a:p>
          <a:p>
            <a:endParaRPr lang="en-US" smtClean="0"/>
          </a:p>
          <a:p>
            <a:r>
              <a:rPr lang="en-US" smtClean="0"/>
              <a:t>These features result in a fan able to move the required air flow at reduced fan speed.</a:t>
            </a:r>
          </a:p>
          <a:p>
            <a:r>
              <a:rPr lang="en-US" smtClean="0"/>
              <a:t>Because we’re moving the same amount of air, there is no performance derate!</a:t>
            </a:r>
          </a:p>
          <a:p>
            <a:r>
              <a:rPr lang="en-US" b="1" smtClean="0"/>
              <a:t>(click)</a:t>
            </a:r>
          </a:p>
        </p:txBody>
      </p:sp>
    </p:spTree>
    <p:extLst>
      <p:ext uri="{BB962C8B-B14F-4D97-AF65-F5344CB8AC3E}">
        <p14:creationId xmlns:p14="http://schemas.microsoft.com/office/powerpoint/2010/main" val="36902114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A7F7F-39BA-4C8E-8423-B09FD244600E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smtClean="0"/>
              <a:t>The SUPER Low Sound Fan is available on all the 8.5’ wide cells.</a:t>
            </a:r>
          </a:p>
          <a:p>
            <a:r>
              <a:rPr lang="en-US" smtClean="0"/>
              <a:t>This option adds 12 to 21 inches (250 to 530mm) to cell height, depending upon unit size.</a:t>
            </a:r>
          </a:p>
          <a:p>
            <a:r>
              <a:rPr lang="en-US" smtClean="0"/>
              <a:t>SUPER Low Sound Fans are one piece molded construction utilizing heavy duty FRP. Please note, the fan hub is not a separate component.</a:t>
            </a:r>
          </a:p>
          <a:p>
            <a:endParaRPr lang="en-US" smtClean="0"/>
          </a:p>
          <a:p>
            <a:r>
              <a:rPr lang="en-US" smtClean="0"/>
              <a:t>This leading edge technology incorporates extremely wide chord blades with a unique forward swept blade profile.</a:t>
            </a:r>
          </a:p>
          <a:p>
            <a:endParaRPr lang="en-US" smtClean="0"/>
          </a:p>
          <a:p>
            <a:r>
              <a:rPr lang="en-US" smtClean="0"/>
              <a:t>This unique fan design results in a fan which is able to move the required air flow at significantly reduced fan speed.</a:t>
            </a:r>
          </a:p>
          <a:p>
            <a:endParaRPr lang="en-US" b="1" smtClean="0"/>
          </a:p>
          <a:p>
            <a:r>
              <a:rPr lang="en-US" smtClean="0"/>
              <a:t>Because we’re moving the same amount of air, there is no performance derate!</a:t>
            </a:r>
          </a:p>
          <a:p>
            <a:r>
              <a:rPr lang="en-US" b="1" smtClean="0"/>
              <a:t>(click)</a:t>
            </a:r>
          </a:p>
        </p:txBody>
      </p:sp>
    </p:spTree>
    <p:extLst>
      <p:ext uri="{BB962C8B-B14F-4D97-AF65-F5344CB8AC3E}">
        <p14:creationId xmlns:p14="http://schemas.microsoft.com/office/powerpoint/2010/main" val="3113061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77539-65CD-4AF6-AB0C-288ED00917B6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smtClean="0"/>
              <a:t>Water Silencers are available on all standard AT products.</a:t>
            </a:r>
          </a:p>
          <a:p>
            <a:r>
              <a:rPr lang="en-US" smtClean="0"/>
              <a:t>There is no dimensional impact for this option.</a:t>
            </a:r>
          </a:p>
          <a:p>
            <a:endParaRPr lang="en-US" smtClean="0"/>
          </a:p>
          <a:p>
            <a:r>
              <a:rPr lang="en-US" smtClean="0"/>
              <a:t>Water Silencers are constructed from lightweight PVC material and are provided in easily removable sections, which rest on steel supports</a:t>
            </a:r>
          </a:p>
          <a:p>
            <a:endParaRPr lang="en-US" b="1" smtClean="0"/>
          </a:p>
          <a:p>
            <a:r>
              <a:rPr lang="en-US" b="1" smtClean="0"/>
              <a:t>(CLICK)</a:t>
            </a:r>
          </a:p>
          <a:p>
            <a:endParaRPr lang="en-US" smtClean="0"/>
          </a:p>
          <a:p>
            <a:r>
              <a:rPr lang="en-US" smtClean="0"/>
              <a:t>Water Silencers are located in the falling water area of the cold water basin.</a:t>
            </a:r>
          </a:p>
          <a:p>
            <a:endParaRPr lang="en-US" smtClean="0"/>
          </a:p>
          <a:p>
            <a:r>
              <a:rPr lang="en-US" smtClean="0"/>
              <a:t>Because the water silencers are not directly in the air stream, there is no thermal performance derate.</a:t>
            </a:r>
          </a:p>
          <a:p>
            <a:r>
              <a:rPr lang="en-US" b="1" smtClean="0"/>
              <a:t>(click)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56936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77539-65CD-4AF6-AB0C-288ED00917B6}" type="slidenum">
              <a:rPr lang="en-US" smtClean="0"/>
              <a:pPr/>
              <a:t>53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 dirty="0" smtClean="0"/>
              <a:t>Water Silencers are available on all standard AT products.</a:t>
            </a:r>
          </a:p>
          <a:p>
            <a:r>
              <a:rPr lang="en-US" dirty="0" smtClean="0"/>
              <a:t>There is no dimensional impact for this option.</a:t>
            </a:r>
          </a:p>
          <a:p>
            <a:endParaRPr lang="en-US" dirty="0" smtClean="0"/>
          </a:p>
          <a:p>
            <a:r>
              <a:rPr lang="en-US" dirty="0" smtClean="0"/>
              <a:t>Water Silencers are constructed from lightweight PVC material and are provided in easily removable sections, which rest on steel supports</a:t>
            </a:r>
          </a:p>
          <a:p>
            <a:endParaRPr lang="en-US" b="1" dirty="0" smtClean="0"/>
          </a:p>
          <a:p>
            <a:r>
              <a:rPr lang="en-US" b="1" dirty="0" smtClean="0"/>
              <a:t>(CLICK)</a:t>
            </a:r>
          </a:p>
          <a:p>
            <a:endParaRPr lang="en-US" dirty="0" smtClean="0"/>
          </a:p>
          <a:p>
            <a:r>
              <a:rPr lang="en-US" dirty="0" smtClean="0"/>
              <a:t>Water Silencers are located in the falling water area of the cold water basin.</a:t>
            </a:r>
          </a:p>
          <a:p>
            <a:endParaRPr lang="en-US" dirty="0" smtClean="0"/>
          </a:p>
          <a:p>
            <a:r>
              <a:rPr lang="en-US" dirty="0" smtClean="0"/>
              <a:t>Because the water silencers are not directly in the air stream, there is no thermal performance derate.</a:t>
            </a:r>
          </a:p>
          <a:p>
            <a:r>
              <a:rPr lang="en-US" b="1" dirty="0" smtClean="0"/>
              <a:t>(click)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293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7528086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17143FE8-D0BC-4136-B16C-5BB7ADCFD91F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smtClean="0"/>
          </a:p>
        </p:txBody>
      </p:sp>
    </p:spTree>
    <p:extLst>
      <p:ext uri="{BB962C8B-B14F-4D97-AF65-F5344CB8AC3E}">
        <p14:creationId xmlns:p14="http://schemas.microsoft.com/office/powerpoint/2010/main" val="15384488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866E5899-0F31-4E2C-BACF-4040CA1184BD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smtClean="0"/>
          </a:p>
        </p:txBody>
      </p:sp>
    </p:spTree>
    <p:extLst>
      <p:ext uri="{BB962C8B-B14F-4D97-AF65-F5344CB8AC3E}">
        <p14:creationId xmlns:p14="http://schemas.microsoft.com/office/powerpoint/2010/main" val="8761277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72867405-3046-474B-AA29-3274F922C4D4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56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93527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6AD7A754-B7F9-42DB-BDCC-F7BB1C9A4CA8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57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smtClean="0"/>
          </a:p>
        </p:txBody>
      </p:sp>
    </p:spTree>
    <p:extLst>
      <p:ext uri="{BB962C8B-B14F-4D97-AF65-F5344CB8AC3E}">
        <p14:creationId xmlns:p14="http://schemas.microsoft.com/office/powerpoint/2010/main" val="28187197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28D33C90-7DAC-4BC3-B51A-142328E26490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58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smtClean="0"/>
          </a:p>
        </p:txBody>
      </p:sp>
    </p:spTree>
    <p:extLst>
      <p:ext uri="{BB962C8B-B14F-4D97-AF65-F5344CB8AC3E}">
        <p14:creationId xmlns:p14="http://schemas.microsoft.com/office/powerpoint/2010/main" val="333354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00CD-7D2C-4A59-B27F-E17732F825F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7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64676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638325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1023C0E0-681C-435C-A57E-55524DC228CD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en-US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18929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55650"/>
            <a:ext cx="6816725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138" y="4886325"/>
            <a:ext cx="5153025" cy="457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183" tIns="48091" rIns="96183" bIns="48091"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33583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5"/>
            <a:ext cx="7772400" cy="11017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B59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2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9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>
            <a:lvl1pPr>
              <a:defRPr i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739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00" y="228600"/>
            <a:ext cx="7759700" cy="8572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8089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228600"/>
            <a:ext cx="77597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553443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1"/>
            <a:ext cx="8229600" cy="4366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53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" y="114300"/>
            <a:ext cx="8788400" cy="6286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2800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57350"/>
            <a:ext cx="3810000" cy="134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114675"/>
            <a:ext cx="3810000" cy="134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228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22" y="1231041"/>
            <a:ext cx="8229600" cy="33940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en-US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1022" y="836745"/>
            <a:ext cx="8229600" cy="416995"/>
          </a:xfrm>
        </p:spPr>
        <p:txBody>
          <a:bodyPr/>
          <a:lstStyle>
            <a:lvl1pPr marL="0" indent="0" algn="ctr">
              <a:buNone/>
              <a:defRPr>
                <a:solidFill>
                  <a:srgbClr val="0B597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55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56903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3136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B59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en-US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7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5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en-US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1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3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8"/>
          </a:xfrm>
        </p:spPr>
        <p:txBody>
          <a:bodyPr/>
          <a:lstStyle>
            <a:lvl1pPr>
              <a:defRPr sz="3200">
                <a:solidFill>
                  <a:srgbClr val="0B597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6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algn="r">
              <a:defRPr lang="nl-BE" sz="1000" kern="1200" smtClean="0">
                <a:solidFill>
                  <a:schemeClr val="bg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/>
          <a:p>
            <a:fld id="{0FBD9D57-C7AE-4E6E-9187-8B1A137319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5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37" y="0"/>
            <a:ext cx="9144000" cy="656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DE5BE-2607-49CB-9272-BE7210590037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237" y="4788069"/>
            <a:ext cx="133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evapco.eu</a:t>
            </a:r>
            <a:endParaRPr lang="nl-BE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696200" y="4705350"/>
            <a:ext cx="1295399" cy="3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Tx/>
        <a:buChar char="-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Tx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pco_cover_H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1"/>
    </mc:Choice>
    <mc:Fallback xmlns="">
      <p:transition spd="slow" advTm="1072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1143000" y="20902"/>
            <a:ext cx="63341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endParaRPr lang="en-US" sz="3300" b="1" dirty="0">
              <a:solidFill>
                <a:srgbClr val="F9E0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solidFill>
                <a:srgbClr val="F9E0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solidFill>
                <a:srgbClr val="F9E0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solidFill>
                <a:srgbClr val="F9E0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9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1412" y="1398885"/>
            <a:ext cx="4263279" cy="3385862"/>
            <a:chOff x="131412" y="1280225"/>
            <a:chExt cx="4263279" cy="3385862"/>
          </a:xfrm>
        </p:grpSpPr>
        <p:pic>
          <p:nvPicPr>
            <p:cNvPr id="23555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81" y="1438933"/>
              <a:ext cx="3209925" cy="247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Box 3"/>
            <p:cNvSpPr txBox="1">
              <a:spLocks noChangeArrowheads="1"/>
            </p:cNvSpPr>
            <p:nvPr/>
          </p:nvSpPr>
          <p:spPr bwMode="auto">
            <a:xfrm>
              <a:off x="736806" y="4019756"/>
              <a:ext cx="32099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nl-BE" altLang="en-US" sz="1800" b="1" dirty="0">
                  <a:solidFill>
                    <a:schemeClr val="tx1"/>
                  </a:solidFill>
                </a:rPr>
                <a:t>AT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nl-BE" altLang="en-US" sz="1800" b="1" dirty="0">
                  <a:solidFill>
                    <a:schemeClr val="tx1"/>
                  </a:solidFill>
                </a:rPr>
                <a:t>Induced Draft</a:t>
              </a:r>
              <a:endParaRPr lang="en-US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0740" y="1280225"/>
              <a:ext cx="3023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Hot Saturated Discharge Air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1412" y="3063822"/>
              <a:ext cx="1379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Cool Dry Entering Air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75369" y="2122821"/>
              <a:ext cx="1519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Hot Water In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20649" y="3572355"/>
              <a:ext cx="1338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Cooled Water Out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7649" y="1377945"/>
            <a:ext cx="4000081" cy="3395165"/>
            <a:chOff x="4567649" y="1203445"/>
            <a:chExt cx="4000081" cy="3395165"/>
          </a:xfrm>
        </p:grpSpPr>
        <p:sp>
          <p:nvSpPr>
            <p:cNvPr id="23558" name="TextBox 6"/>
            <p:cNvSpPr txBox="1">
              <a:spLocks noChangeArrowheads="1"/>
            </p:cNvSpPr>
            <p:nvPr/>
          </p:nvSpPr>
          <p:spPr bwMode="auto">
            <a:xfrm>
              <a:off x="5276336" y="3952279"/>
              <a:ext cx="24253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nl-BE" altLang="en-US" sz="1800" b="1" dirty="0">
                  <a:solidFill>
                    <a:schemeClr val="tx1"/>
                  </a:solidFill>
                </a:rPr>
                <a:t>LSTE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nl-BE" altLang="en-US" sz="1800" b="1" dirty="0">
                  <a:solidFill>
                    <a:schemeClr val="tx1"/>
                  </a:solidFill>
                </a:rPr>
                <a:t>Forced Draft</a:t>
              </a:r>
              <a:endParaRPr lang="en-US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3779" y="1203445"/>
              <a:ext cx="3023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Hot Saturated Discharge Air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18162" y="3222862"/>
              <a:ext cx="1379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Cool Dry Entering Air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8408" y="2004161"/>
              <a:ext cx="1519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Hot Water In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67649" y="3417242"/>
              <a:ext cx="1338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Cooled Water Out</a:t>
              </a:r>
              <a:endParaRPr lang="nl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00" y="1613004"/>
            <a:ext cx="1714739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7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86" name="Object 1030"/>
          <p:cNvGraphicFramePr>
            <a:graphicFrameLocks noChangeAspect="1"/>
          </p:cNvGraphicFramePr>
          <p:nvPr/>
        </p:nvGraphicFramePr>
        <p:xfrm>
          <a:off x="1283494" y="1015604"/>
          <a:ext cx="2428875" cy="3427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Photo Editor-foto" r:id="rId4" imgW="4334480" imgH="6114286" progId="MSPhotoEd.3">
                  <p:embed/>
                </p:oleObj>
              </mc:Choice>
              <mc:Fallback>
                <p:oleObj name="Photo Editor-foto" r:id="rId4" imgW="4334480" imgH="61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94" y="1015604"/>
                        <a:ext cx="2428875" cy="3427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8" name="Rectangle 1032"/>
          <p:cNvSpPr>
            <a:spLocks noChangeArrowheads="1"/>
          </p:cNvSpPr>
          <p:nvPr/>
        </p:nvSpPr>
        <p:spPr bwMode="auto">
          <a:xfrm>
            <a:off x="3690937" y="1012031"/>
            <a:ext cx="4595813" cy="19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/>
          <a:p>
            <a:pPr>
              <a:lnSpc>
                <a:spcPct val="95000"/>
              </a:lnSpc>
            </a:pPr>
            <a:r>
              <a:rPr lang="nl-BE" altLang="nl-BE" sz="2000" b="1" u="sng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Eurovent 9/7</a:t>
            </a:r>
            <a:endParaRPr lang="nl-BE" altLang="nl-BE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nl-BE" altLang="nl-BE" dirty="0">
                <a:latin typeface="Arial" panose="020B0604020202020204" pitchFamily="34" charset="0"/>
                <a:cs typeface="Arial" panose="020B0604020202020204" pitchFamily="34" charset="0"/>
              </a:rPr>
              <a:t>RECOMMENDED CODE OF PRACTICE TO KEEP YOUR COOLING SYSTEM EFFICIENT AND SAFE</a:t>
            </a:r>
          </a:p>
          <a:p>
            <a:pPr>
              <a:lnSpc>
                <a:spcPct val="95000"/>
              </a:lnSpc>
            </a:pPr>
            <a:endParaRPr lang="nl-BE" alt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nl-BE" altLang="nl-B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5000"/>
              </a:lnSpc>
            </a:pPr>
            <a:endParaRPr lang="nl-BE" alt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</a:pPr>
            <a:endParaRPr lang="nl-BE" altLang="nl-BE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689" name="Oval 1033"/>
          <p:cNvSpPr>
            <a:spLocks noChangeArrowheads="1"/>
          </p:cNvSpPr>
          <p:nvPr/>
        </p:nvSpPr>
        <p:spPr bwMode="auto">
          <a:xfrm>
            <a:off x="1197173" y="2873805"/>
            <a:ext cx="2740224" cy="82058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BE" sz="1350"/>
          </a:p>
        </p:txBody>
      </p:sp>
      <p:sp>
        <p:nvSpPr>
          <p:cNvPr id="327690" name="Line 1034"/>
          <p:cNvSpPr>
            <a:spLocks noChangeShapeType="1"/>
          </p:cNvSpPr>
          <p:nvPr/>
        </p:nvSpPr>
        <p:spPr bwMode="auto">
          <a:xfrm flipV="1">
            <a:off x="3302197" y="1694022"/>
            <a:ext cx="777479" cy="12513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BE" sz="1350"/>
          </a:p>
        </p:txBody>
      </p:sp>
      <p:sp>
        <p:nvSpPr>
          <p:cNvPr id="327691" name="Rectangle 1035"/>
          <p:cNvSpPr>
            <a:spLocks noChangeArrowheads="1"/>
          </p:cNvSpPr>
          <p:nvPr/>
        </p:nvSpPr>
        <p:spPr bwMode="auto">
          <a:xfrm>
            <a:off x="4023716" y="2608304"/>
            <a:ext cx="4981575" cy="156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9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System Efficiency</a:t>
            </a:r>
          </a:p>
          <a:p>
            <a:pPr marL="285750" indent="-285750">
              <a:lnSpc>
                <a:spcPct val="9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Equipment Safety</a:t>
            </a:r>
          </a:p>
          <a:p>
            <a:pPr marL="285750" indent="-285750">
              <a:lnSpc>
                <a:spcPct val="9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Annexe 1: Water Quality Requirements</a:t>
            </a:r>
          </a:p>
          <a:p>
            <a:pPr marL="285750" indent="-285750">
              <a:lnSpc>
                <a:spcPct val="9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Annexe 2: Cooling System Logbook</a:t>
            </a:r>
            <a:endParaRPr lang="nl-BE" alt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696" name="Rectangle 1040"/>
          <p:cNvSpPr>
            <a:spLocks noGrp="1" noChangeArrowheads="1"/>
          </p:cNvSpPr>
          <p:nvPr>
            <p:ph type="title"/>
          </p:nvPr>
        </p:nvSpPr>
        <p:spPr>
          <a:xfrm>
            <a:off x="935340" y="74017"/>
            <a:ext cx="7255669" cy="710620"/>
          </a:xfrm>
          <a:noFill/>
          <a:ln/>
        </p:spPr>
        <p:txBody>
          <a:bodyPr>
            <a:noAutofit/>
          </a:bodyPr>
          <a:lstStyle/>
          <a:p>
            <a:r>
              <a:rPr lang="en-US" altLang="nl-BE" dirty="0" smtClean="0"/>
              <a:t>Cooling </a:t>
            </a:r>
            <a:r>
              <a:rPr lang="en-US" altLang="nl-BE" dirty="0"/>
              <a:t>Tower Hygiene</a:t>
            </a:r>
            <a:endParaRPr lang="fr-FR" altLang="nl-BE" dirty="0"/>
          </a:p>
        </p:txBody>
      </p:sp>
    </p:spTree>
    <p:extLst>
      <p:ext uri="{BB962C8B-B14F-4D97-AF65-F5344CB8AC3E}">
        <p14:creationId xmlns:p14="http://schemas.microsoft.com/office/powerpoint/2010/main" val="1510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1600200" y="1809750"/>
            <a:ext cx="5908028" cy="166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Induced </a:t>
            </a:r>
            <a:r>
              <a:rPr lang="en-US" alt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Draft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Counterflow</a:t>
            </a:r>
            <a:r>
              <a:rPr lang="en-US" alt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507941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552575" y="2498020"/>
            <a:ext cx="324445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dvanced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693" name="Rectangle 21"/>
          <p:cNvSpPr>
            <a:spLocks noGrp="1" noChangeArrowheads="1"/>
          </p:cNvSpPr>
          <p:nvPr>
            <p:ph type="title"/>
          </p:nvPr>
        </p:nvSpPr>
        <p:spPr>
          <a:xfrm>
            <a:off x="1541286" y="877535"/>
            <a:ext cx="6101953" cy="857250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>
                <a:solidFill>
                  <a:srgbClr val="0B5971"/>
                </a:solidFill>
                <a:effectLst/>
              </a:rPr>
              <a:t>Product Range – AT/UAT Cooling Towers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50194" y="3048089"/>
            <a:ext cx="2768204" cy="73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ltra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Stainless Steel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34785"/>
            <a:ext cx="2971800" cy="283845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4825" y="0"/>
            <a:ext cx="8104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41286" y="3836327"/>
            <a:ext cx="2768204" cy="73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139 – 22.100 kW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4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5" grpId="0"/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93" name="Rectangle 21"/>
          <p:cNvSpPr>
            <a:spLocks noGrp="1" noChangeArrowheads="1"/>
          </p:cNvSpPr>
          <p:nvPr>
            <p:ph type="title"/>
          </p:nvPr>
        </p:nvSpPr>
        <p:spPr>
          <a:xfrm>
            <a:off x="1533248" y="935268"/>
            <a:ext cx="6101953" cy="644065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Nomenclature - AT/UAT </a:t>
            </a:r>
            <a:r>
              <a:rPr lang="en-US" sz="2000" dirty="0">
                <a:solidFill>
                  <a:srgbClr val="0B5971"/>
                </a:solidFill>
                <a:effectLst/>
              </a:rPr>
              <a:t>Cooling Towers</a:t>
            </a:r>
          </a:p>
        </p:txBody>
      </p:sp>
      <p:sp>
        <p:nvSpPr>
          <p:cNvPr id="22" name="Rectangle 2051"/>
          <p:cNvSpPr txBox="1">
            <a:spLocks noChangeArrowheads="1"/>
          </p:cNvSpPr>
          <p:nvPr/>
        </p:nvSpPr>
        <p:spPr bwMode="auto">
          <a:xfrm>
            <a:off x="1448904" y="1369836"/>
            <a:ext cx="5829300" cy="28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90000"/>
              <a:buFont typeface="Symbol" panose="05050102010706020507" pitchFamily="18" charset="2"/>
              <a:buChar char="·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–"/>
              <a:defRPr sz="28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–"/>
              <a:defRPr sz="2000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BE53B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Symbol" panose="05050102010706020507" pitchFamily="18" charset="2"/>
              <a:buNone/>
              <a:defRPr/>
            </a:pPr>
            <a:endParaRPr lang="en-US" altLang="en-US" sz="2400" kern="0" dirty="0"/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z="1800" kern="0" dirty="0"/>
              <a:t>	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z="1800" kern="0" dirty="0"/>
              <a:t>	</a:t>
            </a:r>
            <a:endParaRPr lang="en-US" altLang="en-US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055"/>
          <p:cNvSpPr>
            <a:spLocks noChangeArrowheads="1"/>
          </p:cNvSpPr>
          <p:nvPr/>
        </p:nvSpPr>
        <p:spPr bwMode="auto">
          <a:xfrm>
            <a:off x="707921" y="1752452"/>
            <a:ext cx="2406254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AT-112-3N14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97086" y="0"/>
            <a:ext cx="7342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556069"/>
              </p:ext>
            </p:extLst>
          </p:nvPr>
        </p:nvGraphicFramePr>
        <p:xfrm>
          <a:off x="1091907" y="2108728"/>
          <a:ext cx="3655251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526"/>
                <a:gridCol w="268605"/>
                <a:gridCol w="2865120"/>
              </a:tblGrid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</a:t>
                      </a: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Cells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nl-B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Unit (feet)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nl-B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Designator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r>
                        <a:rPr lang="nl-B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Size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Unit (feet)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34785"/>
            <a:ext cx="29718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46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3400" y="2226046"/>
            <a:ext cx="4526757" cy="250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ct val="20000"/>
              </a:spcAft>
              <a:buNone/>
            </a:pPr>
            <a:r>
              <a:rPr lang="en-US" sz="1800" dirty="0"/>
              <a:t>EVAPCO Corrosion Protection </a:t>
            </a:r>
            <a:r>
              <a:rPr lang="en-US" sz="1800" dirty="0" smtClean="0"/>
              <a:t>System</a:t>
            </a:r>
            <a:endParaRPr lang="en-US" sz="1800" b="0" dirty="0"/>
          </a:p>
          <a:p>
            <a:pPr>
              <a:spcAft>
                <a:spcPct val="20000"/>
              </a:spcAft>
            </a:pPr>
            <a:r>
              <a:rPr lang="en-US" altLang="en-US" sz="1800" b="0" dirty="0" smtClean="0"/>
              <a:t>Z725 </a:t>
            </a:r>
            <a:r>
              <a:rPr lang="en-US" altLang="en-US" sz="1800" b="0" dirty="0"/>
              <a:t>Galvanized Steel </a:t>
            </a:r>
          </a:p>
          <a:p>
            <a:pPr>
              <a:spcAft>
                <a:spcPct val="20000"/>
              </a:spcAft>
            </a:pPr>
            <a:r>
              <a:rPr lang="en-US" altLang="en-US" sz="1800" b="0" dirty="0"/>
              <a:t>PVC Distribution System</a:t>
            </a:r>
          </a:p>
          <a:p>
            <a:pPr>
              <a:spcAft>
                <a:spcPct val="20000"/>
              </a:spcAft>
            </a:pPr>
            <a:r>
              <a:rPr lang="en-US" altLang="en-US" sz="1800" b="0" dirty="0"/>
              <a:t>PVC Inlet Louvers</a:t>
            </a:r>
          </a:p>
          <a:p>
            <a:pPr>
              <a:spcAft>
                <a:spcPct val="20000"/>
              </a:spcAft>
            </a:pPr>
            <a:r>
              <a:rPr lang="en-US" altLang="en-US" sz="1800" b="0" dirty="0"/>
              <a:t>PVC Drift Eliminators</a:t>
            </a:r>
          </a:p>
          <a:p>
            <a:pPr>
              <a:spcAft>
                <a:spcPct val="20000"/>
              </a:spcAft>
            </a:pPr>
            <a:r>
              <a:rPr lang="en-US" altLang="en-US" sz="1800" b="0" dirty="0"/>
              <a:t>Stainless Steel Strainers</a:t>
            </a:r>
          </a:p>
        </p:txBody>
      </p:sp>
      <p:sp>
        <p:nvSpPr>
          <p:cNvPr id="692228" name="Rectangle 4"/>
          <p:cNvSpPr>
            <a:spLocks noChangeArrowheads="1"/>
          </p:cNvSpPr>
          <p:nvPr/>
        </p:nvSpPr>
        <p:spPr bwMode="auto">
          <a:xfrm>
            <a:off x="1257080" y="849453"/>
            <a:ext cx="6667719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Materials of Construction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6" y="1858152"/>
            <a:ext cx="2971800" cy="283845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54236" y="0"/>
            <a:ext cx="7265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233459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80334" y="2752858"/>
            <a:ext cx="3807916" cy="6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792" tIns="25897" rIns="51792" bIns="25897">
            <a:spAutoFit/>
          </a:bodyPr>
          <a:lstStyle>
            <a:lvl1pPr marL="342900" indent="-3429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685800" indent="-3429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it-IT" altLang="en-US" sz="1800" dirty="0" smtClean="0">
                <a:solidFill>
                  <a:schemeClr val="tx1"/>
                </a:solidFill>
              </a:rPr>
              <a:t>725 </a:t>
            </a:r>
            <a:r>
              <a:rPr lang="it-IT" altLang="en-US" sz="1800" dirty="0">
                <a:solidFill>
                  <a:schemeClr val="tx1"/>
                </a:solidFill>
              </a:rPr>
              <a:t>g of Zinc per m²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altLang="en-US" sz="1800" dirty="0">
                <a:solidFill>
                  <a:schemeClr val="tx1"/>
                </a:solidFill>
              </a:rPr>
              <a:t>Highest in Industry</a:t>
            </a:r>
          </a:p>
        </p:txBody>
      </p:sp>
      <p:graphicFrame>
        <p:nvGraphicFramePr>
          <p:cNvPr id="2150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064136"/>
              </p:ext>
            </p:extLst>
          </p:nvPr>
        </p:nvGraphicFramePr>
        <p:xfrm>
          <a:off x="1935956" y="2430198"/>
          <a:ext cx="2732484" cy="16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Photo Editor-foto" r:id="rId3" imgW="4933333" imgH="3019048" progId="">
                  <p:embed/>
                </p:oleObj>
              </mc:Choice>
              <mc:Fallback>
                <p:oleObj name="Photo Editor-foto" r:id="rId3" imgW="4933333" imgH="30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956" y="2430198"/>
                        <a:ext cx="2732484" cy="167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hlink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2675334" y="1856317"/>
            <a:ext cx="3796904" cy="32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792" tIns="25897" rIns="51792" bIns="25897">
            <a:spAutoFit/>
          </a:bodyPr>
          <a:lstStyle>
            <a:lvl1pPr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9E01C"/>
              </a:buClr>
            </a:pPr>
            <a:r>
              <a:rPr lang="it-IT" altLang="en-US" sz="1800" b="1">
                <a:solidFill>
                  <a:schemeClr val="accent1"/>
                </a:solidFill>
              </a:rPr>
              <a:t>Superior Corrosion Protection !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15279" y="831942"/>
            <a:ext cx="7572971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Z-725 Hot Dip Galvanized Steel</a:t>
            </a:r>
          </a:p>
        </p:txBody>
      </p:sp>
      <p:sp>
        <p:nvSpPr>
          <p:cNvPr id="7" name="Rectangle 342"/>
          <p:cNvSpPr>
            <a:spLocks noChangeArrowheads="1"/>
          </p:cNvSpPr>
          <p:nvPr/>
        </p:nvSpPr>
        <p:spPr bwMode="auto">
          <a:xfrm>
            <a:off x="1413868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067486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155" y="2336002"/>
            <a:ext cx="4431507" cy="2657475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ct val="20000"/>
              </a:spcAft>
              <a:buNone/>
              <a:defRPr/>
            </a:pPr>
            <a:r>
              <a:rPr lang="en-US" sz="1800" dirty="0"/>
              <a:t>Advanced Material </a:t>
            </a:r>
            <a:r>
              <a:rPr lang="en-US" sz="1800" dirty="0" smtClean="0"/>
              <a:t>Option</a:t>
            </a:r>
            <a:endParaRPr lang="en-US" sz="1800" b="0" dirty="0" smtClean="0"/>
          </a:p>
          <a:p>
            <a:pPr>
              <a:spcAft>
                <a:spcPct val="20000"/>
              </a:spcAft>
              <a:defRPr/>
            </a:pPr>
            <a:r>
              <a:rPr lang="en-US" sz="1800" b="0" dirty="0" smtClean="0"/>
              <a:t>Stainless </a:t>
            </a:r>
            <a:r>
              <a:rPr lang="en-US" sz="1800" b="0" dirty="0"/>
              <a:t>Steel Lower Section</a:t>
            </a:r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Type </a:t>
            </a:r>
            <a:r>
              <a:rPr lang="en-US" sz="1800" b="0" dirty="0" smtClean="0"/>
              <a:t>304L </a:t>
            </a:r>
            <a:r>
              <a:rPr lang="en-US" sz="1800" b="0" dirty="0"/>
              <a:t>and Type </a:t>
            </a:r>
            <a:r>
              <a:rPr lang="en-US" sz="1800" b="0" dirty="0" smtClean="0"/>
              <a:t>316L </a:t>
            </a:r>
            <a:r>
              <a:rPr lang="en-US" sz="1800" b="0" dirty="0"/>
              <a:t>Stainless Steel </a:t>
            </a:r>
          </a:p>
        </p:txBody>
      </p:sp>
      <p:sp>
        <p:nvSpPr>
          <p:cNvPr id="532488" name="Rectangle 8"/>
          <p:cNvSpPr>
            <a:spLocks noChangeArrowheads="1"/>
          </p:cNvSpPr>
          <p:nvPr/>
        </p:nvSpPr>
        <p:spPr bwMode="auto">
          <a:xfrm>
            <a:off x="1219200" y="837453"/>
            <a:ext cx="67389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Materials of Construction</a:t>
            </a:r>
          </a:p>
        </p:txBody>
      </p:sp>
      <p:grpSp>
        <p:nvGrpSpPr>
          <p:cNvPr id="66566" name="Group 22"/>
          <p:cNvGrpSpPr>
            <a:grpSpLocks noChangeAspect="1"/>
          </p:cNvGrpSpPr>
          <p:nvPr/>
        </p:nvGrpSpPr>
        <p:grpSpPr bwMode="auto">
          <a:xfrm>
            <a:off x="1437084" y="2083020"/>
            <a:ext cx="3082528" cy="2838450"/>
            <a:chOff x="2288" y="795"/>
            <a:chExt cx="3064" cy="2821"/>
          </a:xfrm>
        </p:grpSpPr>
        <p:sp useBgFill="1">
          <p:nvSpPr>
            <p:cNvPr id="66573" name="Freeform 24"/>
            <p:cNvSpPr>
              <a:spLocks noChangeAspect="1"/>
            </p:cNvSpPr>
            <p:nvPr/>
          </p:nvSpPr>
          <p:spPr bwMode="auto">
            <a:xfrm>
              <a:off x="2288" y="3144"/>
              <a:ext cx="1920" cy="336"/>
            </a:xfrm>
            <a:custGeom>
              <a:avLst/>
              <a:gdLst>
                <a:gd name="T0" fmla="*/ 228 w 1888"/>
                <a:gd name="T1" fmla="*/ 0 h 352"/>
                <a:gd name="T2" fmla="*/ 2054 w 1888"/>
                <a:gd name="T3" fmla="*/ 279 h 352"/>
                <a:gd name="T4" fmla="*/ 0 w 1888"/>
                <a:gd name="T5" fmla="*/ 279 h 352"/>
                <a:gd name="T6" fmla="*/ 228 w 1888"/>
                <a:gd name="T7" fmla="*/ 0 h 3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8"/>
                <a:gd name="T13" fmla="*/ 0 h 352"/>
                <a:gd name="T14" fmla="*/ 1888 w 1888"/>
                <a:gd name="T15" fmla="*/ 352 h 3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8" h="352">
                  <a:moveTo>
                    <a:pt x="208" y="0"/>
                  </a:moveTo>
                  <a:lnTo>
                    <a:pt x="1888" y="352"/>
                  </a:lnTo>
                  <a:lnTo>
                    <a:pt x="0" y="352"/>
                  </a:lnTo>
                  <a:lnTo>
                    <a:pt x="208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4" name="Freeform 25"/>
            <p:cNvSpPr>
              <a:spLocks noChangeAspect="1"/>
            </p:cNvSpPr>
            <p:nvPr/>
          </p:nvSpPr>
          <p:spPr bwMode="auto">
            <a:xfrm>
              <a:off x="2894" y="842"/>
              <a:ext cx="672" cy="216"/>
            </a:xfrm>
            <a:custGeom>
              <a:avLst/>
              <a:gdLst>
                <a:gd name="T0" fmla="*/ 672 w 672"/>
                <a:gd name="T1" fmla="*/ 4 h 216"/>
                <a:gd name="T2" fmla="*/ 672 w 672"/>
                <a:gd name="T3" fmla="*/ 80 h 216"/>
                <a:gd name="T4" fmla="*/ 620 w 672"/>
                <a:gd name="T5" fmla="*/ 84 h 216"/>
                <a:gd name="T6" fmla="*/ 540 w 672"/>
                <a:gd name="T7" fmla="*/ 92 h 216"/>
                <a:gd name="T8" fmla="*/ 472 w 672"/>
                <a:gd name="T9" fmla="*/ 100 h 216"/>
                <a:gd name="T10" fmla="*/ 396 w 672"/>
                <a:gd name="T11" fmla="*/ 112 h 216"/>
                <a:gd name="T12" fmla="*/ 312 w 672"/>
                <a:gd name="T13" fmla="*/ 132 h 216"/>
                <a:gd name="T14" fmla="*/ 280 w 672"/>
                <a:gd name="T15" fmla="*/ 140 h 216"/>
                <a:gd name="T16" fmla="*/ 248 w 672"/>
                <a:gd name="T17" fmla="*/ 156 h 216"/>
                <a:gd name="T18" fmla="*/ 212 w 672"/>
                <a:gd name="T19" fmla="*/ 184 h 216"/>
                <a:gd name="T20" fmla="*/ 208 w 672"/>
                <a:gd name="T21" fmla="*/ 200 h 216"/>
                <a:gd name="T22" fmla="*/ 212 w 672"/>
                <a:gd name="T23" fmla="*/ 216 h 216"/>
                <a:gd name="T24" fmla="*/ 0 w 672"/>
                <a:gd name="T25" fmla="*/ 216 h 216"/>
                <a:gd name="T26" fmla="*/ 8 w 672"/>
                <a:gd name="T27" fmla="*/ 0 h 216"/>
                <a:gd name="T28" fmla="*/ 672 w 672"/>
                <a:gd name="T29" fmla="*/ 4 h 2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2"/>
                <a:gd name="T46" fmla="*/ 0 h 216"/>
                <a:gd name="T47" fmla="*/ 672 w 672"/>
                <a:gd name="T48" fmla="*/ 216 h 2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2" h="216">
                  <a:moveTo>
                    <a:pt x="672" y="4"/>
                  </a:moveTo>
                  <a:lnTo>
                    <a:pt x="672" y="80"/>
                  </a:lnTo>
                  <a:lnTo>
                    <a:pt x="620" y="84"/>
                  </a:lnTo>
                  <a:lnTo>
                    <a:pt x="540" y="92"/>
                  </a:lnTo>
                  <a:lnTo>
                    <a:pt x="472" y="100"/>
                  </a:lnTo>
                  <a:lnTo>
                    <a:pt x="396" y="112"/>
                  </a:lnTo>
                  <a:lnTo>
                    <a:pt x="312" y="132"/>
                  </a:lnTo>
                  <a:lnTo>
                    <a:pt x="280" y="140"/>
                  </a:lnTo>
                  <a:lnTo>
                    <a:pt x="248" y="156"/>
                  </a:lnTo>
                  <a:lnTo>
                    <a:pt x="212" y="184"/>
                  </a:lnTo>
                  <a:lnTo>
                    <a:pt x="208" y="200"/>
                  </a:lnTo>
                  <a:lnTo>
                    <a:pt x="212" y="216"/>
                  </a:lnTo>
                  <a:lnTo>
                    <a:pt x="0" y="216"/>
                  </a:lnTo>
                  <a:lnTo>
                    <a:pt x="8" y="0"/>
                  </a:lnTo>
                  <a:lnTo>
                    <a:pt x="672" y="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5" name="Freeform 26"/>
            <p:cNvSpPr>
              <a:spLocks noChangeAspect="1"/>
            </p:cNvSpPr>
            <p:nvPr/>
          </p:nvSpPr>
          <p:spPr bwMode="auto">
            <a:xfrm>
              <a:off x="2502" y="862"/>
              <a:ext cx="628" cy="424"/>
            </a:xfrm>
            <a:custGeom>
              <a:avLst/>
              <a:gdLst>
                <a:gd name="T0" fmla="*/ 16 w 628"/>
                <a:gd name="T1" fmla="*/ 424 h 424"/>
                <a:gd name="T2" fmla="*/ 628 w 628"/>
                <a:gd name="T3" fmla="*/ 272 h 424"/>
                <a:gd name="T4" fmla="*/ 628 w 628"/>
                <a:gd name="T5" fmla="*/ 216 h 424"/>
                <a:gd name="T6" fmla="*/ 604 w 628"/>
                <a:gd name="T7" fmla="*/ 196 h 424"/>
                <a:gd name="T8" fmla="*/ 424 w 628"/>
                <a:gd name="T9" fmla="*/ 0 h 424"/>
                <a:gd name="T10" fmla="*/ 0 w 628"/>
                <a:gd name="T11" fmla="*/ 8 h 424"/>
                <a:gd name="T12" fmla="*/ 16 w 628"/>
                <a:gd name="T13" fmla="*/ 424 h 4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8"/>
                <a:gd name="T22" fmla="*/ 0 h 424"/>
                <a:gd name="T23" fmla="*/ 628 w 628"/>
                <a:gd name="T24" fmla="*/ 424 h 4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8" h="424">
                  <a:moveTo>
                    <a:pt x="16" y="424"/>
                  </a:moveTo>
                  <a:lnTo>
                    <a:pt x="628" y="272"/>
                  </a:lnTo>
                  <a:lnTo>
                    <a:pt x="628" y="216"/>
                  </a:lnTo>
                  <a:lnTo>
                    <a:pt x="604" y="196"/>
                  </a:lnTo>
                  <a:lnTo>
                    <a:pt x="424" y="0"/>
                  </a:lnTo>
                  <a:lnTo>
                    <a:pt x="0" y="8"/>
                  </a:lnTo>
                  <a:lnTo>
                    <a:pt x="16" y="42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6" name="Freeform 27"/>
            <p:cNvSpPr>
              <a:spLocks noChangeAspect="1"/>
            </p:cNvSpPr>
            <p:nvPr/>
          </p:nvSpPr>
          <p:spPr bwMode="auto">
            <a:xfrm>
              <a:off x="2508" y="1262"/>
              <a:ext cx="72" cy="512"/>
            </a:xfrm>
            <a:custGeom>
              <a:avLst/>
              <a:gdLst>
                <a:gd name="T0" fmla="*/ 72 w 72"/>
                <a:gd name="T1" fmla="*/ 512 h 512"/>
                <a:gd name="T2" fmla="*/ 72 w 72"/>
                <a:gd name="T3" fmla="*/ 20 h 512"/>
                <a:gd name="T4" fmla="*/ 60 w 72"/>
                <a:gd name="T5" fmla="*/ 16 h 512"/>
                <a:gd name="T6" fmla="*/ 60 w 72"/>
                <a:gd name="T7" fmla="*/ 0 h 512"/>
                <a:gd name="T8" fmla="*/ 4 w 72"/>
                <a:gd name="T9" fmla="*/ 12 h 512"/>
                <a:gd name="T10" fmla="*/ 0 w 72"/>
                <a:gd name="T11" fmla="*/ 508 h 512"/>
                <a:gd name="T12" fmla="*/ 72 w 72"/>
                <a:gd name="T13" fmla="*/ 512 h 5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12"/>
                <a:gd name="T23" fmla="*/ 72 w 72"/>
                <a:gd name="T24" fmla="*/ 512 h 5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12">
                  <a:moveTo>
                    <a:pt x="72" y="512"/>
                  </a:moveTo>
                  <a:lnTo>
                    <a:pt x="72" y="20"/>
                  </a:lnTo>
                  <a:lnTo>
                    <a:pt x="60" y="16"/>
                  </a:lnTo>
                  <a:lnTo>
                    <a:pt x="60" y="0"/>
                  </a:lnTo>
                  <a:lnTo>
                    <a:pt x="4" y="12"/>
                  </a:lnTo>
                  <a:lnTo>
                    <a:pt x="0" y="508"/>
                  </a:lnTo>
                  <a:lnTo>
                    <a:pt x="7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7" name="Freeform 28"/>
            <p:cNvSpPr>
              <a:spLocks noChangeAspect="1"/>
            </p:cNvSpPr>
            <p:nvPr/>
          </p:nvSpPr>
          <p:spPr bwMode="auto">
            <a:xfrm>
              <a:off x="2512" y="1750"/>
              <a:ext cx="88" cy="716"/>
            </a:xfrm>
            <a:custGeom>
              <a:avLst/>
              <a:gdLst>
                <a:gd name="T0" fmla="*/ 68 w 88"/>
                <a:gd name="T1" fmla="*/ 4 h 716"/>
                <a:gd name="T2" fmla="*/ 68 w 88"/>
                <a:gd name="T3" fmla="*/ 36 h 716"/>
                <a:gd name="T4" fmla="*/ 60 w 88"/>
                <a:gd name="T5" fmla="*/ 56 h 716"/>
                <a:gd name="T6" fmla="*/ 68 w 88"/>
                <a:gd name="T7" fmla="*/ 68 h 716"/>
                <a:gd name="T8" fmla="*/ 68 w 88"/>
                <a:gd name="T9" fmla="*/ 600 h 716"/>
                <a:gd name="T10" fmla="*/ 56 w 88"/>
                <a:gd name="T11" fmla="*/ 600 h 716"/>
                <a:gd name="T12" fmla="*/ 56 w 88"/>
                <a:gd name="T13" fmla="*/ 612 h 716"/>
                <a:gd name="T14" fmla="*/ 68 w 88"/>
                <a:gd name="T15" fmla="*/ 616 h 716"/>
                <a:gd name="T16" fmla="*/ 72 w 88"/>
                <a:gd name="T17" fmla="*/ 684 h 716"/>
                <a:gd name="T18" fmla="*/ 60 w 88"/>
                <a:gd name="T19" fmla="*/ 688 h 716"/>
                <a:gd name="T20" fmla="*/ 60 w 88"/>
                <a:gd name="T21" fmla="*/ 700 h 716"/>
                <a:gd name="T22" fmla="*/ 76 w 88"/>
                <a:gd name="T23" fmla="*/ 708 h 716"/>
                <a:gd name="T24" fmla="*/ 88 w 88"/>
                <a:gd name="T25" fmla="*/ 716 h 716"/>
                <a:gd name="T26" fmla="*/ 0 w 88"/>
                <a:gd name="T27" fmla="*/ 716 h 716"/>
                <a:gd name="T28" fmla="*/ 4 w 88"/>
                <a:gd name="T29" fmla="*/ 0 h 716"/>
                <a:gd name="T30" fmla="*/ 68 w 88"/>
                <a:gd name="T31" fmla="*/ 4 h 7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8"/>
                <a:gd name="T49" fmla="*/ 0 h 716"/>
                <a:gd name="T50" fmla="*/ 88 w 88"/>
                <a:gd name="T51" fmla="*/ 716 h 7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8" h="716">
                  <a:moveTo>
                    <a:pt x="68" y="4"/>
                  </a:moveTo>
                  <a:lnTo>
                    <a:pt x="68" y="36"/>
                  </a:lnTo>
                  <a:lnTo>
                    <a:pt x="60" y="56"/>
                  </a:lnTo>
                  <a:lnTo>
                    <a:pt x="68" y="68"/>
                  </a:lnTo>
                  <a:lnTo>
                    <a:pt x="68" y="600"/>
                  </a:lnTo>
                  <a:lnTo>
                    <a:pt x="56" y="600"/>
                  </a:lnTo>
                  <a:lnTo>
                    <a:pt x="56" y="612"/>
                  </a:lnTo>
                  <a:lnTo>
                    <a:pt x="68" y="616"/>
                  </a:lnTo>
                  <a:lnTo>
                    <a:pt x="72" y="684"/>
                  </a:lnTo>
                  <a:lnTo>
                    <a:pt x="60" y="688"/>
                  </a:lnTo>
                  <a:lnTo>
                    <a:pt x="60" y="700"/>
                  </a:lnTo>
                  <a:lnTo>
                    <a:pt x="76" y="708"/>
                  </a:lnTo>
                  <a:lnTo>
                    <a:pt x="88" y="716"/>
                  </a:lnTo>
                  <a:lnTo>
                    <a:pt x="0" y="716"/>
                  </a:lnTo>
                  <a:lnTo>
                    <a:pt x="4" y="0"/>
                  </a:lnTo>
                  <a:lnTo>
                    <a:pt x="68" y="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8" name="Freeform 29"/>
            <p:cNvSpPr>
              <a:spLocks noChangeAspect="1"/>
            </p:cNvSpPr>
            <p:nvPr/>
          </p:nvSpPr>
          <p:spPr bwMode="auto">
            <a:xfrm>
              <a:off x="2510" y="2456"/>
              <a:ext cx="92" cy="452"/>
            </a:xfrm>
            <a:custGeom>
              <a:avLst/>
              <a:gdLst>
                <a:gd name="T0" fmla="*/ 60 w 92"/>
                <a:gd name="T1" fmla="*/ 503 h 440"/>
                <a:gd name="T2" fmla="*/ 92 w 92"/>
                <a:gd name="T3" fmla="*/ 499 h 440"/>
                <a:gd name="T4" fmla="*/ 92 w 92"/>
                <a:gd name="T5" fmla="*/ 4 h 440"/>
                <a:gd name="T6" fmla="*/ 0 w 92"/>
                <a:gd name="T7" fmla="*/ 0 h 440"/>
                <a:gd name="T8" fmla="*/ 4 w 92"/>
                <a:gd name="T9" fmla="*/ 499 h 440"/>
                <a:gd name="T10" fmla="*/ 60 w 92"/>
                <a:gd name="T11" fmla="*/ 503 h 4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440"/>
                <a:gd name="T20" fmla="*/ 92 w 92"/>
                <a:gd name="T21" fmla="*/ 440 h 4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440">
                  <a:moveTo>
                    <a:pt x="60" y="440"/>
                  </a:moveTo>
                  <a:lnTo>
                    <a:pt x="92" y="436"/>
                  </a:lnTo>
                  <a:lnTo>
                    <a:pt x="92" y="4"/>
                  </a:lnTo>
                  <a:lnTo>
                    <a:pt x="0" y="0"/>
                  </a:lnTo>
                  <a:lnTo>
                    <a:pt x="4" y="436"/>
                  </a:lnTo>
                  <a:lnTo>
                    <a:pt x="60" y="44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79" name="Freeform 30"/>
            <p:cNvSpPr>
              <a:spLocks noChangeAspect="1"/>
            </p:cNvSpPr>
            <p:nvPr/>
          </p:nvSpPr>
          <p:spPr bwMode="auto">
            <a:xfrm>
              <a:off x="2462" y="2798"/>
              <a:ext cx="120" cy="412"/>
            </a:xfrm>
            <a:custGeom>
              <a:avLst/>
              <a:gdLst>
                <a:gd name="T0" fmla="*/ 120 w 120"/>
                <a:gd name="T1" fmla="*/ 56 h 412"/>
                <a:gd name="T2" fmla="*/ 116 w 120"/>
                <a:gd name="T3" fmla="*/ 412 h 412"/>
                <a:gd name="T4" fmla="*/ 4 w 120"/>
                <a:gd name="T5" fmla="*/ 396 h 412"/>
                <a:gd name="T6" fmla="*/ 0 w 120"/>
                <a:gd name="T7" fmla="*/ 0 h 412"/>
                <a:gd name="T8" fmla="*/ 120 w 120"/>
                <a:gd name="T9" fmla="*/ 56 h 4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412"/>
                <a:gd name="T17" fmla="*/ 120 w 120"/>
                <a:gd name="T18" fmla="*/ 412 h 4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412">
                  <a:moveTo>
                    <a:pt x="120" y="56"/>
                  </a:moveTo>
                  <a:lnTo>
                    <a:pt x="116" y="412"/>
                  </a:lnTo>
                  <a:lnTo>
                    <a:pt x="4" y="396"/>
                  </a:lnTo>
                  <a:lnTo>
                    <a:pt x="0" y="0"/>
                  </a:lnTo>
                  <a:lnTo>
                    <a:pt x="120" y="5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0" name="Freeform 31"/>
            <p:cNvSpPr>
              <a:spLocks noChangeAspect="1"/>
            </p:cNvSpPr>
            <p:nvPr/>
          </p:nvSpPr>
          <p:spPr bwMode="auto">
            <a:xfrm>
              <a:off x="5150" y="2532"/>
              <a:ext cx="96" cy="680"/>
            </a:xfrm>
            <a:custGeom>
              <a:avLst/>
              <a:gdLst>
                <a:gd name="T0" fmla="*/ 20 w 96"/>
                <a:gd name="T1" fmla="*/ 416 h 680"/>
                <a:gd name="T2" fmla="*/ 20 w 96"/>
                <a:gd name="T3" fmla="*/ 640 h 680"/>
                <a:gd name="T4" fmla="*/ 36 w 96"/>
                <a:gd name="T5" fmla="*/ 656 h 680"/>
                <a:gd name="T6" fmla="*/ 36 w 96"/>
                <a:gd name="T7" fmla="*/ 672 h 680"/>
                <a:gd name="T8" fmla="*/ 92 w 96"/>
                <a:gd name="T9" fmla="*/ 680 h 680"/>
                <a:gd name="T10" fmla="*/ 96 w 96"/>
                <a:gd name="T11" fmla="*/ 0 h 680"/>
                <a:gd name="T12" fmla="*/ 0 w 96"/>
                <a:gd name="T13" fmla="*/ 0 h 680"/>
                <a:gd name="T14" fmla="*/ 4 w 96"/>
                <a:gd name="T15" fmla="*/ 400 h 680"/>
                <a:gd name="T16" fmla="*/ 36 w 96"/>
                <a:gd name="T17" fmla="*/ 408 h 680"/>
                <a:gd name="T18" fmla="*/ 20 w 96"/>
                <a:gd name="T19" fmla="*/ 416 h 6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680"/>
                <a:gd name="T32" fmla="*/ 96 w 96"/>
                <a:gd name="T33" fmla="*/ 680 h 6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680">
                  <a:moveTo>
                    <a:pt x="20" y="416"/>
                  </a:moveTo>
                  <a:lnTo>
                    <a:pt x="20" y="640"/>
                  </a:lnTo>
                  <a:lnTo>
                    <a:pt x="36" y="656"/>
                  </a:lnTo>
                  <a:lnTo>
                    <a:pt x="36" y="672"/>
                  </a:lnTo>
                  <a:lnTo>
                    <a:pt x="92" y="680"/>
                  </a:lnTo>
                  <a:lnTo>
                    <a:pt x="96" y="0"/>
                  </a:lnTo>
                  <a:lnTo>
                    <a:pt x="0" y="0"/>
                  </a:lnTo>
                  <a:lnTo>
                    <a:pt x="4" y="400"/>
                  </a:lnTo>
                  <a:lnTo>
                    <a:pt x="36" y="408"/>
                  </a:lnTo>
                  <a:lnTo>
                    <a:pt x="20" y="41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1" name="Freeform 32"/>
            <p:cNvSpPr>
              <a:spLocks noChangeAspect="1"/>
            </p:cNvSpPr>
            <p:nvPr/>
          </p:nvSpPr>
          <p:spPr bwMode="auto">
            <a:xfrm>
              <a:off x="5149" y="2243"/>
              <a:ext cx="96" cy="309"/>
            </a:xfrm>
            <a:custGeom>
              <a:avLst/>
              <a:gdLst>
                <a:gd name="T0" fmla="*/ 3 w 96"/>
                <a:gd name="T1" fmla="*/ 234 h 309"/>
                <a:gd name="T2" fmla="*/ 12 w 96"/>
                <a:gd name="T3" fmla="*/ 219 h 309"/>
                <a:gd name="T4" fmla="*/ 33 w 96"/>
                <a:gd name="T5" fmla="*/ 219 h 309"/>
                <a:gd name="T6" fmla="*/ 36 w 96"/>
                <a:gd name="T7" fmla="*/ 204 h 309"/>
                <a:gd name="T8" fmla="*/ 18 w 96"/>
                <a:gd name="T9" fmla="*/ 204 h 309"/>
                <a:gd name="T10" fmla="*/ 18 w 96"/>
                <a:gd name="T11" fmla="*/ 126 h 309"/>
                <a:gd name="T12" fmla="*/ 33 w 96"/>
                <a:gd name="T13" fmla="*/ 123 h 309"/>
                <a:gd name="T14" fmla="*/ 33 w 96"/>
                <a:gd name="T15" fmla="*/ 108 h 309"/>
                <a:gd name="T16" fmla="*/ 18 w 96"/>
                <a:gd name="T17" fmla="*/ 105 h 309"/>
                <a:gd name="T18" fmla="*/ 18 w 96"/>
                <a:gd name="T19" fmla="*/ 0 h 309"/>
                <a:gd name="T20" fmla="*/ 90 w 96"/>
                <a:gd name="T21" fmla="*/ 3 h 309"/>
                <a:gd name="T22" fmla="*/ 96 w 96"/>
                <a:gd name="T23" fmla="*/ 309 h 309"/>
                <a:gd name="T24" fmla="*/ 0 w 96"/>
                <a:gd name="T25" fmla="*/ 306 h 309"/>
                <a:gd name="T26" fmla="*/ 3 w 96"/>
                <a:gd name="T27" fmla="*/ 234 h 3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309"/>
                <a:gd name="T44" fmla="*/ 96 w 96"/>
                <a:gd name="T45" fmla="*/ 309 h 30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309">
                  <a:moveTo>
                    <a:pt x="3" y="234"/>
                  </a:moveTo>
                  <a:lnTo>
                    <a:pt x="12" y="219"/>
                  </a:lnTo>
                  <a:lnTo>
                    <a:pt x="33" y="219"/>
                  </a:lnTo>
                  <a:lnTo>
                    <a:pt x="36" y="204"/>
                  </a:lnTo>
                  <a:lnTo>
                    <a:pt x="18" y="204"/>
                  </a:lnTo>
                  <a:lnTo>
                    <a:pt x="18" y="126"/>
                  </a:lnTo>
                  <a:lnTo>
                    <a:pt x="33" y="123"/>
                  </a:lnTo>
                  <a:lnTo>
                    <a:pt x="33" y="108"/>
                  </a:lnTo>
                  <a:lnTo>
                    <a:pt x="18" y="105"/>
                  </a:lnTo>
                  <a:lnTo>
                    <a:pt x="18" y="0"/>
                  </a:lnTo>
                  <a:lnTo>
                    <a:pt x="90" y="3"/>
                  </a:lnTo>
                  <a:lnTo>
                    <a:pt x="96" y="309"/>
                  </a:lnTo>
                  <a:lnTo>
                    <a:pt x="0" y="306"/>
                  </a:lnTo>
                  <a:lnTo>
                    <a:pt x="3" y="23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2" name="Freeform 33"/>
            <p:cNvSpPr>
              <a:spLocks noChangeAspect="1"/>
            </p:cNvSpPr>
            <p:nvPr/>
          </p:nvSpPr>
          <p:spPr bwMode="auto">
            <a:xfrm>
              <a:off x="5165" y="1745"/>
              <a:ext cx="84" cy="507"/>
            </a:xfrm>
            <a:custGeom>
              <a:avLst/>
              <a:gdLst>
                <a:gd name="T0" fmla="*/ 84 w 84"/>
                <a:gd name="T1" fmla="*/ 0 h 507"/>
                <a:gd name="T2" fmla="*/ 3 w 84"/>
                <a:gd name="T3" fmla="*/ 0 h 507"/>
                <a:gd name="T4" fmla="*/ 3 w 84"/>
                <a:gd name="T5" fmla="*/ 24 h 507"/>
                <a:gd name="T6" fmla="*/ 21 w 84"/>
                <a:gd name="T7" fmla="*/ 24 h 507"/>
                <a:gd name="T8" fmla="*/ 18 w 84"/>
                <a:gd name="T9" fmla="*/ 42 h 507"/>
                <a:gd name="T10" fmla="*/ 0 w 84"/>
                <a:gd name="T11" fmla="*/ 39 h 507"/>
                <a:gd name="T12" fmla="*/ 3 w 84"/>
                <a:gd name="T13" fmla="*/ 507 h 507"/>
                <a:gd name="T14" fmla="*/ 84 w 84"/>
                <a:gd name="T15" fmla="*/ 504 h 507"/>
                <a:gd name="T16" fmla="*/ 84 w 84"/>
                <a:gd name="T17" fmla="*/ 0 h 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507"/>
                <a:gd name="T29" fmla="*/ 84 w 84"/>
                <a:gd name="T30" fmla="*/ 507 h 5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507">
                  <a:moveTo>
                    <a:pt x="84" y="0"/>
                  </a:moveTo>
                  <a:lnTo>
                    <a:pt x="3" y="0"/>
                  </a:lnTo>
                  <a:lnTo>
                    <a:pt x="3" y="24"/>
                  </a:lnTo>
                  <a:lnTo>
                    <a:pt x="21" y="24"/>
                  </a:lnTo>
                  <a:lnTo>
                    <a:pt x="18" y="42"/>
                  </a:lnTo>
                  <a:lnTo>
                    <a:pt x="0" y="39"/>
                  </a:lnTo>
                  <a:lnTo>
                    <a:pt x="3" y="507"/>
                  </a:lnTo>
                  <a:lnTo>
                    <a:pt x="84" y="504"/>
                  </a:lnTo>
                  <a:lnTo>
                    <a:pt x="84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3" name="Freeform 34"/>
            <p:cNvSpPr>
              <a:spLocks noChangeAspect="1"/>
            </p:cNvSpPr>
            <p:nvPr/>
          </p:nvSpPr>
          <p:spPr bwMode="auto">
            <a:xfrm>
              <a:off x="5166" y="1238"/>
              <a:ext cx="84" cy="519"/>
            </a:xfrm>
            <a:custGeom>
              <a:avLst/>
              <a:gdLst>
                <a:gd name="T0" fmla="*/ 0 w 84"/>
                <a:gd name="T1" fmla="*/ 516 h 519"/>
                <a:gd name="T2" fmla="*/ 3 w 84"/>
                <a:gd name="T3" fmla="*/ 0 h 519"/>
                <a:gd name="T4" fmla="*/ 75 w 84"/>
                <a:gd name="T5" fmla="*/ 3 h 519"/>
                <a:gd name="T6" fmla="*/ 84 w 84"/>
                <a:gd name="T7" fmla="*/ 519 h 519"/>
                <a:gd name="T8" fmla="*/ 0 w 84"/>
                <a:gd name="T9" fmla="*/ 516 h 5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519"/>
                <a:gd name="T17" fmla="*/ 84 w 84"/>
                <a:gd name="T18" fmla="*/ 519 h 5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519">
                  <a:moveTo>
                    <a:pt x="0" y="516"/>
                  </a:moveTo>
                  <a:lnTo>
                    <a:pt x="3" y="0"/>
                  </a:lnTo>
                  <a:lnTo>
                    <a:pt x="75" y="3"/>
                  </a:lnTo>
                  <a:lnTo>
                    <a:pt x="84" y="519"/>
                  </a:lnTo>
                  <a:lnTo>
                    <a:pt x="0" y="51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4" name="Freeform 35"/>
            <p:cNvSpPr>
              <a:spLocks noChangeAspect="1"/>
            </p:cNvSpPr>
            <p:nvPr/>
          </p:nvSpPr>
          <p:spPr bwMode="auto">
            <a:xfrm>
              <a:off x="4436" y="870"/>
              <a:ext cx="861" cy="384"/>
            </a:xfrm>
            <a:custGeom>
              <a:avLst/>
              <a:gdLst>
                <a:gd name="T0" fmla="*/ 0 w 861"/>
                <a:gd name="T1" fmla="*/ 99 h 384"/>
                <a:gd name="T2" fmla="*/ 63 w 861"/>
                <a:gd name="T3" fmla="*/ 117 h 384"/>
                <a:gd name="T4" fmla="*/ 108 w 861"/>
                <a:gd name="T5" fmla="*/ 135 h 384"/>
                <a:gd name="T6" fmla="*/ 141 w 861"/>
                <a:gd name="T7" fmla="*/ 153 h 384"/>
                <a:gd name="T8" fmla="*/ 159 w 861"/>
                <a:gd name="T9" fmla="*/ 180 h 384"/>
                <a:gd name="T10" fmla="*/ 159 w 861"/>
                <a:gd name="T11" fmla="*/ 198 h 384"/>
                <a:gd name="T12" fmla="*/ 144 w 861"/>
                <a:gd name="T13" fmla="*/ 207 h 384"/>
                <a:gd name="T14" fmla="*/ 132 w 861"/>
                <a:gd name="T15" fmla="*/ 213 h 384"/>
                <a:gd name="T16" fmla="*/ 129 w 861"/>
                <a:gd name="T17" fmla="*/ 279 h 384"/>
                <a:gd name="T18" fmla="*/ 750 w 861"/>
                <a:gd name="T19" fmla="*/ 360 h 384"/>
                <a:gd name="T20" fmla="*/ 750 w 861"/>
                <a:gd name="T21" fmla="*/ 381 h 384"/>
                <a:gd name="T22" fmla="*/ 861 w 861"/>
                <a:gd name="T23" fmla="*/ 384 h 384"/>
                <a:gd name="T24" fmla="*/ 852 w 861"/>
                <a:gd name="T25" fmla="*/ 0 h 384"/>
                <a:gd name="T26" fmla="*/ 6 w 861"/>
                <a:gd name="T27" fmla="*/ 0 h 384"/>
                <a:gd name="T28" fmla="*/ 0 w 861"/>
                <a:gd name="T29" fmla="*/ 99 h 3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1"/>
                <a:gd name="T46" fmla="*/ 0 h 384"/>
                <a:gd name="T47" fmla="*/ 861 w 861"/>
                <a:gd name="T48" fmla="*/ 384 h 3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1" h="384">
                  <a:moveTo>
                    <a:pt x="0" y="99"/>
                  </a:moveTo>
                  <a:lnTo>
                    <a:pt x="63" y="117"/>
                  </a:lnTo>
                  <a:lnTo>
                    <a:pt x="108" y="135"/>
                  </a:lnTo>
                  <a:lnTo>
                    <a:pt x="141" y="153"/>
                  </a:lnTo>
                  <a:lnTo>
                    <a:pt x="159" y="180"/>
                  </a:lnTo>
                  <a:lnTo>
                    <a:pt x="159" y="198"/>
                  </a:lnTo>
                  <a:lnTo>
                    <a:pt x="144" y="207"/>
                  </a:lnTo>
                  <a:lnTo>
                    <a:pt x="132" y="213"/>
                  </a:lnTo>
                  <a:lnTo>
                    <a:pt x="129" y="279"/>
                  </a:lnTo>
                  <a:lnTo>
                    <a:pt x="750" y="360"/>
                  </a:lnTo>
                  <a:lnTo>
                    <a:pt x="750" y="381"/>
                  </a:lnTo>
                  <a:lnTo>
                    <a:pt x="861" y="384"/>
                  </a:lnTo>
                  <a:lnTo>
                    <a:pt x="852" y="0"/>
                  </a:lnTo>
                  <a:lnTo>
                    <a:pt x="6" y="0"/>
                  </a:lnTo>
                  <a:lnTo>
                    <a:pt x="0" y="99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5" name="Freeform 36"/>
            <p:cNvSpPr>
              <a:spLocks noChangeAspect="1"/>
            </p:cNvSpPr>
            <p:nvPr/>
          </p:nvSpPr>
          <p:spPr bwMode="auto">
            <a:xfrm>
              <a:off x="3545" y="795"/>
              <a:ext cx="918" cy="177"/>
            </a:xfrm>
            <a:custGeom>
              <a:avLst/>
              <a:gdLst>
                <a:gd name="T0" fmla="*/ 12 w 918"/>
                <a:gd name="T1" fmla="*/ 129 h 177"/>
                <a:gd name="T2" fmla="*/ 93 w 918"/>
                <a:gd name="T3" fmla="*/ 123 h 177"/>
                <a:gd name="T4" fmla="*/ 207 w 918"/>
                <a:gd name="T5" fmla="*/ 117 h 177"/>
                <a:gd name="T6" fmla="*/ 339 w 918"/>
                <a:gd name="T7" fmla="*/ 117 h 177"/>
                <a:gd name="T8" fmla="*/ 465 w 918"/>
                <a:gd name="T9" fmla="*/ 120 h 177"/>
                <a:gd name="T10" fmla="*/ 687 w 918"/>
                <a:gd name="T11" fmla="*/ 138 h 177"/>
                <a:gd name="T12" fmla="*/ 813 w 918"/>
                <a:gd name="T13" fmla="*/ 156 h 177"/>
                <a:gd name="T14" fmla="*/ 909 w 918"/>
                <a:gd name="T15" fmla="*/ 177 h 177"/>
                <a:gd name="T16" fmla="*/ 918 w 918"/>
                <a:gd name="T17" fmla="*/ 0 h 177"/>
                <a:gd name="T18" fmla="*/ 0 w 918"/>
                <a:gd name="T19" fmla="*/ 12 h 177"/>
                <a:gd name="T20" fmla="*/ 12 w 918"/>
                <a:gd name="T21" fmla="*/ 129 h 1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18"/>
                <a:gd name="T34" fmla="*/ 0 h 177"/>
                <a:gd name="T35" fmla="*/ 918 w 918"/>
                <a:gd name="T36" fmla="*/ 177 h 1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18" h="177">
                  <a:moveTo>
                    <a:pt x="12" y="129"/>
                  </a:moveTo>
                  <a:lnTo>
                    <a:pt x="93" y="123"/>
                  </a:lnTo>
                  <a:lnTo>
                    <a:pt x="207" y="117"/>
                  </a:lnTo>
                  <a:lnTo>
                    <a:pt x="339" y="117"/>
                  </a:lnTo>
                  <a:lnTo>
                    <a:pt x="465" y="120"/>
                  </a:lnTo>
                  <a:lnTo>
                    <a:pt x="687" y="138"/>
                  </a:lnTo>
                  <a:lnTo>
                    <a:pt x="813" y="156"/>
                  </a:lnTo>
                  <a:lnTo>
                    <a:pt x="909" y="177"/>
                  </a:lnTo>
                  <a:lnTo>
                    <a:pt x="918" y="0"/>
                  </a:lnTo>
                  <a:lnTo>
                    <a:pt x="0" y="12"/>
                  </a:lnTo>
                  <a:lnTo>
                    <a:pt x="12" y="129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66586" name="Freeform 37"/>
            <p:cNvSpPr>
              <a:spLocks noChangeAspect="1"/>
            </p:cNvSpPr>
            <p:nvPr/>
          </p:nvSpPr>
          <p:spPr bwMode="auto">
            <a:xfrm>
              <a:off x="3288" y="3184"/>
              <a:ext cx="2064" cy="432"/>
            </a:xfrm>
            <a:custGeom>
              <a:avLst/>
              <a:gdLst>
                <a:gd name="T0" fmla="*/ 2032 w 2064"/>
                <a:gd name="T1" fmla="*/ 0 h 432"/>
                <a:gd name="T2" fmla="*/ 16 w 2064"/>
                <a:gd name="T3" fmla="*/ 208 h 432"/>
                <a:gd name="T4" fmla="*/ 0 w 2064"/>
                <a:gd name="T5" fmla="*/ 432 h 432"/>
                <a:gd name="T6" fmla="*/ 2064 w 2064"/>
                <a:gd name="T7" fmla="*/ 432 h 432"/>
                <a:gd name="T8" fmla="*/ 2032 w 2064"/>
                <a:gd name="T9" fmla="*/ 0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4"/>
                <a:gd name="T16" fmla="*/ 0 h 432"/>
                <a:gd name="T17" fmla="*/ 2064 w 2064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4" h="432">
                  <a:moveTo>
                    <a:pt x="2032" y="0"/>
                  </a:moveTo>
                  <a:lnTo>
                    <a:pt x="16" y="208"/>
                  </a:lnTo>
                  <a:lnTo>
                    <a:pt x="0" y="432"/>
                  </a:lnTo>
                  <a:lnTo>
                    <a:pt x="2064" y="432"/>
                  </a:lnTo>
                  <a:lnTo>
                    <a:pt x="2032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grpSp>
        <p:nvGrpSpPr>
          <p:cNvPr id="66567" name="Group 43"/>
          <p:cNvGrpSpPr>
            <a:grpSpLocks/>
          </p:cNvGrpSpPr>
          <p:nvPr/>
        </p:nvGrpSpPr>
        <p:grpSpPr bwMode="auto">
          <a:xfrm>
            <a:off x="1141809" y="3529436"/>
            <a:ext cx="609599" cy="1107556"/>
            <a:chOff x="65" y="2697"/>
            <a:chExt cx="512" cy="854"/>
          </a:xfrm>
        </p:grpSpPr>
        <p:sp>
          <p:nvSpPr>
            <p:cNvPr id="66568" name="Line 38"/>
            <p:cNvSpPr>
              <a:spLocks noChangeShapeType="1"/>
            </p:cNvSpPr>
            <p:nvPr/>
          </p:nvSpPr>
          <p:spPr bwMode="auto">
            <a:xfrm>
              <a:off x="330" y="2797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66569" name="Line 39"/>
            <p:cNvSpPr>
              <a:spLocks noChangeShapeType="1"/>
            </p:cNvSpPr>
            <p:nvPr/>
          </p:nvSpPr>
          <p:spPr bwMode="auto">
            <a:xfrm>
              <a:off x="325" y="3414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66570" name="Line 40"/>
            <p:cNvSpPr>
              <a:spLocks noChangeShapeType="1"/>
            </p:cNvSpPr>
            <p:nvPr/>
          </p:nvSpPr>
          <p:spPr bwMode="auto">
            <a:xfrm flipV="1">
              <a:off x="440" y="2797"/>
              <a:ext cx="0" cy="6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66571" name="Text Box 41"/>
            <p:cNvSpPr txBox="1">
              <a:spLocks noChangeArrowheads="1"/>
            </p:cNvSpPr>
            <p:nvPr/>
          </p:nvSpPr>
          <p:spPr bwMode="auto">
            <a:xfrm>
              <a:off x="65" y="2697"/>
              <a:ext cx="299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en-US" altLang="en-US" sz="1200" dirty="0">
                  <a:solidFill>
                    <a:schemeClr val="tx1"/>
                  </a:solidFill>
                </a:rPr>
                <a:t>Stainless Steel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10" y="2039854"/>
            <a:ext cx="2767069" cy="2642906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106636" y="-9525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208280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2" name="Group 11"/>
          <p:cNvGrpSpPr>
            <a:grpSpLocks/>
          </p:cNvGrpSpPr>
          <p:nvPr/>
        </p:nvGrpSpPr>
        <p:grpSpPr bwMode="auto">
          <a:xfrm>
            <a:off x="1707284" y="1978819"/>
            <a:ext cx="3053954" cy="2771775"/>
            <a:chOff x="0" y="1192"/>
            <a:chExt cx="2885" cy="2544"/>
          </a:xfrm>
        </p:grpSpPr>
        <p:sp useBgFill="1">
          <p:nvSpPr>
            <p:cNvPr id="68624" name="Rectangle 13"/>
            <p:cNvSpPr>
              <a:spLocks noChangeArrowheads="1"/>
            </p:cNvSpPr>
            <p:nvPr/>
          </p:nvSpPr>
          <p:spPr bwMode="auto">
            <a:xfrm rot="691536">
              <a:off x="17" y="3488"/>
              <a:ext cx="1250" cy="16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25" name="Rectangle 14"/>
            <p:cNvSpPr>
              <a:spLocks noChangeArrowheads="1"/>
            </p:cNvSpPr>
            <p:nvPr/>
          </p:nvSpPr>
          <p:spPr bwMode="auto">
            <a:xfrm>
              <a:off x="144" y="1316"/>
              <a:ext cx="77" cy="217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26" name="Rectangle 15"/>
            <p:cNvSpPr>
              <a:spLocks noChangeArrowheads="1"/>
            </p:cNvSpPr>
            <p:nvPr/>
          </p:nvSpPr>
          <p:spPr bwMode="auto">
            <a:xfrm>
              <a:off x="2620" y="1223"/>
              <a:ext cx="86" cy="25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27" name="Rectangle 16"/>
            <p:cNvSpPr>
              <a:spLocks noChangeArrowheads="1"/>
            </p:cNvSpPr>
            <p:nvPr/>
          </p:nvSpPr>
          <p:spPr bwMode="auto">
            <a:xfrm rot="-341575">
              <a:off x="929" y="3511"/>
              <a:ext cx="1956" cy="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28" name="Rectangle 17"/>
            <p:cNvSpPr>
              <a:spLocks noChangeArrowheads="1"/>
            </p:cNvSpPr>
            <p:nvPr/>
          </p:nvSpPr>
          <p:spPr bwMode="auto">
            <a:xfrm>
              <a:off x="159" y="2766"/>
              <a:ext cx="78" cy="4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29" name="Rectangle 18"/>
            <p:cNvSpPr>
              <a:spLocks noChangeArrowheads="1"/>
            </p:cNvSpPr>
            <p:nvPr/>
          </p:nvSpPr>
          <p:spPr bwMode="auto">
            <a:xfrm>
              <a:off x="2609" y="2758"/>
              <a:ext cx="54" cy="437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0" name="Rectangle 19"/>
            <p:cNvSpPr>
              <a:spLocks noChangeArrowheads="1"/>
            </p:cNvSpPr>
            <p:nvPr/>
          </p:nvSpPr>
          <p:spPr bwMode="auto">
            <a:xfrm rot="-892541">
              <a:off x="150" y="1247"/>
              <a:ext cx="528" cy="37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1" name="AutoShape 20"/>
            <p:cNvSpPr>
              <a:spLocks noChangeArrowheads="1"/>
            </p:cNvSpPr>
            <p:nvPr/>
          </p:nvSpPr>
          <p:spPr bwMode="auto">
            <a:xfrm>
              <a:off x="0" y="1192"/>
              <a:ext cx="2803" cy="5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 useBgFill="1">
          <p:nvSpPr>
            <p:cNvPr id="68632" name="Rectangle 21"/>
            <p:cNvSpPr>
              <a:spLocks noChangeArrowheads="1"/>
            </p:cNvSpPr>
            <p:nvPr/>
          </p:nvSpPr>
          <p:spPr bwMode="auto">
            <a:xfrm>
              <a:off x="668" y="1482"/>
              <a:ext cx="54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3" name="Rectangle 22"/>
            <p:cNvSpPr>
              <a:spLocks noChangeArrowheads="1"/>
            </p:cNvSpPr>
            <p:nvPr/>
          </p:nvSpPr>
          <p:spPr bwMode="auto">
            <a:xfrm rot="-3395531">
              <a:off x="660" y="1467"/>
              <a:ext cx="54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4" name="Rectangle 23"/>
            <p:cNvSpPr>
              <a:spLocks noChangeArrowheads="1"/>
            </p:cNvSpPr>
            <p:nvPr/>
          </p:nvSpPr>
          <p:spPr bwMode="auto">
            <a:xfrm rot="414673">
              <a:off x="2112" y="1251"/>
              <a:ext cx="528" cy="33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5" name="Rectangle 24"/>
            <p:cNvSpPr>
              <a:spLocks noChangeArrowheads="1"/>
            </p:cNvSpPr>
            <p:nvPr/>
          </p:nvSpPr>
          <p:spPr bwMode="auto">
            <a:xfrm rot="371059">
              <a:off x="2065" y="1490"/>
              <a:ext cx="39" cy="6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6" name="Rectangle 25"/>
            <p:cNvSpPr>
              <a:spLocks noChangeArrowheads="1"/>
            </p:cNvSpPr>
            <p:nvPr/>
          </p:nvSpPr>
          <p:spPr bwMode="auto">
            <a:xfrm rot="-1219388">
              <a:off x="2085" y="1470"/>
              <a:ext cx="93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7" name="Rectangle 26"/>
            <p:cNvSpPr>
              <a:spLocks noChangeArrowheads="1"/>
            </p:cNvSpPr>
            <p:nvPr/>
          </p:nvSpPr>
          <p:spPr bwMode="auto">
            <a:xfrm>
              <a:off x="152" y="3528"/>
              <a:ext cx="272" cy="14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68638" name="Rectangle 27"/>
            <p:cNvSpPr>
              <a:spLocks noChangeArrowheads="1"/>
            </p:cNvSpPr>
            <p:nvPr/>
          </p:nvSpPr>
          <p:spPr bwMode="auto">
            <a:xfrm rot="-366931">
              <a:off x="1952" y="3560"/>
              <a:ext cx="720" cy="11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</p:grpSp>
      <p:sp>
        <p:nvSpPr>
          <p:cNvPr id="863260" name="Rectangle 28"/>
          <p:cNvSpPr>
            <a:spLocks noChangeArrowheads="1"/>
          </p:cNvSpPr>
          <p:nvPr/>
        </p:nvSpPr>
        <p:spPr bwMode="auto">
          <a:xfrm>
            <a:off x="4578900" y="2324201"/>
            <a:ext cx="385797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>
              <a:spcBef>
                <a:spcPct val="20000"/>
              </a:spcBef>
              <a:spcAft>
                <a:spcPct val="20000"/>
              </a:spcAft>
              <a:buSzPct val="100000"/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Material Option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Type 304L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Stainless Steel Casing and Fan Deck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316L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Stainless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Steel Basin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Line 30"/>
          <p:cNvSpPr>
            <a:spLocks noChangeShapeType="1"/>
          </p:cNvSpPr>
          <p:nvPr/>
        </p:nvSpPr>
        <p:spPr bwMode="auto">
          <a:xfrm>
            <a:off x="1389626" y="3632598"/>
            <a:ext cx="2940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68616" name="Line 31"/>
          <p:cNvSpPr>
            <a:spLocks noChangeShapeType="1"/>
          </p:cNvSpPr>
          <p:nvPr/>
        </p:nvSpPr>
        <p:spPr bwMode="auto">
          <a:xfrm>
            <a:off x="1402723" y="4433888"/>
            <a:ext cx="2940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68617" name="Line 32"/>
          <p:cNvSpPr>
            <a:spLocks noChangeShapeType="1"/>
          </p:cNvSpPr>
          <p:nvPr/>
        </p:nvSpPr>
        <p:spPr bwMode="auto">
          <a:xfrm flipV="1">
            <a:off x="1492019" y="3642123"/>
            <a:ext cx="0" cy="777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68618" name="Text Box 33"/>
          <p:cNvSpPr txBox="1">
            <a:spLocks noChangeArrowheads="1"/>
          </p:cNvSpPr>
          <p:nvPr/>
        </p:nvSpPr>
        <p:spPr bwMode="auto">
          <a:xfrm>
            <a:off x="1136392" y="3760072"/>
            <a:ext cx="350865" cy="67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1200" dirty="0" smtClean="0">
                <a:solidFill>
                  <a:schemeClr val="tx1"/>
                </a:solidFill>
              </a:rPr>
              <a:t>316L </a:t>
            </a:r>
            <a:r>
              <a:rPr lang="en-US" altLang="en-US" sz="1200" dirty="0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68619" name="Line 34"/>
          <p:cNvSpPr>
            <a:spLocks noChangeShapeType="1"/>
          </p:cNvSpPr>
          <p:nvPr/>
        </p:nvSpPr>
        <p:spPr bwMode="auto">
          <a:xfrm flipH="1" flipV="1">
            <a:off x="1492019" y="2182595"/>
            <a:ext cx="0" cy="14733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68620" name="Text Box 35"/>
          <p:cNvSpPr txBox="1">
            <a:spLocks noChangeArrowheads="1"/>
          </p:cNvSpPr>
          <p:nvPr/>
        </p:nvSpPr>
        <p:spPr bwMode="auto">
          <a:xfrm>
            <a:off x="1136392" y="2645647"/>
            <a:ext cx="350865" cy="67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1200" dirty="0" smtClean="0">
                <a:solidFill>
                  <a:schemeClr val="tx1"/>
                </a:solidFill>
              </a:rPr>
              <a:t>304L </a:t>
            </a:r>
            <a:r>
              <a:rPr lang="en-US" altLang="en-US" sz="1200" dirty="0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863268" name="Rectangle 36"/>
          <p:cNvSpPr>
            <a:spLocks noChangeArrowheads="1"/>
          </p:cNvSpPr>
          <p:nvPr/>
        </p:nvSpPr>
        <p:spPr bwMode="auto">
          <a:xfrm>
            <a:off x="1214387" y="830769"/>
            <a:ext cx="67389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Materials of Construction</a:t>
            </a:r>
          </a:p>
        </p:txBody>
      </p:sp>
      <p:sp>
        <p:nvSpPr>
          <p:cNvPr id="68622" name="Line 37"/>
          <p:cNvSpPr>
            <a:spLocks noChangeShapeType="1"/>
          </p:cNvSpPr>
          <p:nvPr/>
        </p:nvSpPr>
        <p:spPr bwMode="auto">
          <a:xfrm>
            <a:off x="1416296" y="2179083"/>
            <a:ext cx="8084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049486" y="0"/>
            <a:ext cx="70372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10" y="2039854"/>
            <a:ext cx="2767069" cy="264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91" name="Rectangle 11"/>
          <p:cNvSpPr>
            <a:spLocks noChangeArrowheads="1"/>
          </p:cNvSpPr>
          <p:nvPr/>
        </p:nvSpPr>
        <p:spPr bwMode="auto">
          <a:xfrm>
            <a:off x="1176287" y="1000736"/>
            <a:ext cx="6815188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Materials of Construction</a:t>
            </a: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>
            <a:off x="4581965" y="2310875"/>
            <a:ext cx="373663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>
            <a:lvl1pPr marL="342900" indent="-3429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SzPct val="100000"/>
            </a:pPr>
            <a:r>
              <a:rPr lang="en-US" sz="1800" b="1" dirty="0">
                <a:solidFill>
                  <a:schemeClr val="tx1"/>
                </a:solidFill>
                <a:cs typeface="Arial" panose="020B0604020202020204" pitchFamily="34" charset="0"/>
              </a:rPr>
              <a:t>Advanced Material </a:t>
            </a:r>
            <a:r>
              <a:rPr lang="en-US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Option</a:t>
            </a:r>
            <a:endParaRPr lang="en-US" altLang="en-US" sz="18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tx1"/>
                </a:solidFill>
              </a:rPr>
              <a:t>Complete 316L </a:t>
            </a:r>
            <a:r>
              <a:rPr lang="en-US" altLang="en-US" sz="1800" dirty="0">
                <a:solidFill>
                  <a:schemeClr val="tx1"/>
                </a:solidFill>
              </a:rPr>
              <a:t>SS </a:t>
            </a:r>
            <a:r>
              <a:rPr lang="en-US" altLang="en-US" sz="1800" dirty="0" smtClean="0">
                <a:solidFill>
                  <a:schemeClr val="tx1"/>
                </a:solidFill>
              </a:rPr>
              <a:t>Construction</a:t>
            </a: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100% Corrosion </a:t>
            </a:r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Resistant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grpSp>
        <p:nvGrpSpPr>
          <p:cNvPr id="70662" name="Group 14"/>
          <p:cNvGrpSpPr>
            <a:grpSpLocks/>
          </p:cNvGrpSpPr>
          <p:nvPr/>
        </p:nvGrpSpPr>
        <p:grpSpPr bwMode="auto">
          <a:xfrm>
            <a:off x="1640082" y="2141794"/>
            <a:ext cx="3053954" cy="2771775"/>
            <a:chOff x="0" y="1192"/>
            <a:chExt cx="2885" cy="2544"/>
          </a:xfrm>
        </p:grpSpPr>
        <p:sp useBgFill="1">
          <p:nvSpPr>
            <p:cNvPr id="70670" name="Rectangle 16"/>
            <p:cNvSpPr>
              <a:spLocks noChangeArrowheads="1"/>
            </p:cNvSpPr>
            <p:nvPr/>
          </p:nvSpPr>
          <p:spPr bwMode="auto">
            <a:xfrm rot="691536">
              <a:off x="17" y="3488"/>
              <a:ext cx="1250" cy="16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1" name="Rectangle 17"/>
            <p:cNvSpPr>
              <a:spLocks noChangeArrowheads="1"/>
            </p:cNvSpPr>
            <p:nvPr/>
          </p:nvSpPr>
          <p:spPr bwMode="auto">
            <a:xfrm>
              <a:off x="144" y="1316"/>
              <a:ext cx="77" cy="217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2" name="Rectangle 18"/>
            <p:cNvSpPr>
              <a:spLocks noChangeArrowheads="1"/>
            </p:cNvSpPr>
            <p:nvPr/>
          </p:nvSpPr>
          <p:spPr bwMode="auto">
            <a:xfrm>
              <a:off x="2620" y="1223"/>
              <a:ext cx="86" cy="25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3" name="Rectangle 19"/>
            <p:cNvSpPr>
              <a:spLocks noChangeArrowheads="1"/>
            </p:cNvSpPr>
            <p:nvPr/>
          </p:nvSpPr>
          <p:spPr bwMode="auto">
            <a:xfrm rot="-341575">
              <a:off x="929" y="3511"/>
              <a:ext cx="1956" cy="9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4" name="Rectangle 20"/>
            <p:cNvSpPr>
              <a:spLocks noChangeArrowheads="1"/>
            </p:cNvSpPr>
            <p:nvPr/>
          </p:nvSpPr>
          <p:spPr bwMode="auto">
            <a:xfrm>
              <a:off x="159" y="2766"/>
              <a:ext cx="78" cy="4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5" name="Rectangle 21"/>
            <p:cNvSpPr>
              <a:spLocks noChangeArrowheads="1"/>
            </p:cNvSpPr>
            <p:nvPr/>
          </p:nvSpPr>
          <p:spPr bwMode="auto">
            <a:xfrm>
              <a:off x="2609" y="2758"/>
              <a:ext cx="54" cy="437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6" name="Rectangle 22"/>
            <p:cNvSpPr>
              <a:spLocks noChangeArrowheads="1"/>
            </p:cNvSpPr>
            <p:nvPr/>
          </p:nvSpPr>
          <p:spPr bwMode="auto">
            <a:xfrm rot="-892541">
              <a:off x="150" y="1247"/>
              <a:ext cx="528" cy="37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7" name="AutoShape 23"/>
            <p:cNvSpPr>
              <a:spLocks noChangeArrowheads="1"/>
            </p:cNvSpPr>
            <p:nvPr/>
          </p:nvSpPr>
          <p:spPr bwMode="auto">
            <a:xfrm>
              <a:off x="0" y="1192"/>
              <a:ext cx="2803" cy="5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 useBgFill="1">
          <p:nvSpPr>
            <p:cNvPr id="70678" name="Rectangle 24"/>
            <p:cNvSpPr>
              <a:spLocks noChangeArrowheads="1"/>
            </p:cNvSpPr>
            <p:nvPr/>
          </p:nvSpPr>
          <p:spPr bwMode="auto">
            <a:xfrm>
              <a:off x="668" y="1482"/>
              <a:ext cx="54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79" name="Rectangle 25"/>
            <p:cNvSpPr>
              <a:spLocks noChangeArrowheads="1"/>
            </p:cNvSpPr>
            <p:nvPr/>
          </p:nvSpPr>
          <p:spPr bwMode="auto">
            <a:xfrm rot="-3395531">
              <a:off x="660" y="1467"/>
              <a:ext cx="54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80" name="Rectangle 26"/>
            <p:cNvSpPr>
              <a:spLocks noChangeArrowheads="1"/>
            </p:cNvSpPr>
            <p:nvPr/>
          </p:nvSpPr>
          <p:spPr bwMode="auto">
            <a:xfrm rot="414673">
              <a:off x="2112" y="1251"/>
              <a:ext cx="528" cy="33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81" name="Rectangle 27"/>
            <p:cNvSpPr>
              <a:spLocks noChangeArrowheads="1"/>
            </p:cNvSpPr>
            <p:nvPr/>
          </p:nvSpPr>
          <p:spPr bwMode="auto">
            <a:xfrm rot="371059">
              <a:off x="2065" y="1490"/>
              <a:ext cx="39" cy="6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82" name="Rectangle 28"/>
            <p:cNvSpPr>
              <a:spLocks noChangeArrowheads="1"/>
            </p:cNvSpPr>
            <p:nvPr/>
          </p:nvSpPr>
          <p:spPr bwMode="auto">
            <a:xfrm rot="-1219388">
              <a:off x="2085" y="1470"/>
              <a:ext cx="93" cy="5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83" name="Rectangle 29"/>
            <p:cNvSpPr>
              <a:spLocks noChangeArrowheads="1"/>
            </p:cNvSpPr>
            <p:nvPr/>
          </p:nvSpPr>
          <p:spPr bwMode="auto">
            <a:xfrm>
              <a:off x="152" y="3528"/>
              <a:ext cx="272" cy="14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 useBgFill="1">
          <p:nvSpPr>
            <p:cNvPr id="70684" name="Rectangle 30"/>
            <p:cNvSpPr>
              <a:spLocks noChangeArrowheads="1"/>
            </p:cNvSpPr>
            <p:nvPr/>
          </p:nvSpPr>
          <p:spPr bwMode="auto">
            <a:xfrm rot="-366931">
              <a:off x="1952" y="3560"/>
              <a:ext cx="720" cy="112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</p:grpSp>
      <p:grpSp>
        <p:nvGrpSpPr>
          <p:cNvPr id="70663" name="Group 31"/>
          <p:cNvGrpSpPr>
            <a:grpSpLocks/>
          </p:cNvGrpSpPr>
          <p:nvPr/>
        </p:nvGrpSpPr>
        <p:grpSpPr bwMode="auto">
          <a:xfrm>
            <a:off x="1169192" y="2163981"/>
            <a:ext cx="1033462" cy="2288384"/>
            <a:chOff x="245" y="1637"/>
            <a:chExt cx="868" cy="1922"/>
          </a:xfrm>
        </p:grpSpPr>
        <p:sp>
          <p:nvSpPr>
            <p:cNvPr id="70665" name="Text Box 32"/>
            <p:cNvSpPr txBox="1">
              <a:spLocks noChangeArrowheads="1"/>
            </p:cNvSpPr>
            <p:nvPr/>
          </p:nvSpPr>
          <p:spPr bwMode="auto">
            <a:xfrm>
              <a:off x="245" y="2392"/>
              <a:ext cx="295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r>
                <a:rPr lang="en-US" altLang="en-US" sz="1200" dirty="0" smtClean="0">
                  <a:solidFill>
                    <a:schemeClr val="tx1"/>
                  </a:solidFill>
                </a:rPr>
                <a:t>316L </a:t>
              </a:r>
              <a:r>
                <a:rPr lang="en-US" altLang="en-US" sz="1200" dirty="0">
                  <a:solidFill>
                    <a:schemeClr val="tx1"/>
                  </a:solidFill>
                </a:rPr>
                <a:t>SS</a:t>
              </a:r>
            </a:p>
          </p:txBody>
        </p:sp>
        <p:sp>
          <p:nvSpPr>
            <p:cNvPr id="70666" name="Line 33"/>
            <p:cNvSpPr>
              <a:spLocks noChangeShapeType="1"/>
            </p:cNvSpPr>
            <p:nvPr/>
          </p:nvSpPr>
          <p:spPr bwMode="auto">
            <a:xfrm>
              <a:off x="434" y="1637"/>
              <a:ext cx="6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0667" name="Line 34"/>
            <p:cNvSpPr>
              <a:spLocks noChangeShapeType="1"/>
            </p:cNvSpPr>
            <p:nvPr/>
          </p:nvSpPr>
          <p:spPr bwMode="auto">
            <a:xfrm>
              <a:off x="437" y="3559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0668" name="Line 35"/>
            <p:cNvSpPr>
              <a:spLocks noChangeShapeType="1"/>
            </p:cNvSpPr>
            <p:nvPr/>
          </p:nvSpPr>
          <p:spPr bwMode="auto">
            <a:xfrm flipV="1">
              <a:off x="544" y="1645"/>
              <a:ext cx="6" cy="19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030436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10" y="2039854"/>
            <a:ext cx="2767069" cy="264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1538111" y="1657350"/>
            <a:ext cx="6334125" cy="236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endParaRPr lang="en-US" sz="33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nl-BE" sz="33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nl-BE" sz="3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33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33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524000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EVAPCO EUROPE BVBA</a:t>
            </a:r>
          </a:p>
        </p:txBody>
      </p:sp>
    </p:spTree>
    <p:extLst>
      <p:ext uri="{BB962C8B-B14F-4D97-AF65-F5344CB8AC3E}">
        <p14:creationId xmlns:p14="http://schemas.microsoft.com/office/powerpoint/2010/main" val="121922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1191" y="1885950"/>
            <a:ext cx="3990409" cy="2495550"/>
          </a:xfrm>
          <a:ln>
            <a:miter lim="800000"/>
            <a:headEnd/>
            <a:tailEnd/>
          </a:ln>
          <a:effectLst/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Font typeface="Symbol" panose="05050102010706020507" pitchFamily="18" charset="2"/>
              <a:buNone/>
              <a:defRPr/>
            </a:pPr>
            <a:r>
              <a:rPr lang="en-US" sz="1800" b="0" dirty="0"/>
              <a:t>EVAPAK</a:t>
            </a:r>
            <a:r>
              <a:rPr lang="en-US" sz="1800" b="0" baseline="30000" dirty="0"/>
              <a:t>®</a:t>
            </a:r>
            <a:r>
              <a:rPr lang="en-US" sz="1800" b="0" dirty="0"/>
              <a:t> </a:t>
            </a:r>
            <a:r>
              <a:rPr lang="en-US" sz="1800" b="0" dirty="0" err="1"/>
              <a:t>Counterflow</a:t>
            </a:r>
            <a:r>
              <a:rPr lang="en-US" sz="1800" b="0" dirty="0"/>
              <a:t> Fill: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Even Temperature Gradients through Fill Cross-section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Cools precisely to design temperature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Requires Less Air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>
                <a:solidFill>
                  <a:srgbClr val="FF0000"/>
                </a:solidFill>
              </a:rPr>
              <a:t>Optimal Fill Location</a:t>
            </a:r>
          </a:p>
        </p:txBody>
      </p:sp>
      <p:sp>
        <p:nvSpPr>
          <p:cNvPr id="524294" name="Rectangle 6"/>
          <p:cNvSpPr>
            <a:spLocks noChangeAspect="1" noChangeArrowheads="1"/>
          </p:cNvSpPr>
          <p:nvPr/>
        </p:nvSpPr>
        <p:spPr bwMode="auto">
          <a:xfrm>
            <a:off x="1655094" y="1685925"/>
            <a:ext cx="3186995" cy="29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35°C Entering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Water Temperature</a:t>
            </a:r>
          </a:p>
        </p:txBody>
      </p:sp>
      <p:sp>
        <p:nvSpPr>
          <p:cNvPr id="524295" name="Rectangle 7"/>
          <p:cNvSpPr>
            <a:spLocks noChangeAspect="1" noChangeArrowheads="1"/>
          </p:cNvSpPr>
          <p:nvPr/>
        </p:nvSpPr>
        <p:spPr bwMode="auto">
          <a:xfrm>
            <a:off x="1526510" y="4381500"/>
            <a:ext cx="3501313" cy="275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Entering Air at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25,6°C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Wet-Bulb 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4296" name="Rectangle 8"/>
          <p:cNvSpPr>
            <a:spLocks noChangeAspect="1" noChangeArrowheads="1"/>
          </p:cNvSpPr>
          <p:nvPr/>
        </p:nvSpPr>
        <p:spPr bwMode="auto">
          <a:xfrm>
            <a:off x="5078133" y="4343400"/>
            <a:ext cx="954590" cy="55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30°C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</a:p>
          <a:p>
            <a:pPr algn="ctr">
              <a:defRPr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Outlet Water</a:t>
            </a:r>
          </a:p>
          <a:p>
            <a:pPr algn="ctr">
              <a:defRPr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524298" name="Rectangle 10"/>
          <p:cNvSpPr>
            <a:spLocks noChangeAspect="1" noChangeArrowheads="1"/>
          </p:cNvSpPr>
          <p:nvPr/>
        </p:nvSpPr>
        <p:spPr bwMode="auto">
          <a:xfrm>
            <a:off x="2099638" y="2324100"/>
            <a:ext cx="2286000" cy="1600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0066FF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1" name="Line 11"/>
          <p:cNvSpPr>
            <a:spLocks noChangeAspect="1" noChangeShapeType="1"/>
          </p:cNvSpPr>
          <p:nvPr/>
        </p:nvSpPr>
        <p:spPr bwMode="auto">
          <a:xfrm>
            <a:off x="2099638" y="260985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Line 12"/>
          <p:cNvSpPr>
            <a:spLocks noChangeAspect="1" noChangeShapeType="1"/>
          </p:cNvSpPr>
          <p:nvPr/>
        </p:nvSpPr>
        <p:spPr bwMode="auto">
          <a:xfrm>
            <a:off x="2099638" y="30099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3" name="Line 13"/>
          <p:cNvSpPr>
            <a:spLocks noChangeAspect="1" noChangeShapeType="1"/>
          </p:cNvSpPr>
          <p:nvPr/>
        </p:nvSpPr>
        <p:spPr bwMode="auto">
          <a:xfrm>
            <a:off x="2099638" y="352425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4302" name="Text Box 14"/>
          <p:cNvSpPr txBox="1">
            <a:spLocks noChangeAspect="1" noChangeArrowheads="1"/>
          </p:cNvSpPr>
          <p:nvPr/>
        </p:nvSpPr>
        <p:spPr bwMode="auto">
          <a:xfrm>
            <a:off x="3693544" y="2311576"/>
            <a:ext cx="570990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34°C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4303" name="Text Box 15"/>
          <p:cNvSpPr txBox="1">
            <a:spLocks noChangeAspect="1" noChangeArrowheads="1"/>
          </p:cNvSpPr>
          <p:nvPr/>
        </p:nvSpPr>
        <p:spPr bwMode="auto">
          <a:xfrm>
            <a:off x="3621409" y="2711626"/>
            <a:ext cx="715259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32,5°C</a:t>
            </a:r>
          </a:p>
        </p:txBody>
      </p:sp>
      <p:sp>
        <p:nvSpPr>
          <p:cNvPr id="524304" name="Text Box 16"/>
          <p:cNvSpPr txBox="1">
            <a:spLocks noChangeAspect="1" noChangeArrowheads="1"/>
          </p:cNvSpPr>
          <p:nvPr/>
        </p:nvSpPr>
        <p:spPr bwMode="auto">
          <a:xfrm>
            <a:off x="3693544" y="3225976"/>
            <a:ext cx="570990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ctr"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31°C</a:t>
            </a:r>
          </a:p>
        </p:txBody>
      </p:sp>
      <p:sp>
        <p:nvSpPr>
          <p:cNvPr id="524305" name="Text Box 17"/>
          <p:cNvSpPr txBox="1">
            <a:spLocks noChangeAspect="1" noChangeArrowheads="1"/>
          </p:cNvSpPr>
          <p:nvPr/>
        </p:nvSpPr>
        <p:spPr bwMode="auto">
          <a:xfrm>
            <a:off x="3693544" y="3568876"/>
            <a:ext cx="570990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ctr"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30°C</a:t>
            </a:r>
          </a:p>
        </p:txBody>
      </p:sp>
      <p:sp>
        <p:nvSpPr>
          <p:cNvPr id="31758" name="Line 18"/>
          <p:cNvSpPr>
            <a:spLocks noChangeAspect="1" noChangeShapeType="1"/>
          </p:cNvSpPr>
          <p:nvPr/>
        </p:nvSpPr>
        <p:spPr bwMode="auto">
          <a:xfrm>
            <a:off x="2200841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9" name="Line 19"/>
          <p:cNvSpPr>
            <a:spLocks noChangeAspect="1" noChangeShapeType="1"/>
          </p:cNvSpPr>
          <p:nvPr/>
        </p:nvSpPr>
        <p:spPr bwMode="auto">
          <a:xfrm>
            <a:off x="2404438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0" name="Line 20"/>
          <p:cNvSpPr>
            <a:spLocks noChangeAspect="1" noChangeShapeType="1"/>
          </p:cNvSpPr>
          <p:nvPr/>
        </p:nvSpPr>
        <p:spPr bwMode="auto">
          <a:xfrm>
            <a:off x="2911645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Line 21"/>
          <p:cNvSpPr>
            <a:spLocks noChangeAspect="1" noChangeShapeType="1"/>
          </p:cNvSpPr>
          <p:nvPr/>
        </p:nvSpPr>
        <p:spPr bwMode="auto">
          <a:xfrm>
            <a:off x="3471238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2" name="Line 22"/>
          <p:cNvSpPr>
            <a:spLocks noChangeAspect="1" noChangeShapeType="1"/>
          </p:cNvSpPr>
          <p:nvPr/>
        </p:nvSpPr>
        <p:spPr bwMode="auto">
          <a:xfrm>
            <a:off x="3978445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3" name="Line 23"/>
          <p:cNvSpPr>
            <a:spLocks noChangeAspect="1" noChangeShapeType="1"/>
          </p:cNvSpPr>
          <p:nvPr/>
        </p:nvSpPr>
        <p:spPr bwMode="auto">
          <a:xfrm>
            <a:off x="2658041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4" name="Line 24"/>
          <p:cNvSpPr>
            <a:spLocks noChangeAspect="1" noChangeShapeType="1"/>
          </p:cNvSpPr>
          <p:nvPr/>
        </p:nvSpPr>
        <p:spPr bwMode="auto">
          <a:xfrm>
            <a:off x="3724841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5" name="Line 25"/>
          <p:cNvSpPr>
            <a:spLocks noChangeAspect="1" noChangeShapeType="1"/>
          </p:cNvSpPr>
          <p:nvPr/>
        </p:nvSpPr>
        <p:spPr bwMode="auto">
          <a:xfrm>
            <a:off x="3166438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6" name="Line 26"/>
          <p:cNvSpPr>
            <a:spLocks noChangeAspect="1" noChangeShapeType="1"/>
          </p:cNvSpPr>
          <p:nvPr/>
        </p:nvSpPr>
        <p:spPr bwMode="auto">
          <a:xfrm>
            <a:off x="4283245" y="1981200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767" name="Group 27"/>
          <p:cNvGrpSpPr>
            <a:grpSpLocks noChangeAspect="1"/>
          </p:cNvGrpSpPr>
          <p:nvPr/>
        </p:nvGrpSpPr>
        <p:grpSpPr bwMode="auto">
          <a:xfrm>
            <a:off x="2150438" y="3952875"/>
            <a:ext cx="2184400" cy="428625"/>
            <a:chOff x="432" y="2976"/>
            <a:chExt cx="2064" cy="480"/>
          </a:xfrm>
          <a:effectLst/>
        </p:grpSpPr>
        <p:sp>
          <p:nvSpPr>
            <p:cNvPr id="31782" name="Line 29"/>
            <p:cNvSpPr>
              <a:spLocks noChangeAspect="1" noChangeShapeType="1"/>
            </p:cNvSpPr>
            <p:nvPr/>
          </p:nvSpPr>
          <p:spPr bwMode="auto">
            <a:xfrm flipV="1">
              <a:off x="432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3" name="Line 30"/>
            <p:cNvSpPr>
              <a:spLocks noChangeAspect="1" noChangeShapeType="1"/>
            </p:cNvSpPr>
            <p:nvPr/>
          </p:nvSpPr>
          <p:spPr bwMode="auto">
            <a:xfrm flipV="1">
              <a:off x="153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4" name="Line 31"/>
            <p:cNvSpPr>
              <a:spLocks noChangeAspect="1" noChangeShapeType="1"/>
            </p:cNvSpPr>
            <p:nvPr/>
          </p:nvSpPr>
          <p:spPr bwMode="auto">
            <a:xfrm flipV="1">
              <a:off x="249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5" name="Line 32"/>
            <p:cNvSpPr>
              <a:spLocks noChangeAspect="1" noChangeShapeType="1"/>
            </p:cNvSpPr>
            <p:nvPr/>
          </p:nvSpPr>
          <p:spPr bwMode="auto">
            <a:xfrm flipV="1">
              <a:off x="1008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6" name="Line 33"/>
            <p:cNvSpPr>
              <a:spLocks noChangeAspect="1" noChangeShapeType="1"/>
            </p:cNvSpPr>
            <p:nvPr/>
          </p:nvSpPr>
          <p:spPr bwMode="auto">
            <a:xfrm flipV="1">
              <a:off x="201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7" name="Line 34"/>
            <p:cNvSpPr>
              <a:spLocks noChangeAspect="1" noChangeShapeType="1"/>
            </p:cNvSpPr>
            <p:nvPr/>
          </p:nvSpPr>
          <p:spPr bwMode="auto">
            <a:xfrm flipV="1">
              <a:off x="225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8" name="Line 35"/>
            <p:cNvSpPr>
              <a:spLocks noChangeAspect="1" noChangeShapeType="1"/>
            </p:cNvSpPr>
            <p:nvPr/>
          </p:nvSpPr>
          <p:spPr bwMode="auto">
            <a:xfrm flipV="1">
              <a:off x="177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89" name="Line 36"/>
            <p:cNvSpPr>
              <a:spLocks noChangeAspect="1" noChangeShapeType="1"/>
            </p:cNvSpPr>
            <p:nvPr/>
          </p:nvSpPr>
          <p:spPr bwMode="auto">
            <a:xfrm flipV="1">
              <a:off x="129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90" name="Line 37"/>
            <p:cNvSpPr>
              <a:spLocks noChangeAspect="1" noChangeShapeType="1"/>
            </p:cNvSpPr>
            <p:nvPr/>
          </p:nvSpPr>
          <p:spPr bwMode="auto">
            <a:xfrm flipV="1">
              <a:off x="720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768" name="Line 38"/>
          <p:cNvSpPr>
            <a:spLocks noChangeAspect="1" noChangeShapeType="1"/>
          </p:cNvSpPr>
          <p:nvPr/>
        </p:nvSpPr>
        <p:spPr bwMode="auto">
          <a:xfrm>
            <a:off x="2150835" y="4724400"/>
            <a:ext cx="2843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9" name="Line 39"/>
          <p:cNvSpPr>
            <a:spLocks noChangeAspect="1" noChangeShapeType="1"/>
          </p:cNvSpPr>
          <p:nvPr/>
        </p:nvSpPr>
        <p:spPr bwMode="auto">
          <a:xfrm>
            <a:off x="2150835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0" name="Line 40"/>
          <p:cNvSpPr>
            <a:spLocks noChangeAspect="1" noChangeShapeType="1"/>
          </p:cNvSpPr>
          <p:nvPr/>
        </p:nvSpPr>
        <p:spPr bwMode="auto">
          <a:xfrm>
            <a:off x="2455635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1" name="Line 41"/>
          <p:cNvSpPr>
            <a:spLocks noChangeAspect="1" noChangeShapeType="1"/>
          </p:cNvSpPr>
          <p:nvPr/>
        </p:nvSpPr>
        <p:spPr bwMode="auto">
          <a:xfrm>
            <a:off x="2759245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2" name="Line 42"/>
          <p:cNvSpPr>
            <a:spLocks noChangeAspect="1" noChangeShapeType="1"/>
          </p:cNvSpPr>
          <p:nvPr/>
        </p:nvSpPr>
        <p:spPr bwMode="auto">
          <a:xfrm>
            <a:off x="3064045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3" name="Line 43"/>
          <p:cNvSpPr>
            <a:spLocks noChangeAspect="1" noChangeShapeType="1"/>
          </p:cNvSpPr>
          <p:nvPr/>
        </p:nvSpPr>
        <p:spPr bwMode="auto">
          <a:xfrm>
            <a:off x="3318838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4" name="Line 44"/>
          <p:cNvSpPr>
            <a:spLocks noChangeAspect="1" noChangeShapeType="1"/>
          </p:cNvSpPr>
          <p:nvPr/>
        </p:nvSpPr>
        <p:spPr bwMode="auto">
          <a:xfrm>
            <a:off x="3572441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5" name="Line 45"/>
          <p:cNvSpPr>
            <a:spLocks noChangeAspect="1" noChangeShapeType="1"/>
          </p:cNvSpPr>
          <p:nvPr/>
        </p:nvSpPr>
        <p:spPr bwMode="auto">
          <a:xfrm>
            <a:off x="3826045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6" name="Line 46"/>
          <p:cNvSpPr>
            <a:spLocks noChangeAspect="1" noChangeShapeType="1"/>
          </p:cNvSpPr>
          <p:nvPr/>
        </p:nvSpPr>
        <p:spPr bwMode="auto">
          <a:xfrm>
            <a:off x="4080838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7" name="Line 47"/>
          <p:cNvSpPr>
            <a:spLocks noChangeAspect="1" noChangeShapeType="1"/>
          </p:cNvSpPr>
          <p:nvPr/>
        </p:nvSpPr>
        <p:spPr bwMode="auto">
          <a:xfrm>
            <a:off x="4334441" y="4610100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4338" name="Rectangle 50"/>
          <p:cNvSpPr>
            <a:spLocks noGrp="1" noChangeArrowheads="1"/>
          </p:cNvSpPr>
          <p:nvPr>
            <p:ph type="title"/>
          </p:nvPr>
        </p:nvSpPr>
        <p:spPr>
          <a:xfrm>
            <a:off x="1090562" y="1048146"/>
            <a:ext cx="6967588" cy="399914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Design Advantages – Most Efficient Heat Transfer</a:t>
            </a:r>
          </a:p>
        </p:txBody>
      </p:sp>
      <p:sp>
        <p:nvSpPr>
          <p:cNvPr id="524297" name="Rectangle 9"/>
          <p:cNvSpPr>
            <a:spLocks noChangeAspect="1" noChangeArrowheads="1"/>
          </p:cNvSpPr>
          <p:nvPr/>
        </p:nvSpPr>
        <p:spPr bwMode="auto">
          <a:xfrm>
            <a:off x="2346521" y="2618555"/>
            <a:ext cx="1156122" cy="4196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Temp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Isotherms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1020911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826962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6209" y="1809750"/>
            <a:ext cx="58293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792579" name="Rectangle 3"/>
          <p:cNvSpPr>
            <a:spLocks noChangeArrowheads="1"/>
          </p:cNvSpPr>
          <p:nvPr/>
        </p:nvSpPr>
        <p:spPr bwMode="auto">
          <a:xfrm>
            <a:off x="992337" y="2185659"/>
            <a:ext cx="343335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Completely encased in steel</a:t>
            </a:r>
          </a:p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9E01C"/>
              </a:buClr>
              <a:buSzPct val="90000"/>
              <a:buFont typeface="Wingdings" pitchFamily="2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Protected from direct exposure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4048261" y="1532007"/>
            <a:ext cx="3648075" cy="3358753"/>
            <a:chOff x="2288" y="795"/>
            <a:chExt cx="3064" cy="2821"/>
          </a:xfrm>
        </p:grpSpPr>
        <p:pic>
          <p:nvPicPr>
            <p:cNvPr id="37903" name="Picture 6" descr="_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" y="873"/>
              <a:ext cx="2713" cy="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37904" name="Freeform 7"/>
            <p:cNvSpPr>
              <a:spLocks/>
            </p:cNvSpPr>
            <p:nvPr/>
          </p:nvSpPr>
          <p:spPr bwMode="auto">
            <a:xfrm>
              <a:off x="2288" y="3144"/>
              <a:ext cx="1920" cy="336"/>
            </a:xfrm>
            <a:custGeom>
              <a:avLst/>
              <a:gdLst>
                <a:gd name="T0" fmla="*/ 228 w 1888"/>
                <a:gd name="T1" fmla="*/ 0 h 352"/>
                <a:gd name="T2" fmla="*/ 2054 w 1888"/>
                <a:gd name="T3" fmla="*/ 279 h 352"/>
                <a:gd name="T4" fmla="*/ 0 w 1888"/>
                <a:gd name="T5" fmla="*/ 279 h 352"/>
                <a:gd name="T6" fmla="*/ 228 w 1888"/>
                <a:gd name="T7" fmla="*/ 0 h 3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8"/>
                <a:gd name="T13" fmla="*/ 0 h 352"/>
                <a:gd name="T14" fmla="*/ 1888 w 1888"/>
                <a:gd name="T15" fmla="*/ 352 h 3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8" h="352">
                  <a:moveTo>
                    <a:pt x="208" y="0"/>
                  </a:moveTo>
                  <a:lnTo>
                    <a:pt x="1888" y="352"/>
                  </a:lnTo>
                  <a:lnTo>
                    <a:pt x="0" y="352"/>
                  </a:lnTo>
                  <a:lnTo>
                    <a:pt x="208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05" name="Freeform 8"/>
            <p:cNvSpPr>
              <a:spLocks/>
            </p:cNvSpPr>
            <p:nvPr/>
          </p:nvSpPr>
          <p:spPr bwMode="auto">
            <a:xfrm>
              <a:off x="2894" y="842"/>
              <a:ext cx="672" cy="216"/>
            </a:xfrm>
            <a:custGeom>
              <a:avLst/>
              <a:gdLst>
                <a:gd name="T0" fmla="*/ 672 w 672"/>
                <a:gd name="T1" fmla="*/ 4 h 216"/>
                <a:gd name="T2" fmla="*/ 672 w 672"/>
                <a:gd name="T3" fmla="*/ 80 h 216"/>
                <a:gd name="T4" fmla="*/ 620 w 672"/>
                <a:gd name="T5" fmla="*/ 84 h 216"/>
                <a:gd name="T6" fmla="*/ 540 w 672"/>
                <a:gd name="T7" fmla="*/ 92 h 216"/>
                <a:gd name="T8" fmla="*/ 472 w 672"/>
                <a:gd name="T9" fmla="*/ 100 h 216"/>
                <a:gd name="T10" fmla="*/ 396 w 672"/>
                <a:gd name="T11" fmla="*/ 112 h 216"/>
                <a:gd name="T12" fmla="*/ 312 w 672"/>
                <a:gd name="T13" fmla="*/ 132 h 216"/>
                <a:gd name="T14" fmla="*/ 280 w 672"/>
                <a:gd name="T15" fmla="*/ 140 h 216"/>
                <a:gd name="T16" fmla="*/ 248 w 672"/>
                <a:gd name="T17" fmla="*/ 156 h 216"/>
                <a:gd name="T18" fmla="*/ 212 w 672"/>
                <a:gd name="T19" fmla="*/ 184 h 216"/>
                <a:gd name="T20" fmla="*/ 208 w 672"/>
                <a:gd name="T21" fmla="*/ 200 h 216"/>
                <a:gd name="T22" fmla="*/ 212 w 672"/>
                <a:gd name="T23" fmla="*/ 216 h 216"/>
                <a:gd name="T24" fmla="*/ 0 w 672"/>
                <a:gd name="T25" fmla="*/ 216 h 216"/>
                <a:gd name="T26" fmla="*/ 8 w 672"/>
                <a:gd name="T27" fmla="*/ 0 h 216"/>
                <a:gd name="T28" fmla="*/ 672 w 672"/>
                <a:gd name="T29" fmla="*/ 4 h 2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2"/>
                <a:gd name="T46" fmla="*/ 0 h 216"/>
                <a:gd name="T47" fmla="*/ 672 w 672"/>
                <a:gd name="T48" fmla="*/ 216 h 2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2" h="216">
                  <a:moveTo>
                    <a:pt x="672" y="4"/>
                  </a:moveTo>
                  <a:lnTo>
                    <a:pt x="672" y="80"/>
                  </a:lnTo>
                  <a:lnTo>
                    <a:pt x="620" y="84"/>
                  </a:lnTo>
                  <a:lnTo>
                    <a:pt x="540" y="92"/>
                  </a:lnTo>
                  <a:lnTo>
                    <a:pt x="472" y="100"/>
                  </a:lnTo>
                  <a:lnTo>
                    <a:pt x="396" y="112"/>
                  </a:lnTo>
                  <a:lnTo>
                    <a:pt x="312" y="132"/>
                  </a:lnTo>
                  <a:lnTo>
                    <a:pt x="280" y="140"/>
                  </a:lnTo>
                  <a:lnTo>
                    <a:pt x="248" y="156"/>
                  </a:lnTo>
                  <a:lnTo>
                    <a:pt x="212" y="184"/>
                  </a:lnTo>
                  <a:lnTo>
                    <a:pt x="208" y="200"/>
                  </a:lnTo>
                  <a:lnTo>
                    <a:pt x="212" y="216"/>
                  </a:lnTo>
                  <a:lnTo>
                    <a:pt x="0" y="216"/>
                  </a:lnTo>
                  <a:lnTo>
                    <a:pt x="8" y="0"/>
                  </a:lnTo>
                  <a:lnTo>
                    <a:pt x="672" y="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06" name="Freeform 9"/>
            <p:cNvSpPr>
              <a:spLocks/>
            </p:cNvSpPr>
            <p:nvPr/>
          </p:nvSpPr>
          <p:spPr bwMode="auto">
            <a:xfrm>
              <a:off x="2502" y="862"/>
              <a:ext cx="628" cy="424"/>
            </a:xfrm>
            <a:custGeom>
              <a:avLst/>
              <a:gdLst>
                <a:gd name="T0" fmla="*/ 16 w 628"/>
                <a:gd name="T1" fmla="*/ 424 h 424"/>
                <a:gd name="T2" fmla="*/ 628 w 628"/>
                <a:gd name="T3" fmla="*/ 272 h 424"/>
                <a:gd name="T4" fmla="*/ 628 w 628"/>
                <a:gd name="T5" fmla="*/ 216 h 424"/>
                <a:gd name="T6" fmla="*/ 604 w 628"/>
                <a:gd name="T7" fmla="*/ 196 h 424"/>
                <a:gd name="T8" fmla="*/ 424 w 628"/>
                <a:gd name="T9" fmla="*/ 0 h 424"/>
                <a:gd name="T10" fmla="*/ 0 w 628"/>
                <a:gd name="T11" fmla="*/ 8 h 424"/>
                <a:gd name="T12" fmla="*/ 16 w 628"/>
                <a:gd name="T13" fmla="*/ 424 h 4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8"/>
                <a:gd name="T22" fmla="*/ 0 h 424"/>
                <a:gd name="T23" fmla="*/ 628 w 628"/>
                <a:gd name="T24" fmla="*/ 424 h 4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8" h="424">
                  <a:moveTo>
                    <a:pt x="16" y="424"/>
                  </a:moveTo>
                  <a:lnTo>
                    <a:pt x="628" y="272"/>
                  </a:lnTo>
                  <a:lnTo>
                    <a:pt x="628" y="216"/>
                  </a:lnTo>
                  <a:lnTo>
                    <a:pt x="604" y="196"/>
                  </a:lnTo>
                  <a:lnTo>
                    <a:pt x="424" y="0"/>
                  </a:lnTo>
                  <a:lnTo>
                    <a:pt x="0" y="8"/>
                  </a:lnTo>
                  <a:lnTo>
                    <a:pt x="16" y="42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07" name="Freeform 10"/>
            <p:cNvSpPr>
              <a:spLocks/>
            </p:cNvSpPr>
            <p:nvPr/>
          </p:nvSpPr>
          <p:spPr bwMode="auto">
            <a:xfrm>
              <a:off x="2508" y="1262"/>
              <a:ext cx="72" cy="512"/>
            </a:xfrm>
            <a:custGeom>
              <a:avLst/>
              <a:gdLst>
                <a:gd name="T0" fmla="*/ 72 w 72"/>
                <a:gd name="T1" fmla="*/ 512 h 512"/>
                <a:gd name="T2" fmla="*/ 72 w 72"/>
                <a:gd name="T3" fmla="*/ 20 h 512"/>
                <a:gd name="T4" fmla="*/ 60 w 72"/>
                <a:gd name="T5" fmla="*/ 16 h 512"/>
                <a:gd name="T6" fmla="*/ 60 w 72"/>
                <a:gd name="T7" fmla="*/ 0 h 512"/>
                <a:gd name="T8" fmla="*/ 4 w 72"/>
                <a:gd name="T9" fmla="*/ 12 h 512"/>
                <a:gd name="T10" fmla="*/ 0 w 72"/>
                <a:gd name="T11" fmla="*/ 508 h 512"/>
                <a:gd name="T12" fmla="*/ 72 w 72"/>
                <a:gd name="T13" fmla="*/ 512 h 5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12"/>
                <a:gd name="T23" fmla="*/ 72 w 72"/>
                <a:gd name="T24" fmla="*/ 512 h 5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12">
                  <a:moveTo>
                    <a:pt x="72" y="512"/>
                  </a:moveTo>
                  <a:lnTo>
                    <a:pt x="72" y="20"/>
                  </a:lnTo>
                  <a:lnTo>
                    <a:pt x="60" y="16"/>
                  </a:lnTo>
                  <a:lnTo>
                    <a:pt x="60" y="0"/>
                  </a:lnTo>
                  <a:lnTo>
                    <a:pt x="4" y="12"/>
                  </a:lnTo>
                  <a:lnTo>
                    <a:pt x="0" y="508"/>
                  </a:lnTo>
                  <a:lnTo>
                    <a:pt x="7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08" name="Freeform 11"/>
            <p:cNvSpPr>
              <a:spLocks/>
            </p:cNvSpPr>
            <p:nvPr/>
          </p:nvSpPr>
          <p:spPr bwMode="auto">
            <a:xfrm>
              <a:off x="2512" y="1750"/>
              <a:ext cx="88" cy="716"/>
            </a:xfrm>
            <a:custGeom>
              <a:avLst/>
              <a:gdLst>
                <a:gd name="T0" fmla="*/ 68 w 88"/>
                <a:gd name="T1" fmla="*/ 4 h 716"/>
                <a:gd name="T2" fmla="*/ 68 w 88"/>
                <a:gd name="T3" fmla="*/ 36 h 716"/>
                <a:gd name="T4" fmla="*/ 60 w 88"/>
                <a:gd name="T5" fmla="*/ 56 h 716"/>
                <a:gd name="T6" fmla="*/ 68 w 88"/>
                <a:gd name="T7" fmla="*/ 68 h 716"/>
                <a:gd name="T8" fmla="*/ 68 w 88"/>
                <a:gd name="T9" fmla="*/ 600 h 716"/>
                <a:gd name="T10" fmla="*/ 56 w 88"/>
                <a:gd name="T11" fmla="*/ 600 h 716"/>
                <a:gd name="T12" fmla="*/ 56 w 88"/>
                <a:gd name="T13" fmla="*/ 612 h 716"/>
                <a:gd name="T14" fmla="*/ 68 w 88"/>
                <a:gd name="T15" fmla="*/ 616 h 716"/>
                <a:gd name="T16" fmla="*/ 72 w 88"/>
                <a:gd name="T17" fmla="*/ 684 h 716"/>
                <a:gd name="T18" fmla="*/ 60 w 88"/>
                <a:gd name="T19" fmla="*/ 688 h 716"/>
                <a:gd name="T20" fmla="*/ 60 w 88"/>
                <a:gd name="T21" fmla="*/ 700 h 716"/>
                <a:gd name="T22" fmla="*/ 76 w 88"/>
                <a:gd name="T23" fmla="*/ 708 h 716"/>
                <a:gd name="T24" fmla="*/ 88 w 88"/>
                <a:gd name="T25" fmla="*/ 716 h 716"/>
                <a:gd name="T26" fmla="*/ 0 w 88"/>
                <a:gd name="T27" fmla="*/ 716 h 716"/>
                <a:gd name="T28" fmla="*/ 4 w 88"/>
                <a:gd name="T29" fmla="*/ 0 h 716"/>
                <a:gd name="T30" fmla="*/ 68 w 88"/>
                <a:gd name="T31" fmla="*/ 4 h 7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8"/>
                <a:gd name="T49" fmla="*/ 0 h 716"/>
                <a:gd name="T50" fmla="*/ 88 w 88"/>
                <a:gd name="T51" fmla="*/ 716 h 7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8" h="716">
                  <a:moveTo>
                    <a:pt x="68" y="4"/>
                  </a:moveTo>
                  <a:lnTo>
                    <a:pt x="68" y="36"/>
                  </a:lnTo>
                  <a:lnTo>
                    <a:pt x="60" y="56"/>
                  </a:lnTo>
                  <a:lnTo>
                    <a:pt x="68" y="68"/>
                  </a:lnTo>
                  <a:lnTo>
                    <a:pt x="68" y="600"/>
                  </a:lnTo>
                  <a:lnTo>
                    <a:pt x="56" y="600"/>
                  </a:lnTo>
                  <a:lnTo>
                    <a:pt x="56" y="612"/>
                  </a:lnTo>
                  <a:lnTo>
                    <a:pt x="68" y="616"/>
                  </a:lnTo>
                  <a:lnTo>
                    <a:pt x="72" y="684"/>
                  </a:lnTo>
                  <a:lnTo>
                    <a:pt x="60" y="688"/>
                  </a:lnTo>
                  <a:lnTo>
                    <a:pt x="60" y="700"/>
                  </a:lnTo>
                  <a:lnTo>
                    <a:pt x="76" y="708"/>
                  </a:lnTo>
                  <a:lnTo>
                    <a:pt x="88" y="716"/>
                  </a:lnTo>
                  <a:lnTo>
                    <a:pt x="0" y="716"/>
                  </a:lnTo>
                  <a:lnTo>
                    <a:pt x="4" y="0"/>
                  </a:lnTo>
                  <a:lnTo>
                    <a:pt x="68" y="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09" name="Freeform 12"/>
            <p:cNvSpPr>
              <a:spLocks/>
            </p:cNvSpPr>
            <p:nvPr/>
          </p:nvSpPr>
          <p:spPr bwMode="auto">
            <a:xfrm>
              <a:off x="2510" y="2456"/>
              <a:ext cx="92" cy="452"/>
            </a:xfrm>
            <a:custGeom>
              <a:avLst/>
              <a:gdLst>
                <a:gd name="T0" fmla="*/ 60 w 92"/>
                <a:gd name="T1" fmla="*/ 503 h 440"/>
                <a:gd name="T2" fmla="*/ 92 w 92"/>
                <a:gd name="T3" fmla="*/ 499 h 440"/>
                <a:gd name="T4" fmla="*/ 92 w 92"/>
                <a:gd name="T5" fmla="*/ 4 h 440"/>
                <a:gd name="T6" fmla="*/ 0 w 92"/>
                <a:gd name="T7" fmla="*/ 0 h 440"/>
                <a:gd name="T8" fmla="*/ 4 w 92"/>
                <a:gd name="T9" fmla="*/ 499 h 440"/>
                <a:gd name="T10" fmla="*/ 60 w 92"/>
                <a:gd name="T11" fmla="*/ 503 h 4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440"/>
                <a:gd name="T20" fmla="*/ 92 w 92"/>
                <a:gd name="T21" fmla="*/ 440 h 4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440">
                  <a:moveTo>
                    <a:pt x="60" y="440"/>
                  </a:moveTo>
                  <a:lnTo>
                    <a:pt x="92" y="436"/>
                  </a:lnTo>
                  <a:lnTo>
                    <a:pt x="92" y="4"/>
                  </a:lnTo>
                  <a:lnTo>
                    <a:pt x="0" y="0"/>
                  </a:lnTo>
                  <a:lnTo>
                    <a:pt x="4" y="436"/>
                  </a:lnTo>
                  <a:lnTo>
                    <a:pt x="60" y="44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0" name="Freeform 13"/>
            <p:cNvSpPr>
              <a:spLocks/>
            </p:cNvSpPr>
            <p:nvPr/>
          </p:nvSpPr>
          <p:spPr bwMode="auto">
            <a:xfrm>
              <a:off x="2462" y="2798"/>
              <a:ext cx="120" cy="412"/>
            </a:xfrm>
            <a:custGeom>
              <a:avLst/>
              <a:gdLst>
                <a:gd name="T0" fmla="*/ 120 w 120"/>
                <a:gd name="T1" fmla="*/ 56 h 412"/>
                <a:gd name="T2" fmla="*/ 116 w 120"/>
                <a:gd name="T3" fmla="*/ 412 h 412"/>
                <a:gd name="T4" fmla="*/ 4 w 120"/>
                <a:gd name="T5" fmla="*/ 396 h 412"/>
                <a:gd name="T6" fmla="*/ 0 w 120"/>
                <a:gd name="T7" fmla="*/ 0 h 412"/>
                <a:gd name="T8" fmla="*/ 120 w 120"/>
                <a:gd name="T9" fmla="*/ 56 h 4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412"/>
                <a:gd name="T17" fmla="*/ 120 w 120"/>
                <a:gd name="T18" fmla="*/ 412 h 4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412">
                  <a:moveTo>
                    <a:pt x="120" y="56"/>
                  </a:moveTo>
                  <a:lnTo>
                    <a:pt x="116" y="412"/>
                  </a:lnTo>
                  <a:lnTo>
                    <a:pt x="4" y="396"/>
                  </a:lnTo>
                  <a:lnTo>
                    <a:pt x="0" y="0"/>
                  </a:lnTo>
                  <a:lnTo>
                    <a:pt x="120" y="5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1" name="Freeform 14"/>
            <p:cNvSpPr>
              <a:spLocks/>
            </p:cNvSpPr>
            <p:nvPr/>
          </p:nvSpPr>
          <p:spPr bwMode="auto">
            <a:xfrm>
              <a:off x="5150" y="2532"/>
              <a:ext cx="96" cy="680"/>
            </a:xfrm>
            <a:custGeom>
              <a:avLst/>
              <a:gdLst>
                <a:gd name="T0" fmla="*/ 20 w 96"/>
                <a:gd name="T1" fmla="*/ 416 h 680"/>
                <a:gd name="T2" fmla="*/ 20 w 96"/>
                <a:gd name="T3" fmla="*/ 640 h 680"/>
                <a:gd name="T4" fmla="*/ 36 w 96"/>
                <a:gd name="T5" fmla="*/ 656 h 680"/>
                <a:gd name="T6" fmla="*/ 36 w 96"/>
                <a:gd name="T7" fmla="*/ 672 h 680"/>
                <a:gd name="T8" fmla="*/ 92 w 96"/>
                <a:gd name="T9" fmla="*/ 680 h 680"/>
                <a:gd name="T10" fmla="*/ 96 w 96"/>
                <a:gd name="T11" fmla="*/ 0 h 680"/>
                <a:gd name="T12" fmla="*/ 0 w 96"/>
                <a:gd name="T13" fmla="*/ 0 h 680"/>
                <a:gd name="T14" fmla="*/ 4 w 96"/>
                <a:gd name="T15" fmla="*/ 400 h 680"/>
                <a:gd name="T16" fmla="*/ 36 w 96"/>
                <a:gd name="T17" fmla="*/ 408 h 680"/>
                <a:gd name="T18" fmla="*/ 20 w 96"/>
                <a:gd name="T19" fmla="*/ 416 h 6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680"/>
                <a:gd name="T32" fmla="*/ 96 w 96"/>
                <a:gd name="T33" fmla="*/ 680 h 6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680">
                  <a:moveTo>
                    <a:pt x="20" y="416"/>
                  </a:moveTo>
                  <a:lnTo>
                    <a:pt x="20" y="640"/>
                  </a:lnTo>
                  <a:lnTo>
                    <a:pt x="36" y="656"/>
                  </a:lnTo>
                  <a:lnTo>
                    <a:pt x="36" y="672"/>
                  </a:lnTo>
                  <a:lnTo>
                    <a:pt x="92" y="680"/>
                  </a:lnTo>
                  <a:lnTo>
                    <a:pt x="96" y="0"/>
                  </a:lnTo>
                  <a:lnTo>
                    <a:pt x="0" y="0"/>
                  </a:lnTo>
                  <a:lnTo>
                    <a:pt x="4" y="400"/>
                  </a:lnTo>
                  <a:lnTo>
                    <a:pt x="36" y="408"/>
                  </a:lnTo>
                  <a:lnTo>
                    <a:pt x="20" y="41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2" name="Freeform 15"/>
            <p:cNvSpPr>
              <a:spLocks/>
            </p:cNvSpPr>
            <p:nvPr/>
          </p:nvSpPr>
          <p:spPr bwMode="auto">
            <a:xfrm>
              <a:off x="5149" y="2243"/>
              <a:ext cx="96" cy="309"/>
            </a:xfrm>
            <a:custGeom>
              <a:avLst/>
              <a:gdLst>
                <a:gd name="T0" fmla="*/ 3 w 96"/>
                <a:gd name="T1" fmla="*/ 234 h 309"/>
                <a:gd name="T2" fmla="*/ 12 w 96"/>
                <a:gd name="T3" fmla="*/ 219 h 309"/>
                <a:gd name="T4" fmla="*/ 33 w 96"/>
                <a:gd name="T5" fmla="*/ 219 h 309"/>
                <a:gd name="T6" fmla="*/ 36 w 96"/>
                <a:gd name="T7" fmla="*/ 204 h 309"/>
                <a:gd name="T8" fmla="*/ 18 w 96"/>
                <a:gd name="T9" fmla="*/ 204 h 309"/>
                <a:gd name="T10" fmla="*/ 18 w 96"/>
                <a:gd name="T11" fmla="*/ 126 h 309"/>
                <a:gd name="T12" fmla="*/ 33 w 96"/>
                <a:gd name="T13" fmla="*/ 123 h 309"/>
                <a:gd name="T14" fmla="*/ 33 w 96"/>
                <a:gd name="T15" fmla="*/ 108 h 309"/>
                <a:gd name="T16" fmla="*/ 18 w 96"/>
                <a:gd name="T17" fmla="*/ 105 h 309"/>
                <a:gd name="T18" fmla="*/ 18 w 96"/>
                <a:gd name="T19" fmla="*/ 0 h 309"/>
                <a:gd name="T20" fmla="*/ 90 w 96"/>
                <a:gd name="T21" fmla="*/ 3 h 309"/>
                <a:gd name="T22" fmla="*/ 96 w 96"/>
                <a:gd name="T23" fmla="*/ 309 h 309"/>
                <a:gd name="T24" fmla="*/ 0 w 96"/>
                <a:gd name="T25" fmla="*/ 306 h 309"/>
                <a:gd name="T26" fmla="*/ 3 w 96"/>
                <a:gd name="T27" fmla="*/ 234 h 3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309"/>
                <a:gd name="T44" fmla="*/ 96 w 96"/>
                <a:gd name="T45" fmla="*/ 309 h 30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309">
                  <a:moveTo>
                    <a:pt x="3" y="234"/>
                  </a:moveTo>
                  <a:lnTo>
                    <a:pt x="12" y="219"/>
                  </a:lnTo>
                  <a:lnTo>
                    <a:pt x="33" y="219"/>
                  </a:lnTo>
                  <a:lnTo>
                    <a:pt x="36" y="204"/>
                  </a:lnTo>
                  <a:lnTo>
                    <a:pt x="18" y="204"/>
                  </a:lnTo>
                  <a:lnTo>
                    <a:pt x="18" y="126"/>
                  </a:lnTo>
                  <a:lnTo>
                    <a:pt x="33" y="123"/>
                  </a:lnTo>
                  <a:lnTo>
                    <a:pt x="33" y="108"/>
                  </a:lnTo>
                  <a:lnTo>
                    <a:pt x="18" y="105"/>
                  </a:lnTo>
                  <a:lnTo>
                    <a:pt x="18" y="0"/>
                  </a:lnTo>
                  <a:lnTo>
                    <a:pt x="90" y="3"/>
                  </a:lnTo>
                  <a:lnTo>
                    <a:pt x="96" y="309"/>
                  </a:lnTo>
                  <a:lnTo>
                    <a:pt x="0" y="306"/>
                  </a:lnTo>
                  <a:lnTo>
                    <a:pt x="3" y="234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3" name="Freeform 16"/>
            <p:cNvSpPr>
              <a:spLocks/>
            </p:cNvSpPr>
            <p:nvPr/>
          </p:nvSpPr>
          <p:spPr bwMode="auto">
            <a:xfrm>
              <a:off x="5165" y="1745"/>
              <a:ext cx="84" cy="507"/>
            </a:xfrm>
            <a:custGeom>
              <a:avLst/>
              <a:gdLst>
                <a:gd name="T0" fmla="*/ 84 w 84"/>
                <a:gd name="T1" fmla="*/ 0 h 507"/>
                <a:gd name="T2" fmla="*/ 3 w 84"/>
                <a:gd name="T3" fmla="*/ 0 h 507"/>
                <a:gd name="T4" fmla="*/ 3 w 84"/>
                <a:gd name="T5" fmla="*/ 24 h 507"/>
                <a:gd name="T6" fmla="*/ 21 w 84"/>
                <a:gd name="T7" fmla="*/ 24 h 507"/>
                <a:gd name="T8" fmla="*/ 18 w 84"/>
                <a:gd name="T9" fmla="*/ 42 h 507"/>
                <a:gd name="T10" fmla="*/ 0 w 84"/>
                <a:gd name="T11" fmla="*/ 39 h 507"/>
                <a:gd name="T12" fmla="*/ 3 w 84"/>
                <a:gd name="T13" fmla="*/ 507 h 507"/>
                <a:gd name="T14" fmla="*/ 84 w 84"/>
                <a:gd name="T15" fmla="*/ 504 h 507"/>
                <a:gd name="T16" fmla="*/ 84 w 84"/>
                <a:gd name="T17" fmla="*/ 0 h 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507"/>
                <a:gd name="T29" fmla="*/ 84 w 84"/>
                <a:gd name="T30" fmla="*/ 507 h 5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507">
                  <a:moveTo>
                    <a:pt x="84" y="0"/>
                  </a:moveTo>
                  <a:lnTo>
                    <a:pt x="3" y="0"/>
                  </a:lnTo>
                  <a:lnTo>
                    <a:pt x="3" y="24"/>
                  </a:lnTo>
                  <a:lnTo>
                    <a:pt x="21" y="24"/>
                  </a:lnTo>
                  <a:lnTo>
                    <a:pt x="18" y="42"/>
                  </a:lnTo>
                  <a:lnTo>
                    <a:pt x="0" y="39"/>
                  </a:lnTo>
                  <a:lnTo>
                    <a:pt x="3" y="507"/>
                  </a:lnTo>
                  <a:lnTo>
                    <a:pt x="84" y="504"/>
                  </a:lnTo>
                  <a:lnTo>
                    <a:pt x="84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4" name="Freeform 17"/>
            <p:cNvSpPr>
              <a:spLocks/>
            </p:cNvSpPr>
            <p:nvPr/>
          </p:nvSpPr>
          <p:spPr bwMode="auto">
            <a:xfrm>
              <a:off x="5166" y="1238"/>
              <a:ext cx="84" cy="519"/>
            </a:xfrm>
            <a:custGeom>
              <a:avLst/>
              <a:gdLst>
                <a:gd name="T0" fmla="*/ 0 w 84"/>
                <a:gd name="T1" fmla="*/ 516 h 519"/>
                <a:gd name="T2" fmla="*/ 3 w 84"/>
                <a:gd name="T3" fmla="*/ 0 h 519"/>
                <a:gd name="T4" fmla="*/ 75 w 84"/>
                <a:gd name="T5" fmla="*/ 3 h 519"/>
                <a:gd name="T6" fmla="*/ 84 w 84"/>
                <a:gd name="T7" fmla="*/ 519 h 519"/>
                <a:gd name="T8" fmla="*/ 0 w 84"/>
                <a:gd name="T9" fmla="*/ 516 h 5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519"/>
                <a:gd name="T17" fmla="*/ 84 w 84"/>
                <a:gd name="T18" fmla="*/ 519 h 5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519">
                  <a:moveTo>
                    <a:pt x="0" y="516"/>
                  </a:moveTo>
                  <a:lnTo>
                    <a:pt x="3" y="0"/>
                  </a:lnTo>
                  <a:lnTo>
                    <a:pt x="75" y="3"/>
                  </a:lnTo>
                  <a:lnTo>
                    <a:pt x="84" y="519"/>
                  </a:lnTo>
                  <a:lnTo>
                    <a:pt x="0" y="516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5" name="Freeform 18"/>
            <p:cNvSpPr>
              <a:spLocks/>
            </p:cNvSpPr>
            <p:nvPr/>
          </p:nvSpPr>
          <p:spPr bwMode="auto">
            <a:xfrm>
              <a:off x="4436" y="870"/>
              <a:ext cx="861" cy="384"/>
            </a:xfrm>
            <a:custGeom>
              <a:avLst/>
              <a:gdLst>
                <a:gd name="T0" fmla="*/ 0 w 861"/>
                <a:gd name="T1" fmla="*/ 99 h 384"/>
                <a:gd name="T2" fmla="*/ 63 w 861"/>
                <a:gd name="T3" fmla="*/ 117 h 384"/>
                <a:gd name="T4" fmla="*/ 108 w 861"/>
                <a:gd name="T5" fmla="*/ 135 h 384"/>
                <a:gd name="T6" fmla="*/ 141 w 861"/>
                <a:gd name="T7" fmla="*/ 153 h 384"/>
                <a:gd name="T8" fmla="*/ 159 w 861"/>
                <a:gd name="T9" fmla="*/ 180 h 384"/>
                <a:gd name="T10" fmla="*/ 159 w 861"/>
                <a:gd name="T11" fmla="*/ 198 h 384"/>
                <a:gd name="T12" fmla="*/ 144 w 861"/>
                <a:gd name="T13" fmla="*/ 207 h 384"/>
                <a:gd name="T14" fmla="*/ 132 w 861"/>
                <a:gd name="T15" fmla="*/ 213 h 384"/>
                <a:gd name="T16" fmla="*/ 129 w 861"/>
                <a:gd name="T17" fmla="*/ 279 h 384"/>
                <a:gd name="T18" fmla="*/ 750 w 861"/>
                <a:gd name="T19" fmla="*/ 360 h 384"/>
                <a:gd name="T20" fmla="*/ 750 w 861"/>
                <a:gd name="T21" fmla="*/ 381 h 384"/>
                <a:gd name="T22" fmla="*/ 861 w 861"/>
                <a:gd name="T23" fmla="*/ 384 h 384"/>
                <a:gd name="T24" fmla="*/ 852 w 861"/>
                <a:gd name="T25" fmla="*/ 0 h 384"/>
                <a:gd name="T26" fmla="*/ 6 w 861"/>
                <a:gd name="T27" fmla="*/ 0 h 384"/>
                <a:gd name="T28" fmla="*/ 0 w 861"/>
                <a:gd name="T29" fmla="*/ 99 h 3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1"/>
                <a:gd name="T46" fmla="*/ 0 h 384"/>
                <a:gd name="T47" fmla="*/ 861 w 861"/>
                <a:gd name="T48" fmla="*/ 384 h 3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1" h="384">
                  <a:moveTo>
                    <a:pt x="0" y="99"/>
                  </a:moveTo>
                  <a:lnTo>
                    <a:pt x="63" y="117"/>
                  </a:lnTo>
                  <a:lnTo>
                    <a:pt x="108" y="135"/>
                  </a:lnTo>
                  <a:lnTo>
                    <a:pt x="141" y="153"/>
                  </a:lnTo>
                  <a:lnTo>
                    <a:pt x="159" y="180"/>
                  </a:lnTo>
                  <a:lnTo>
                    <a:pt x="159" y="198"/>
                  </a:lnTo>
                  <a:lnTo>
                    <a:pt x="144" y="207"/>
                  </a:lnTo>
                  <a:lnTo>
                    <a:pt x="132" y="213"/>
                  </a:lnTo>
                  <a:lnTo>
                    <a:pt x="129" y="279"/>
                  </a:lnTo>
                  <a:lnTo>
                    <a:pt x="750" y="360"/>
                  </a:lnTo>
                  <a:lnTo>
                    <a:pt x="750" y="381"/>
                  </a:lnTo>
                  <a:lnTo>
                    <a:pt x="861" y="384"/>
                  </a:lnTo>
                  <a:lnTo>
                    <a:pt x="852" y="0"/>
                  </a:lnTo>
                  <a:lnTo>
                    <a:pt x="6" y="0"/>
                  </a:lnTo>
                  <a:lnTo>
                    <a:pt x="0" y="99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6" name="Freeform 19"/>
            <p:cNvSpPr>
              <a:spLocks/>
            </p:cNvSpPr>
            <p:nvPr/>
          </p:nvSpPr>
          <p:spPr bwMode="auto">
            <a:xfrm>
              <a:off x="3545" y="795"/>
              <a:ext cx="918" cy="177"/>
            </a:xfrm>
            <a:custGeom>
              <a:avLst/>
              <a:gdLst>
                <a:gd name="T0" fmla="*/ 12 w 918"/>
                <a:gd name="T1" fmla="*/ 129 h 177"/>
                <a:gd name="T2" fmla="*/ 93 w 918"/>
                <a:gd name="T3" fmla="*/ 123 h 177"/>
                <a:gd name="T4" fmla="*/ 207 w 918"/>
                <a:gd name="T5" fmla="*/ 117 h 177"/>
                <a:gd name="T6" fmla="*/ 339 w 918"/>
                <a:gd name="T7" fmla="*/ 117 h 177"/>
                <a:gd name="T8" fmla="*/ 465 w 918"/>
                <a:gd name="T9" fmla="*/ 120 h 177"/>
                <a:gd name="T10" fmla="*/ 687 w 918"/>
                <a:gd name="T11" fmla="*/ 138 h 177"/>
                <a:gd name="T12" fmla="*/ 813 w 918"/>
                <a:gd name="T13" fmla="*/ 156 h 177"/>
                <a:gd name="T14" fmla="*/ 909 w 918"/>
                <a:gd name="T15" fmla="*/ 177 h 177"/>
                <a:gd name="T16" fmla="*/ 918 w 918"/>
                <a:gd name="T17" fmla="*/ 0 h 177"/>
                <a:gd name="T18" fmla="*/ 0 w 918"/>
                <a:gd name="T19" fmla="*/ 12 h 177"/>
                <a:gd name="T20" fmla="*/ 12 w 918"/>
                <a:gd name="T21" fmla="*/ 129 h 1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18"/>
                <a:gd name="T34" fmla="*/ 0 h 177"/>
                <a:gd name="T35" fmla="*/ 918 w 918"/>
                <a:gd name="T36" fmla="*/ 177 h 1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18" h="177">
                  <a:moveTo>
                    <a:pt x="12" y="129"/>
                  </a:moveTo>
                  <a:lnTo>
                    <a:pt x="93" y="123"/>
                  </a:lnTo>
                  <a:lnTo>
                    <a:pt x="207" y="117"/>
                  </a:lnTo>
                  <a:lnTo>
                    <a:pt x="339" y="117"/>
                  </a:lnTo>
                  <a:lnTo>
                    <a:pt x="465" y="120"/>
                  </a:lnTo>
                  <a:lnTo>
                    <a:pt x="687" y="138"/>
                  </a:lnTo>
                  <a:lnTo>
                    <a:pt x="813" y="156"/>
                  </a:lnTo>
                  <a:lnTo>
                    <a:pt x="909" y="177"/>
                  </a:lnTo>
                  <a:lnTo>
                    <a:pt x="918" y="0"/>
                  </a:lnTo>
                  <a:lnTo>
                    <a:pt x="0" y="12"/>
                  </a:lnTo>
                  <a:lnTo>
                    <a:pt x="12" y="129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 useBgFill="1">
          <p:nvSpPr>
            <p:cNvPr id="37917" name="Freeform 20"/>
            <p:cNvSpPr>
              <a:spLocks/>
            </p:cNvSpPr>
            <p:nvPr/>
          </p:nvSpPr>
          <p:spPr bwMode="auto">
            <a:xfrm>
              <a:off x="3288" y="3184"/>
              <a:ext cx="2064" cy="432"/>
            </a:xfrm>
            <a:custGeom>
              <a:avLst/>
              <a:gdLst>
                <a:gd name="T0" fmla="*/ 2032 w 2064"/>
                <a:gd name="T1" fmla="*/ 0 h 432"/>
                <a:gd name="T2" fmla="*/ 16 w 2064"/>
                <a:gd name="T3" fmla="*/ 208 h 432"/>
                <a:gd name="T4" fmla="*/ 0 w 2064"/>
                <a:gd name="T5" fmla="*/ 432 h 432"/>
                <a:gd name="T6" fmla="*/ 2064 w 2064"/>
                <a:gd name="T7" fmla="*/ 432 h 432"/>
                <a:gd name="T8" fmla="*/ 2032 w 2064"/>
                <a:gd name="T9" fmla="*/ 0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4"/>
                <a:gd name="T16" fmla="*/ 0 h 432"/>
                <a:gd name="T17" fmla="*/ 2064 w 2064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4" h="432">
                  <a:moveTo>
                    <a:pt x="2032" y="0"/>
                  </a:moveTo>
                  <a:lnTo>
                    <a:pt x="16" y="208"/>
                  </a:lnTo>
                  <a:lnTo>
                    <a:pt x="0" y="432"/>
                  </a:lnTo>
                  <a:lnTo>
                    <a:pt x="2064" y="432"/>
                  </a:lnTo>
                  <a:lnTo>
                    <a:pt x="2032" y="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792597" name="Rectangle 21"/>
          <p:cNvSpPr>
            <a:spLocks noGrp="1" noChangeArrowheads="1"/>
          </p:cNvSpPr>
          <p:nvPr>
            <p:ph type="title"/>
          </p:nvPr>
        </p:nvSpPr>
        <p:spPr>
          <a:xfrm>
            <a:off x="1525456" y="978924"/>
            <a:ext cx="6101953" cy="532285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Design Advantages - Optimal Fill Location</a:t>
            </a:r>
          </a:p>
        </p:txBody>
      </p:sp>
      <p:grpSp>
        <p:nvGrpSpPr>
          <p:cNvPr id="37895" name="Group 33"/>
          <p:cNvGrpSpPr>
            <a:grpSpLocks/>
          </p:cNvGrpSpPr>
          <p:nvPr/>
        </p:nvGrpSpPr>
        <p:grpSpPr bwMode="auto">
          <a:xfrm>
            <a:off x="4395923" y="2845266"/>
            <a:ext cx="3071813" cy="550069"/>
            <a:chOff x="2580" y="1922"/>
            <a:chExt cx="2580" cy="438"/>
          </a:xfrm>
        </p:grpSpPr>
        <p:sp>
          <p:nvSpPr>
            <p:cNvPr id="37896" name="Line 26"/>
            <p:cNvSpPr>
              <a:spLocks noChangeShapeType="1"/>
            </p:cNvSpPr>
            <p:nvPr/>
          </p:nvSpPr>
          <p:spPr bwMode="auto">
            <a:xfrm>
              <a:off x="2588" y="1998"/>
              <a:ext cx="0" cy="34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897" name="Line 27"/>
            <p:cNvSpPr>
              <a:spLocks noChangeShapeType="1"/>
            </p:cNvSpPr>
            <p:nvPr/>
          </p:nvSpPr>
          <p:spPr bwMode="auto">
            <a:xfrm>
              <a:off x="2584" y="2348"/>
              <a:ext cx="976" cy="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898" name="Line 28"/>
            <p:cNvSpPr>
              <a:spLocks noChangeShapeType="1"/>
            </p:cNvSpPr>
            <p:nvPr/>
          </p:nvSpPr>
          <p:spPr bwMode="auto">
            <a:xfrm flipV="1">
              <a:off x="2580" y="1928"/>
              <a:ext cx="980" cy="7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899" name="Line 29"/>
            <p:cNvSpPr>
              <a:spLocks noChangeShapeType="1"/>
            </p:cNvSpPr>
            <p:nvPr/>
          </p:nvSpPr>
          <p:spPr bwMode="auto">
            <a:xfrm>
              <a:off x="3556" y="1922"/>
              <a:ext cx="0" cy="43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900" name="Line 30"/>
            <p:cNvSpPr>
              <a:spLocks noChangeShapeType="1"/>
            </p:cNvSpPr>
            <p:nvPr/>
          </p:nvSpPr>
          <p:spPr bwMode="auto">
            <a:xfrm>
              <a:off x="5160" y="1990"/>
              <a:ext cx="0" cy="36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901" name="Line 31"/>
            <p:cNvSpPr>
              <a:spLocks noChangeShapeType="1"/>
            </p:cNvSpPr>
            <p:nvPr/>
          </p:nvSpPr>
          <p:spPr bwMode="auto">
            <a:xfrm>
              <a:off x="3544" y="1928"/>
              <a:ext cx="1616" cy="6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37902" name="Line 32"/>
            <p:cNvSpPr>
              <a:spLocks noChangeShapeType="1"/>
            </p:cNvSpPr>
            <p:nvPr/>
          </p:nvSpPr>
          <p:spPr bwMode="auto">
            <a:xfrm>
              <a:off x="3552" y="2356"/>
              <a:ext cx="1608" cy="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992336" y="0"/>
            <a:ext cx="71896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47027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9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736644" y="2075260"/>
            <a:ext cx="3314700" cy="2800350"/>
          </a:xfrm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800" b="0" dirty="0"/>
              <a:t>EVAPAK</a:t>
            </a:r>
            <a:r>
              <a:rPr lang="en-US" sz="1800" b="0" baseline="30000" dirty="0"/>
              <a:t>®</a:t>
            </a:r>
            <a:r>
              <a:rPr lang="en-US" sz="1800" b="0" dirty="0"/>
              <a:t> Fill  </a:t>
            </a:r>
          </a:p>
          <a:p>
            <a:pPr lvl="1">
              <a:defRPr/>
            </a:pPr>
            <a:r>
              <a:rPr lang="en-US" b="1" dirty="0">
                <a:solidFill>
                  <a:srgbClr val="0000FF"/>
                </a:solidFill>
              </a:rPr>
              <a:t>Removable, bonded block construction</a:t>
            </a:r>
          </a:p>
          <a:p>
            <a:pPr lvl="1">
              <a:defRPr/>
            </a:pPr>
            <a:r>
              <a:rPr lang="en-US" dirty="0"/>
              <a:t>Low pressure drop  </a:t>
            </a:r>
          </a:p>
          <a:p>
            <a:pPr lvl="1">
              <a:defRPr/>
            </a:pPr>
            <a:r>
              <a:rPr lang="en-US" dirty="0"/>
              <a:t>Bottom </a:t>
            </a:r>
            <a:r>
              <a:rPr lang="en-US" dirty="0" smtClean="0"/>
              <a:t>supported</a:t>
            </a:r>
            <a:endParaRPr lang="en-US" dirty="0"/>
          </a:p>
        </p:txBody>
      </p:sp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1238667" y="1012610"/>
            <a:ext cx="6714707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Most Efficient Heat Transfer</a:t>
            </a:r>
          </a:p>
        </p:txBody>
      </p:sp>
      <p:sp useBgFill="1">
        <p:nvSpPr>
          <p:cNvPr id="19461" name="Rectangle 12"/>
          <p:cNvSpPr>
            <a:spLocks noChangeArrowheads="1"/>
          </p:cNvSpPr>
          <p:nvPr/>
        </p:nvSpPr>
        <p:spPr bwMode="auto">
          <a:xfrm>
            <a:off x="4345605" y="2075260"/>
            <a:ext cx="2967038" cy="270867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pic>
        <p:nvPicPr>
          <p:cNvPr id="194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77" y="2038350"/>
            <a:ext cx="3271838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42"/>
          <p:cNvSpPr>
            <a:spLocks noChangeArrowheads="1"/>
          </p:cNvSpPr>
          <p:nvPr/>
        </p:nvSpPr>
        <p:spPr bwMode="auto">
          <a:xfrm>
            <a:off x="1711308" y="0"/>
            <a:ext cx="57582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6235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8869" y="2093209"/>
            <a:ext cx="4174131" cy="2175272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0" dirty="0" smtClean="0"/>
              <a:t>Temperature Gradients</a:t>
            </a:r>
            <a:br>
              <a:rPr lang="en-US" sz="1800" b="0" dirty="0" smtClean="0"/>
            </a:br>
            <a:r>
              <a:rPr lang="en-US" sz="1800" b="0" dirty="0" smtClean="0"/>
              <a:t>Not Uniform Across Fill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 smtClean="0"/>
              <a:t>Some Water Not Cooled to Design Temperature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 smtClean="0"/>
              <a:t>Allows air to bypass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 smtClean="0"/>
              <a:t>Easily clogged, difficult to replace</a:t>
            </a:r>
          </a:p>
        </p:txBody>
      </p:sp>
      <p:sp>
        <p:nvSpPr>
          <p:cNvPr id="654367" name="Rectangle 31"/>
          <p:cNvSpPr>
            <a:spLocks noGrp="1" noChangeArrowheads="1"/>
          </p:cNvSpPr>
          <p:nvPr>
            <p:ph type="title"/>
          </p:nvPr>
        </p:nvSpPr>
        <p:spPr>
          <a:xfrm>
            <a:off x="1474789" y="971939"/>
            <a:ext cx="6194822" cy="483895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Comparison – Crossflow Heat Transfer </a:t>
            </a:r>
            <a:endParaRPr lang="en-US" sz="2000" dirty="0">
              <a:solidFill>
                <a:srgbClr val="0B5971"/>
              </a:solidFill>
              <a:effectLst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35211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6107" y="1657350"/>
            <a:ext cx="3549349" cy="4689093"/>
            <a:chOff x="716107" y="1657350"/>
            <a:chExt cx="3549349" cy="4689093"/>
          </a:xfrm>
        </p:grpSpPr>
        <p:sp>
          <p:nvSpPr>
            <p:cNvPr id="654339" name="Rectangle 3"/>
            <p:cNvSpPr>
              <a:spLocks noChangeArrowheads="1"/>
            </p:cNvSpPr>
            <p:nvPr/>
          </p:nvSpPr>
          <p:spPr bwMode="auto">
            <a:xfrm>
              <a:off x="914400" y="1657350"/>
              <a:ext cx="2572532" cy="2519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latin typeface="Futura Md BT" pitchFamily="34" charset="0"/>
                </a:rPr>
                <a:t>35°C Entering </a:t>
              </a:r>
              <a:r>
                <a:rPr lang="en-US" sz="1200" b="1" dirty="0">
                  <a:latin typeface="Futura Md BT" pitchFamily="34" charset="0"/>
                </a:rPr>
                <a:t>Water Temperature</a:t>
              </a:r>
            </a:p>
          </p:txBody>
        </p:sp>
        <p:sp>
          <p:nvSpPr>
            <p:cNvPr id="654340" name="AutoShape 4"/>
            <p:cNvSpPr>
              <a:spLocks noChangeArrowheads="1"/>
            </p:cNvSpPr>
            <p:nvPr/>
          </p:nvSpPr>
          <p:spPr bwMode="auto">
            <a:xfrm flipH="1">
              <a:off x="1767874" y="2009775"/>
              <a:ext cx="1421606" cy="2571750"/>
            </a:xfrm>
            <a:prstGeom prst="parallelogram">
              <a:avLst>
                <a:gd name="adj" fmla="val 25000"/>
              </a:avLst>
            </a:prstGeom>
            <a:gradFill rotWithShape="0">
              <a:gsLst>
                <a:gs pos="0">
                  <a:srgbClr val="6699FF"/>
                </a:gs>
                <a:gs pos="100000">
                  <a:srgbClr val="FF0000"/>
                </a:gs>
              </a:gsLst>
              <a:lin ang="189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500" b="1">
                <a:solidFill>
                  <a:srgbClr val="6699FF"/>
                </a:solidFill>
                <a:latin typeface="Century Gothic" pitchFamily="34" charset="0"/>
              </a:endParaRPr>
            </a:p>
          </p:txBody>
        </p:sp>
        <p:sp>
          <p:nvSpPr>
            <p:cNvPr id="33797" name="Arc 5"/>
            <p:cNvSpPr>
              <a:spLocks/>
            </p:cNvSpPr>
            <p:nvPr/>
          </p:nvSpPr>
          <p:spPr bwMode="auto">
            <a:xfrm>
              <a:off x="1767873" y="2125266"/>
              <a:ext cx="1147763" cy="857250"/>
            </a:xfrm>
            <a:custGeom>
              <a:avLst/>
              <a:gdLst>
                <a:gd name="T0" fmla="*/ 2147483646 w 19082"/>
                <a:gd name="T1" fmla="*/ 0 h 21597"/>
                <a:gd name="T2" fmla="*/ 2147483646 w 19082"/>
                <a:gd name="T3" fmla="*/ 2147483646 h 21597"/>
                <a:gd name="T4" fmla="*/ 0 w 19082"/>
                <a:gd name="T5" fmla="*/ 2147483646 h 21597"/>
                <a:gd name="T6" fmla="*/ 0 60000 65536"/>
                <a:gd name="T7" fmla="*/ 0 60000 65536"/>
                <a:gd name="T8" fmla="*/ 0 60000 65536"/>
                <a:gd name="T9" fmla="*/ 0 w 19082"/>
                <a:gd name="T10" fmla="*/ 0 h 21597"/>
                <a:gd name="T11" fmla="*/ 19082 w 19082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82" h="21597" fill="none" extrusionOk="0">
                  <a:moveTo>
                    <a:pt x="371" y="0"/>
                  </a:moveTo>
                  <a:cubicBezTo>
                    <a:pt x="8232" y="135"/>
                    <a:pt x="15397" y="4530"/>
                    <a:pt x="19081" y="11475"/>
                  </a:cubicBezTo>
                </a:path>
                <a:path w="19082" h="21597" stroke="0" extrusionOk="0">
                  <a:moveTo>
                    <a:pt x="371" y="0"/>
                  </a:moveTo>
                  <a:cubicBezTo>
                    <a:pt x="8232" y="135"/>
                    <a:pt x="15397" y="4530"/>
                    <a:pt x="19081" y="11475"/>
                  </a:cubicBezTo>
                  <a:lnTo>
                    <a:pt x="0" y="21597"/>
                  </a:lnTo>
                  <a:lnTo>
                    <a:pt x="37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3798" name="Arc 6"/>
            <p:cNvSpPr>
              <a:spLocks/>
            </p:cNvSpPr>
            <p:nvPr/>
          </p:nvSpPr>
          <p:spPr bwMode="auto">
            <a:xfrm>
              <a:off x="1844074" y="2474119"/>
              <a:ext cx="1172766" cy="1710929"/>
            </a:xfrm>
            <a:custGeom>
              <a:avLst/>
              <a:gdLst>
                <a:gd name="T0" fmla="*/ 0 w 18994"/>
                <a:gd name="T1" fmla="*/ 2147483646 h 21600"/>
                <a:gd name="T2" fmla="*/ 2147483646 w 18994"/>
                <a:gd name="T3" fmla="*/ 2147483646 h 21600"/>
                <a:gd name="T4" fmla="*/ 2147483646 w 18994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18994"/>
                <a:gd name="T10" fmla="*/ 0 h 21600"/>
                <a:gd name="T11" fmla="*/ 18994 w 189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94" h="21600" fill="none" extrusionOk="0">
                  <a:moveTo>
                    <a:pt x="-1" y="5"/>
                  </a:moveTo>
                  <a:cubicBezTo>
                    <a:pt x="164" y="1"/>
                    <a:pt x="329" y="-1"/>
                    <a:pt x="495" y="0"/>
                  </a:cubicBezTo>
                  <a:cubicBezTo>
                    <a:pt x="8066" y="0"/>
                    <a:pt x="15085" y="3964"/>
                    <a:pt x="18994" y="10448"/>
                  </a:cubicBezTo>
                </a:path>
                <a:path w="18994" h="21600" stroke="0" extrusionOk="0">
                  <a:moveTo>
                    <a:pt x="-1" y="5"/>
                  </a:moveTo>
                  <a:cubicBezTo>
                    <a:pt x="164" y="1"/>
                    <a:pt x="329" y="-1"/>
                    <a:pt x="495" y="0"/>
                  </a:cubicBezTo>
                  <a:cubicBezTo>
                    <a:pt x="8066" y="0"/>
                    <a:pt x="15085" y="3964"/>
                    <a:pt x="18994" y="10448"/>
                  </a:cubicBezTo>
                  <a:lnTo>
                    <a:pt x="495" y="21600"/>
                  </a:lnTo>
                  <a:lnTo>
                    <a:pt x="-1" y="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3799" name="Arc 7"/>
            <p:cNvSpPr>
              <a:spLocks/>
            </p:cNvSpPr>
            <p:nvPr/>
          </p:nvSpPr>
          <p:spPr bwMode="auto">
            <a:xfrm>
              <a:off x="1881277" y="2855531"/>
              <a:ext cx="1293019" cy="2683669"/>
            </a:xfrm>
            <a:custGeom>
              <a:avLst/>
              <a:gdLst>
                <a:gd name="T0" fmla="*/ 2147483646 w 19918"/>
                <a:gd name="T1" fmla="*/ 0 h 21600"/>
                <a:gd name="T2" fmla="*/ 2147483646 w 19918"/>
                <a:gd name="T3" fmla="*/ 2147483646 h 21600"/>
                <a:gd name="T4" fmla="*/ 0 w 19918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19918"/>
                <a:gd name="T10" fmla="*/ 0 h 21600"/>
                <a:gd name="T11" fmla="*/ 19918 w 199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18" h="21600" fill="none" extrusionOk="0">
                  <a:moveTo>
                    <a:pt x="83" y="0"/>
                  </a:moveTo>
                  <a:cubicBezTo>
                    <a:pt x="8753" y="33"/>
                    <a:pt x="16563" y="5248"/>
                    <a:pt x="19917" y="13243"/>
                  </a:cubicBezTo>
                </a:path>
                <a:path w="19918" h="21600" stroke="0" extrusionOk="0">
                  <a:moveTo>
                    <a:pt x="83" y="0"/>
                  </a:moveTo>
                  <a:cubicBezTo>
                    <a:pt x="8753" y="33"/>
                    <a:pt x="16563" y="5248"/>
                    <a:pt x="19917" y="13243"/>
                  </a:cubicBezTo>
                  <a:lnTo>
                    <a:pt x="0" y="21600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3800" name="Arc 8"/>
            <p:cNvSpPr>
              <a:spLocks/>
            </p:cNvSpPr>
            <p:nvPr/>
          </p:nvSpPr>
          <p:spPr bwMode="auto">
            <a:xfrm>
              <a:off x="1932473" y="3142471"/>
              <a:ext cx="1006079" cy="2914650"/>
            </a:xfrm>
            <a:custGeom>
              <a:avLst/>
              <a:gdLst>
                <a:gd name="T0" fmla="*/ 0 w 18620"/>
                <a:gd name="T1" fmla="*/ 0 h 21600"/>
                <a:gd name="T2" fmla="*/ 2147483646 w 18620"/>
                <a:gd name="T3" fmla="*/ 2147483646 h 21600"/>
                <a:gd name="T4" fmla="*/ 0 w 18620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18620"/>
                <a:gd name="T10" fmla="*/ 0 h 21600"/>
                <a:gd name="T11" fmla="*/ 18620 w 186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20" h="21600" fill="none" extrusionOk="0">
                  <a:moveTo>
                    <a:pt x="-1" y="0"/>
                  </a:moveTo>
                  <a:cubicBezTo>
                    <a:pt x="7655" y="0"/>
                    <a:pt x="14739" y="4052"/>
                    <a:pt x="18619" y="10651"/>
                  </a:cubicBezTo>
                </a:path>
                <a:path w="18620" h="21600" stroke="0" extrusionOk="0">
                  <a:moveTo>
                    <a:pt x="-1" y="0"/>
                  </a:moveTo>
                  <a:cubicBezTo>
                    <a:pt x="7655" y="0"/>
                    <a:pt x="14739" y="4052"/>
                    <a:pt x="18619" y="1065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3801" name="Arc 9"/>
            <p:cNvSpPr>
              <a:spLocks/>
            </p:cNvSpPr>
            <p:nvPr/>
          </p:nvSpPr>
          <p:spPr bwMode="auto">
            <a:xfrm>
              <a:off x="1780074" y="3479418"/>
              <a:ext cx="922735" cy="2867025"/>
            </a:xfrm>
            <a:custGeom>
              <a:avLst/>
              <a:gdLst>
                <a:gd name="T0" fmla="*/ 2147483646 w 17059"/>
                <a:gd name="T1" fmla="*/ 0 h 21251"/>
                <a:gd name="T2" fmla="*/ 2147483646 w 17059"/>
                <a:gd name="T3" fmla="*/ 2147483646 h 21251"/>
                <a:gd name="T4" fmla="*/ 0 w 17059"/>
                <a:gd name="T5" fmla="*/ 2147483646 h 21251"/>
                <a:gd name="T6" fmla="*/ 0 60000 65536"/>
                <a:gd name="T7" fmla="*/ 0 60000 65536"/>
                <a:gd name="T8" fmla="*/ 0 60000 65536"/>
                <a:gd name="T9" fmla="*/ 0 w 17059"/>
                <a:gd name="T10" fmla="*/ 0 h 21251"/>
                <a:gd name="T11" fmla="*/ 17059 w 17059"/>
                <a:gd name="T12" fmla="*/ 21251 h 212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59" h="21251" fill="none" extrusionOk="0">
                  <a:moveTo>
                    <a:pt x="3866" y="-1"/>
                  </a:moveTo>
                  <a:cubicBezTo>
                    <a:pt x="9099" y="951"/>
                    <a:pt x="13796" y="3801"/>
                    <a:pt x="17059" y="8001"/>
                  </a:cubicBezTo>
                </a:path>
                <a:path w="17059" h="21251" stroke="0" extrusionOk="0">
                  <a:moveTo>
                    <a:pt x="3866" y="-1"/>
                  </a:moveTo>
                  <a:cubicBezTo>
                    <a:pt x="9099" y="951"/>
                    <a:pt x="13796" y="3801"/>
                    <a:pt x="17059" y="8001"/>
                  </a:cubicBezTo>
                  <a:lnTo>
                    <a:pt x="0" y="21251"/>
                  </a:lnTo>
                  <a:lnTo>
                    <a:pt x="3866" y="-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 rot="967595">
              <a:off x="2302290" y="2053078"/>
              <a:ext cx="49564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35°C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auto">
            <a:xfrm rot="1282786">
              <a:off x="2194187" y="2395978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33,5°C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06" name="Text Box 14"/>
            <p:cNvSpPr txBox="1">
              <a:spLocks noChangeArrowheads="1"/>
            </p:cNvSpPr>
            <p:nvPr/>
          </p:nvSpPr>
          <p:spPr bwMode="auto">
            <a:xfrm rot="1880441">
              <a:off x="2194187" y="2853178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32,2°C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07" name="Text Box 15"/>
            <p:cNvSpPr txBox="1">
              <a:spLocks noChangeArrowheads="1"/>
            </p:cNvSpPr>
            <p:nvPr/>
          </p:nvSpPr>
          <p:spPr bwMode="auto">
            <a:xfrm rot="2604547">
              <a:off x="2229662" y="3254418"/>
              <a:ext cx="49564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31°C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08" name="Text Box 16"/>
            <p:cNvSpPr txBox="1">
              <a:spLocks noChangeArrowheads="1"/>
            </p:cNvSpPr>
            <p:nvPr/>
          </p:nvSpPr>
          <p:spPr bwMode="auto">
            <a:xfrm rot="2866535">
              <a:off x="2179098" y="3641745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29,5°C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 rot="3214442">
              <a:off x="2046783" y="3957691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27,8°C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3810" name="Text Box 18"/>
            <p:cNvSpPr txBox="1">
              <a:spLocks noChangeArrowheads="1"/>
            </p:cNvSpPr>
            <p:nvPr/>
          </p:nvSpPr>
          <p:spPr bwMode="auto">
            <a:xfrm rot="3366950">
              <a:off x="1914391" y="4216443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26,5°C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54355" name="Rectangle 19"/>
            <p:cNvSpPr>
              <a:spLocks noChangeArrowheads="1"/>
            </p:cNvSpPr>
            <p:nvPr/>
          </p:nvSpPr>
          <p:spPr bwMode="auto">
            <a:xfrm rot="-5370511">
              <a:off x="48248" y="3048151"/>
              <a:ext cx="1772378" cy="4366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Entering Air at  </a:t>
              </a:r>
              <a:r>
                <a:rPr lang="en-US" sz="1200" b="1" dirty="0" smtClean="0">
                  <a:latin typeface="Futura Md BT" pitchFamily="34" charset="0"/>
                </a:rPr>
                <a:t>25,6°C</a:t>
              </a:r>
              <a:endParaRPr lang="en-US" sz="1200" b="1" dirty="0">
                <a:latin typeface="Futura Md BT" pitchFamily="34" charset="0"/>
              </a:endParaRPr>
            </a:p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Wet-Bulb Temperature</a:t>
              </a:r>
            </a:p>
          </p:txBody>
        </p:sp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1208280" y="2124075"/>
              <a:ext cx="711994" cy="2228850"/>
              <a:chOff x="3214" y="1346"/>
              <a:chExt cx="598" cy="1872"/>
            </a:xfrm>
          </p:grpSpPr>
          <p:sp>
            <p:nvSpPr>
              <p:cNvPr id="33817" name="AutoShape 21"/>
              <p:cNvSpPr>
                <a:spLocks noChangeArrowheads="1"/>
              </p:cNvSpPr>
              <p:nvPr/>
            </p:nvSpPr>
            <p:spPr bwMode="auto">
              <a:xfrm>
                <a:off x="3257" y="1586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18" name="AutoShape 22"/>
              <p:cNvSpPr>
                <a:spLocks noChangeArrowheads="1"/>
              </p:cNvSpPr>
              <p:nvPr/>
            </p:nvSpPr>
            <p:spPr bwMode="auto">
              <a:xfrm>
                <a:off x="3342" y="211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19" name="AutoShape 23"/>
              <p:cNvSpPr>
                <a:spLocks noChangeArrowheads="1"/>
              </p:cNvSpPr>
              <p:nvPr/>
            </p:nvSpPr>
            <p:spPr bwMode="auto">
              <a:xfrm>
                <a:off x="3385" y="235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20" name="AutoShape 24"/>
              <p:cNvSpPr>
                <a:spLocks noChangeArrowheads="1"/>
              </p:cNvSpPr>
              <p:nvPr/>
            </p:nvSpPr>
            <p:spPr bwMode="auto">
              <a:xfrm>
                <a:off x="3428" y="2594"/>
                <a:ext cx="298" cy="144"/>
              </a:xfrm>
              <a:prstGeom prst="rightArrow">
                <a:avLst>
                  <a:gd name="adj1" fmla="val 50000"/>
                  <a:gd name="adj2" fmla="val 51736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21" name="AutoShape 25"/>
              <p:cNvSpPr>
                <a:spLocks noChangeArrowheads="1"/>
              </p:cNvSpPr>
              <p:nvPr/>
            </p:nvSpPr>
            <p:spPr bwMode="auto">
              <a:xfrm>
                <a:off x="3470" y="283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22" name="AutoShape 26"/>
              <p:cNvSpPr>
                <a:spLocks noChangeArrowheads="1"/>
              </p:cNvSpPr>
              <p:nvPr/>
            </p:nvSpPr>
            <p:spPr bwMode="auto">
              <a:xfrm>
                <a:off x="3513" y="307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23" name="AutoShape 27"/>
              <p:cNvSpPr>
                <a:spLocks noChangeArrowheads="1"/>
              </p:cNvSpPr>
              <p:nvPr/>
            </p:nvSpPr>
            <p:spPr bwMode="auto">
              <a:xfrm>
                <a:off x="3214" y="1346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33824" name="AutoShape 28"/>
              <p:cNvSpPr>
                <a:spLocks noChangeArrowheads="1"/>
              </p:cNvSpPr>
              <p:nvPr/>
            </p:nvSpPr>
            <p:spPr bwMode="auto">
              <a:xfrm>
                <a:off x="3300" y="1874"/>
                <a:ext cx="298" cy="144"/>
              </a:xfrm>
              <a:prstGeom prst="rightArrow">
                <a:avLst>
                  <a:gd name="adj1" fmla="val 50000"/>
                  <a:gd name="adj2" fmla="val 51736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</p:grpSp>
        <p:sp>
          <p:nvSpPr>
            <p:cNvPr id="654365" name="Rectangle 29"/>
            <p:cNvSpPr>
              <a:spLocks noChangeArrowheads="1"/>
            </p:cNvSpPr>
            <p:nvPr/>
          </p:nvSpPr>
          <p:spPr bwMode="auto">
            <a:xfrm>
              <a:off x="3210070" y="3893344"/>
              <a:ext cx="1055386" cy="621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latin typeface="Futura Md BT" pitchFamily="34" charset="0"/>
                </a:rPr>
                <a:t>29,4°C </a:t>
              </a:r>
              <a:r>
                <a:rPr lang="en-US" sz="1200" b="1" dirty="0">
                  <a:latin typeface="Futura Md BT" pitchFamily="34" charset="0"/>
                </a:rPr>
                <a:t>Net</a:t>
              </a:r>
            </a:p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Outlet Water</a:t>
              </a:r>
            </a:p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Temperature</a:t>
              </a:r>
              <a:endParaRPr lang="en-US" sz="1050" b="1" dirty="0">
                <a:latin typeface="Futura Md BT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17879" y="4717848"/>
              <a:ext cx="1556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ct val="30000"/>
                </a:spcAft>
                <a:buFont typeface="Symbol" panose="05050102010706020507" pitchFamily="18" charset="2"/>
                <a:buNone/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Crossflow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Fill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803" name="Arc 11"/>
          <p:cNvSpPr>
            <a:spLocks/>
          </p:cNvSpPr>
          <p:nvPr/>
        </p:nvSpPr>
        <p:spPr bwMode="auto">
          <a:xfrm>
            <a:off x="1641275" y="3928564"/>
            <a:ext cx="823913" cy="2724150"/>
          </a:xfrm>
          <a:custGeom>
            <a:avLst/>
            <a:gdLst>
              <a:gd name="T0" fmla="*/ 2147483646 w 15240"/>
              <a:gd name="T1" fmla="*/ 0 h 20194"/>
              <a:gd name="T2" fmla="*/ 2147483646 w 15240"/>
              <a:gd name="T3" fmla="*/ 2147483646 h 20194"/>
              <a:gd name="T4" fmla="*/ 0 w 15240"/>
              <a:gd name="T5" fmla="*/ 2147483646 h 20194"/>
              <a:gd name="T6" fmla="*/ 0 60000 65536"/>
              <a:gd name="T7" fmla="*/ 0 60000 65536"/>
              <a:gd name="T8" fmla="*/ 0 60000 65536"/>
              <a:gd name="T9" fmla="*/ 0 w 15240"/>
              <a:gd name="T10" fmla="*/ 0 h 20194"/>
              <a:gd name="T11" fmla="*/ 15240 w 15240"/>
              <a:gd name="T12" fmla="*/ 20194 h 20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40" h="20194" fill="none" extrusionOk="0">
                <a:moveTo>
                  <a:pt x="7664" y="-1"/>
                </a:moveTo>
                <a:cubicBezTo>
                  <a:pt x="10505" y="1077"/>
                  <a:pt x="13086" y="2743"/>
                  <a:pt x="15239" y="4887"/>
                </a:cubicBezTo>
              </a:path>
              <a:path w="15240" h="20194" stroke="0" extrusionOk="0">
                <a:moveTo>
                  <a:pt x="7664" y="-1"/>
                </a:moveTo>
                <a:cubicBezTo>
                  <a:pt x="10505" y="1077"/>
                  <a:pt x="13086" y="2743"/>
                  <a:pt x="15239" y="4887"/>
                </a:cubicBezTo>
                <a:lnTo>
                  <a:pt x="0" y="20194"/>
                </a:lnTo>
                <a:lnTo>
                  <a:pt x="7664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34856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1414412" y="985378"/>
            <a:ext cx="6194822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Advantages – Winter Operation </a:t>
            </a:r>
          </a:p>
        </p:txBody>
      </p:sp>
      <p:sp>
        <p:nvSpPr>
          <p:cNvPr id="579592" name="Rectangle 8"/>
          <p:cNvSpPr>
            <a:spLocks noChangeArrowheads="1"/>
          </p:cNvSpPr>
          <p:nvPr/>
        </p:nvSpPr>
        <p:spPr bwMode="auto">
          <a:xfrm>
            <a:off x="1392614" y="1667561"/>
            <a:ext cx="3347296" cy="29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500" b="1" dirty="0" smtClean="0">
                <a:latin typeface="Futura Md BT" pitchFamily="34" charset="0"/>
              </a:rPr>
              <a:t>18,5°C </a:t>
            </a:r>
            <a:r>
              <a:rPr lang="en-US" sz="1500" b="1" dirty="0">
                <a:latin typeface="Futura Md BT" pitchFamily="34" charset="0"/>
              </a:rPr>
              <a:t>Entering Water Temperature</a:t>
            </a:r>
          </a:p>
        </p:txBody>
      </p:sp>
      <p:sp>
        <p:nvSpPr>
          <p:cNvPr id="579593" name="Rectangle 9"/>
          <p:cNvSpPr>
            <a:spLocks noChangeArrowheads="1"/>
          </p:cNvSpPr>
          <p:nvPr/>
        </p:nvSpPr>
        <p:spPr bwMode="auto">
          <a:xfrm>
            <a:off x="1385034" y="4228596"/>
            <a:ext cx="3424369" cy="275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Futura Md BT" pitchFamily="34" charset="0"/>
              </a:rPr>
              <a:t>Entering Air at </a:t>
            </a:r>
            <a:r>
              <a:rPr lang="en-US" sz="1200" b="1" dirty="0" smtClean="0">
                <a:latin typeface="Futura Md BT" pitchFamily="34" charset="0"/>
              </a:rPr>
              <a:t>-12°C </a:t>
            </a:r>
            <a:r>
              <a:rPr lang="en-US" sz="1200" b="1" dirty="0">
                <a:latin typeface="Futura Md BT" pitchFamily="34" charset="0"/>
              </a:rPr>
              <a:t>Wet-Bulb </a:t>
            </a:r>
            <a:r>
              <a:rPr lang="en-US" sz="1350" b="1" dirty="0">
                <a:latin typeface="Futura Md BT" pitchFamily="34" charset="0"/>
              </a:rPr>
              <a:t>Temperature</a:t>
            </a:r>
            <a:endParaRPr lang="en-US" sz="1200" b="1" dirty="0">
              <a:latin typeface="Futura Md BT" pitchFamily="34" charset="0"/>
            </a:endParaRPr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4992244" y="4220261"/>
            <a:ext cx="954590" cy="55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6" tIns="33338" rIns="67866" bIns="33338"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latin typeface="Futura Md BT" pitchFamily="34" charset="0"/>
              </a:rPr>
              <a:t>7,2°C Net</a:t>
            </a:r>
            <a:endParaRPr lang="en-US" sz="1050" b="1" dirty="0">
              <a:latin typeface="Futura Md BT" pitchFamily="34" charset="0"/>
            </a:endParaRPr>
          </a:p>
          <a:p>
            <a:pPr algn="ctr">
              <a:defRPr/>
            </a:pPr>
            <a:r>
              <a:rPr lang="en-US" sz="1050" b="1" dirty="0">
                <a:latin typeface="Futura Md BT" pitchFamily="34" charset="0"/>
              </a:rPr>
              <a:t>Outlet Water</a:t>
            </a:r>
          </a:p>
          <a:p>
            <a:pPr algn="ctr">
              <a:defRPr/>
            </a:pPr>
            <a:r>
              <a:rPr lang="en-US" sz="1050" b="1" dirty="0">
                <a:latin typeface="Futura Md BT" pitchFamily="34" charset="0"/>
              </a:rPr>
              <a:t>Temperature</a:t>
            </a:r>
          </a:p>
        </p:txBody>
      </p: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1835156" y="2273590"/>
            <a:ext cx="2451497" cy="1520428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0066FF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500" b="1">
              <a:latin typeface="Century Gothic" pitchFamily="34" charset="0"/>
            </a:endParaRPr>
          </a:p>
        </p:txBody>
      </p:sp>
      <p:sp>
        <p:nvSpPr>
          <p:cNvPr id="39944" name="Line 13"/>
          <p:cNvSpPr>
            <a:spLocks noChangeShapeType="1"/>
          </p:cNvSpPr>
          <p:nvPr/>
        </p:nvSpPr>
        <p:spPr bwMode="auto">
          <a:xfrm>
            <a:off x="1835156" y="2545052"/>
            <a:ext cx="245149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45" name="Line 14"/>
          <p:cNvSpPr>
            <a:spLocks noChangeShapeType="1"/>
          </p:cNvSpPr>
          <p:nvPr/>
        </p:nvSpPr>
        <p:spPr bwMode="auto">
          <a:xfrm>
            <a:off x="1835156" y="2924861"/>
            <a:ext cx="245149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46" name="Line 15"/>
          <p:cNvSpPr>
            <a:spLocks noChangeShapeType="1"/>
          </p:cNvSpPr>
          <p:nvPr/>
        </p:nvSpPr>
        <p:spPr bwMode="auto">
          <a:xfrm>
            <a:off x="1835156" y="3414208"/>
            <a:ext cx="245149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579600" name="Text Box 16"/>
          <p:cNvSpPr txBox="1">
            <a:spLocks noChangeArrowheads="1"/>
          </p:cNvSpPr>
          <p:nvPr/>
        </p:nvSpPr>
        <p:spPr bwMode="auto">
          <a:xfrm>
            <a:off x="3522379" y="2255112"/>
            <a:ext cx="724878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entury Gothic" pitchFamily="34" charset="0"/>
              </a:rPr>
              <a:t>10,5°C</a:t>
            </a:r>
            <a:endParaRPr lang="en-US" sz="135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9601" name="Text Box 17"/>
          <p:cNvSpPr txBox="1">
            <a:spLocks noChangeArrowheads="1"/>
          </p:cNvSpPr>
          <p:nvPr/>
        </p:nvSpPr>
        <p:spPr bwMode="auto">
          <a:xfrm>
            <a:off x="3522379" y="2634922"/>
            <a:ext cx="724878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entury Gothic" pitchFamily="34" charset="0"/>
              </a:rPr>
              <a:t>12,8°C</a:t>
            </a:r>
            <a:endParaRPr lang="en-US" sz="135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9602" name="Text Box 18"/>
          <p:cNvSpPr txBox="1">
            <a:spLocks noChangeArrowheads="1"/>
          </p:cNvSpPr>
          <p:nvPr/>
        </p:nvSpPr>
        <p:spPr bwMode="auto">
          <a:xfrm>
            <a:off x="3605230" y="3123078"/>
            <a:ext cx="580608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entury Gothic" pitchFamily="34" charset="0"/>
              </a:rPr>
              <a:t>10°C</a:t>
            </a:r>
            <a:endParaRPr lang="en-US" sz="135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9603" name="Text Box 19"/>
          <p:cNvSpPr txBox="1">
            <a:spLocks noChangeArrowheads="1"/>
          </p:cNvSpPr>
          <p:nvPr/>
        </p:nvSpPr>
        <p:spPr bwMode="auto">
          <a:xfrm>
            <a:off x="3587138" y="3449309"/>
            <a:ext cx="628698" cy="300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entury Gothic" pitchFamily="34" charset="0"/>
              </a:rPr>
              <a:t>7,2°C</a:t>
            </a:r>
            <a:endParaRPr lang="en-US" sz="135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951" name="Line 20"/>
          <p:cNvSpPr>
            <a:spLocks noChangeShapeType="1"/>
          </p:cNvSpPr>
          <p:nvPr/>
        </p:nvSpPr>
        <p:spPr bwMode="auto">
          <a:xfrm>
            <a:off x="1944694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2" name="Line 21"/>
          <p:cNvSpPr>
            <a:spLocks noChangeShapeType="1"/>
          </p:cNvSpPr>
          <p:nvPr/>
        </p:nvSpPr>
        <p:spPr bwMode="auto">
          <a:xfrm>
            <a:off x="2162578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3" name="Line 22"/>
          <p:cNvSpPr>
            <a:spLocks noChangeShapeType="1"/>
          </p:cNvSpPr>
          <p:nvPr/>
        </p:nvSpPr>
        <p:spPr bwMode="auto">
          <a:xfrm>
            <a:off x="2706694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4" name="Line 23"/>
          <p:cNvSpPr>
            <a:spLocks noChangeShapeType="1"/>
          </p:cNvSpPr>
          <p:nvPr/>
        </p:nvSpPr>
        <p:spPr bwMode="auto">
          <a:xfrm>
            <a:off x="3306769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5" name="Line 24"/>
          <p:cNvSpPr>
            <a:spLocks noChangeShapeType="1"/>
          </p:cNvSpPr>
          <p:nvPr/>
        </p:nvSpPr>
        <p:spPr bwMode="auto">
          <a:xfrm>
            <a:off x="3850884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6" name="Line 25"/>
          <p:cNvSpPr>
            <a:spLocks noChangeShapeType="1"/>
          </p:cNvSpPr>
          <p:nvPr/>
        </p:nvSpPr>
        <p:spPr bwMode="auto">
          <a:xfrm>
            <a:off x="2435231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7" name="Line 26"/>
          <p:cNvSpPr>
            <a:spLocks noChangeShapeType="1"/>
          </p:cNvSpPr>
          <p:nvPr/>
        </p:nvSpPr>
        <p:spPr bwMode="auto">
          <a:xfrm>
            <a:off x="3578231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8" name="Line 27"/>
          <p:cNvSpPr>
            <a:spLocks noChangeShapeType="1"/>
          </p:cNvSpPr>
          <p:nvPr/>
        </p:nvSpPr>
        <p:spPr bwMode="auto">
          <a:xfrm>
            <a:off x="2979346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59" name="Line 28"/>
          <p:cNvSpPr>
            <a:spLocks noChangeShapeType="1"/>
          </p:cNvSpPr>
          <p:nvPr/>
        </p:nvSpPr>
        <p:spPr bwMode="auto">
          <a:xfrm>
            <a:off x="4178306" y="1948549"/>
            <a:ext cx="0" cy="3250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grpSp>
        <p:nvGrpSpPr>
          <p:cNvPr id="39960" name="Group 29"/>
          <p:cNvGrpSpPr>
            <a:grpSpLocks/>
          </p:cNvGrpSpPr>
          <p:nvPr/>
        </p:nvGrpSpPr>
        <p:grpSpPr bwMode="auto">
          <a:xfrm>
            <a:off x="1889634" y="3820806"/>
            <a:ext cx="2342542" cy="407789"/>
            <a:chOff x="432" y="2976"/>
            <a:chExt cx="2064" cy="480"/>
          </a:xfrm>
        </p:grpSpPr>
        <p:sp>
          <p:nvSpPr>
            <p:cNvPr id="39974" name="Line 31"/>
            <p:cNvSpPr>
              <a:spLocks noChangeShapeType="1"/>
            </p:cNvSpPr>
            <p:nvPr/>
          </p:nvSpPr>
          <p:spPr bwMode="auto">
            <a:xfrm flipV="1">
              <a:off x="432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75" name="Line 32"/>
            <p:cNvSpPr>
              <a:spLocks noChangeShapeType="1"/>
            </p:cNvSpPr>
            <p:nvPr/>
          </p:nvSpPr>
          <p:spPr bwMode="auto">
            <a:xfrm flipV="1">
              <a:off x="153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76" name="Line 33"/>
            <p:cNvSpPr>
              <a:spLocks noChangeShapeType="1"/>
            </p:cNvSpPr>
            <p:nvPr/>
          </p:nvSpPr>
          <p:spPr bwMode="auto">
            <a:xfrm flipV="1">
              <a:off x="249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77" name="Line 34"/>
            <p:cNvSpPr>
              <a:spLocks noChangeShapeType="1"/>
            </p:cNvSpPr>
            <p:nvPr/>
          </p:nvSpPr>
          <p:spPr bwMode="auto">
            <a:xfrm flipV="1">
              <a:off x="1008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78" name="Line 35"/>
            <p:cNvSpPr>
              <a:spLocks noChangeShapeType="1"/>
            </p:cNvSpPr>
            <p:nvPr/>
          </p:nvSpPr>
          <p:spPr bwMode="auto">
            <a:xfrm flipV="1">
              <a:off x="201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79" name="Line 36"/>
            <p:cNvSpPr>
              <a:spLocks noChangeShapeType="1"/>
            </p:cNvSpPr>
            <p:nvPr/>
          </p:nvSpPr>
          <p:spPr bwMode="auto">
            <a:xfrm flipV="1">
              <a:off x="225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80" name="Line 37"/>
            <p:cNvSpPr>
              <a:spLocks noChangeShapeType="1"/>
            </p:cNvSpPr>
            <p:nvPr/>
          </p:nvSpPr>
          <p:spPr bwMode="auto">
            <a:xfrm flipV="1">
              <a:off x="177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81" name="Line 38"/>
            <p:cNvSpPr>
              <a:spLocks noChangeShapeType="1"/>
            </p:cNvSpPr>
            <p:nvPr/>
          </p:nvSpPr>
          <p:spPr bwMode="auto">
            <a:xfrm flipV="1">
              <a:off x="1296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39982" name="Line 39"/>
            <p:cNvSpPr>
              <a:spLocks noChangeShapeType="1"/>
            </p:cNvSpPr>
            <p:nvPr/>
          </p:nvSpPr>
          <p:spPr bwMode="auto">
            <a:xfrm flipV="1">
              <a:off x="720" y="2976"/>
              <a:ext cx="0" cy="48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</p:grpSp>
      <p:sp>
        <p:nvSpPr>
          <p:cNvPr id="39961" name="Line 40"/>
          <p:cNvSpPr>
            <a:spLocks noChangeShapeType="1"/>
          </p:cNvSpPr>
          <p:nvPr/>
        </p:nvSpPr>
        <p:spPr bwMode="auto">
          <a:xfrm>
            <a:off x="1889925" y="4553636"/>
            <a:ext cx="305038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2" name="Line 41"/>
          <p:cNvSpPr>
            <a:spLocks noChangeShapeType="1"/>
          </p:cNvSpPr>
          <p:nvPr/>
        </p:nvSpPr>
        <p:spPr bwMode="auto">
          <a:xfrm>
            <a:off x="1889925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3" name="Line 42"/>
          <p:cNvSpPr>
            <a:spLocks noChangeShapeType="1"/>
          </p:cNvSpPr>
          <p:nvPr/>
        </p:nvSpPr>
        <p:spPr bwMode="auto">
          <a:xfrm>
            <a:off x="2217346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4" name="Line 43"/>
          <p:cNvSpPr>
            <a:spLocks noChangeShapeType="1"/>
          </p:cNvSpPr>
          <p:nvPr/>
        </p:nvSpPr>
        <p:spPr bwMode="auto">
          <a:xfrm>
            <a:off x="2543578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5" name="Line 44"/>
          <p:cNvSpPr>
            <a:spLocks noChangeShapeType="1"/>
          </p:cNvSpPr>
          <p:nvPr/>
        </p:nvSpPr>
        <p:spPr bwMode="auto">
          <a:xfrm>
            <a:off x="2871000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6" name="Line 45"/>
          <p:cNvSpPr>
            <a:spLocks noChangeShapeType="1"/>
          </p:cNvSpPr>
          <p:nvPr/>
        </p:nvSpPr>
        <p:spPr bwMode="auto">
          <a:xfrm>
            <a:off x="3142462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7" name="Line 46"/>
          <p:cNvSpPr>
            <a:spLocks noChangeShapeType="1"/>
          </p:cNvSpPr>
          <p:nvPr/>
        </p:nvSpPr>
        <p:spPr bwMode="auto">
          <a:xfrm>
            <a:off x="3415115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8" name="Line 47"/>
          <p:cNvSpPr>
            <a:spLocks noChangeShapeType="1"/>
          </p:cNvSpPr>
          <p:nvPr/>
        </p:nvSpPr>
        <p:spPr bwMode="auto">
          <a:xfrm>
            <a:off x="3687769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69" name="Line 48"/>
          <p:cNvSpPr>
            <a:spLocks noChangeShapeType="1"/>
          </p:cNvSpPr>
          <p:nvPr/>
        </p:nvSpPr>
        <p:spPr bwMode="auto">
          <a:xfrm>
            <a:off x="3960421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39970" name="Line 49"/>
          <p:cNvSpPr>
            <a:spLocks noChangeShapeType="1"/>
          </p:cNvSpPr>
          <p:nvPr/>
        </p:nvSpPr>
        <p:spPr bwMode="auto">
          <a:xfrm>
            <a:off x="4231884" y="4445289"/>
            <a:ext cx="0" cy="1083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579634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58752" y="2112328"/>
            <a:ext cx="3525039" cy="1394291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800" b="0" dirty="0" smtClean="0"/>
              <a:t>Temperature </a:t>
            </a:r>
            <a:r>
              <a:rPr lang="en-US" sz="1800" b="0" dirty="0"/>
              <a:t>Gradients</a:t>
            </a:r>
            <a:br>
              <a:rPr lang="en-US" sz="1800" b="0" dirty="0"/>
            </a:br>
            <a:r>
              <a:rPr lang="en-US" sz="1800" b="0" dirty="0" smtClean="0"/>
              <a:t>7,2°C – 0°C </a:t>
            </a:r>
            <a:r>
              <a:rPr lang="en-US" sz="1800" b="0" dirty="0"/>
              <a:t>= </a:t>
            </a:r>
            <a:r>
              <a:rPr lang="en-US" sz="1800" b="0" dirty="0" smtClean="0"/>
              <a:t>7,2°C </a:t>
            </a:r>
            <a:r>
              <a:rPr lang="en-US" sz="1800" b="0" dirty="0"/>
              <a:t>Safety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800" b="0" dirty="0" smtClean="0"/>
              <a:t>Unique </a:t>
            </a:r>
            <a:r>
              <a:rPr lang="en-US" sz="1800" b="0" dirty="0"/>
              <a:t>Inlet Louver Design</a:t>
            </a:r>
          </a:p>
        </p:txBody>
      </p:sp>
      <p:sp>
        <p:nvSpPr>
          <p:cNvPr id="579635" name="Rectangle 51"/>
          <p:cNvSpPr>
            <a:spLocks noChangeAspect="1" noChangeArrowheads="1"/>
          </p:cNvSpPr>
          <p:nvPr/>
        </p:nvSpPr>
        <p:spPr bwMode="auto">
          <a:xfrm>
            <a:off x="2241159" y="2543861"/>
            <a:ext cx="1210866" cy="3904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latin typeface="Futura Md BT" pitchFamily="34" charset="0"/>
              </a:rPr>
              <a:t>Water Temp</a:t>
            </a:r>
          </a:p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latin typeface="Futura Md BT" pitchFamily="34" charset="0"/>
              </a:rPr>
              <a:t>Isotherms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1125686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82542" y="4701351"/>
            <a:ext cx="17748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Font typeface="Symbol" panose="05050102010706020507" pitchFamily="18" charset="2"/>
              <a:buNone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Fill</a:t>
            </a:r>
          </a:p>
        </p:txBody>
      </p:sp>
    </p:spTree>
    <p:extLst>
      <p:ext uri="{BB962C8B-B14F-4D97-AF65-F5344CB8AC3E}">
        <p14:creationId xmlns:p14="http://schemas.microsoft.com/office/powerpoint/2010/main" val="1859102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19600" y="2244991"/>
            <a:ext cx="3793331" cy="2259806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0" dirty="0" smtClean="0"/>
              <a:t>Temperature </a:t>
            </a:r>
            <a:r>
              <a:rPr lang="en-US" sz="1800" b="0" dirty="0"/>
              <a:t>Gradients</a:t>
            </a:r>
            <a:br>
              <a:rPr lang="en-US" sz="1800" b="0" dirty="0"/>
            </a:br>
            <a:r>
              <a:rPr lang="en-US" sz="1800" b="0" dirty="0" smtClean="0"/>
              <a:t>1,1°C – 0°C </a:t>
            </a:r>
            <a:r>
              <a:rPr lang="en-US" sz="1800" b="0" dirty="0"/>
              <a:t>= Greater</a:t>
            </a:r>
            <a:br>
              <a:rPr lang="en-US" sz="1800" b="0" dirty="0"/>
            </a:br>
            <a:r>
              <a:rPr lang="en-US" sz="1800" b="0" dirty="0" smtClean="0"/>
              <a:t>Great </a:t>
            </a:r>
            <a:r>
              <a:rPr lang="en-US" sz="1800" b="0" dirty="0"/>
              <a:t>R</a:t>
            </a:r>
            <a:r>
              <a:rPr lang="en-US" sz="1800" b="0" dirty="0" smtClean="0"/>
              <a:t>isk for Ice </a:t>
            </a:r>
            <a:r>
              <a:rPr lang="en-US" sz="1800" b="0" dirty="0"/>
              <a:t>Formation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Ice Builds on Louvers &amp; </a:t>
            </a:r>
            <a:r>
              <a:rPr lang="en-US" sz="1800" b="0" dirty="0" smtClean="0"/>
              <a:t>Fill</a:t>
            </a:r>
            <a:endParaRPr lang="en-US" sz="1800" b="0" dirty="0"/>
          </a:p>
        </p:txBody>
      </p:sp>
      <p:sp>
        <p:nvSpPr>
          <p:cNvPr id="41992" name="Arc 8"/>
          <p:cNvSpPr>
            <a:spLocks/>
          </p:cNvSpPr>
          <p:nvPr/>
        </p:nvSpPr>
        <p:spPr bwMode="auto">
          <a:xfrm>
            <a:off x="1907529" y="3097335"/>
            <a:ext cx="1006079" cy="2914650"/>
          </a:xfrm>
          <a:custGeom>
            <a:avLst/>
            <a:gdLst>
              <a:gd name="T0" fmla="*/ 0 w 18620"/>
              <a:gd name="T1" fmla="*/ 0 h 21600"/>
              <a:gd name="T2" fmla="*/ 2147483646 w 18620"/>
              <a:gd name="T3" fmla="*/ 2147483646 h 21600"/>
              <a:gd name="T4" fmla="*/ 0 w 18620"/>
              <a:gd name="T5" fmla="*/ 2147483646 h 21600"/>
              <a:gd name="T6" fmla="*/ 0 60000 65536"/>
              <a:gd name="T7" fmla="*/ 0 60000 65536"/>
              <a:gd name="T8" fmla="*/ 0 60000 65536"/>
              <a:gd name="T9" fmla="*/ 0 w 18620"/>
              <a:gd name="T10" fmla="*/ 0 h 21600"/>
              <a:gd name="T11" fmla="*/ 18620 w 1862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20" h="21600" fill="none" extrusionOk="0">
                <a:moveTo>
                  <a:pt x="-1" y="0"/>
                </a:moveTo>
                <a:cubicBezTo>
                  <a:pt x="7655" y="0"/>
                  <a:pt x="14739" y="4052"/>
                  <a:pt x="18619" y="10651"/>
                </a:cubicBezTo>
              </a:path>
              <a:path w="18620" h="21600" stroke="0" extrusionOk="0">
                <a:moveTo>
                  <a:pt x="-1" y="0"/>
                </a:moveTo>
                <a:cubicBezTo>
                  <a:pt x="7655" y="0"/>
                  <a:pt x="14739" y="4052"/>
                  <a:pt x="18619" y="1065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41993" name="Arc 9"/>
          <p:cNvSpPr>
            <a:spLocks/>
          </p:cNvSpPr>
          <p:nvPr/>
        </p:nvSpPr>
        <p:spPr bwMode="auto">
          <a:xfrm>
            <a:off x="1755130" y="3434282"/>
            <a:ext cx="922735" cy="2867025"/>
          </a:xfrm>
          <a:custGeom>
            <a:avLst/>
            <a:gdLst>
              <a:gd name="T0" fmla="*/ 2147483646 w 17059"/>
              <a:gd name="T1" fmla="*/ 0 h 21251"/>
              <a:gd name="T2" fmla="*/ 2147483646 w 17059"/>
              <a:gd name="T3" fmla="*/ 2147483646 h 21251"/>
              <a:gd name="T4" fmla="*/ 0 w 17059"/>
              <a:gd name="T5" fmla="*/ 2147483646 h 21251"/>
              <a:gd name="T6" fmla="*/ 0 60000 65536"/>
              <a:gd name="T7" fmla="*/ 0 60000 65536"/>
              <a:gd name="T8" fmla="*/ 0 60000 65536"/>
              <a:gd name="T9" fmla="*/ 0 w 17059"/>
              <a:gd name="T10" fmla="*/ 0 h 21251"/>
              <a:gd name="T11" fmla="*/ 17059 w 17059"/>
              <a:gd name="T12" fmla="*/ 21251 h 212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59" h="21251" fill="none" extrusionOk="0">
                <a:moveTo>
                  <a:pt x="3866" y="-1"/>
                </a:moveTo>
                <a:cubicBezTo>
                  <a:pt x="9099" y="951"/>
                  <a:pt x="13796" y="3801"/>
                  <a:pt x="17059" y="8001"/>
                </a:cubicBezTo>
              </a:path>
              <a:path w="17059" h="21251" stroke="0" extrusionOk="0">
                <a:moveTo>
                  <a:pt x="3866" y="-1"/>
                </a:moveTo>
                <a:cubicBezTo>
                  <a:pt x="9099" y="951"/>
                  <a:pt x="13796" y="3801"/>
                  <a:pt x="17059" y="8001"/>
                </a:cubicBezTo>
                <a:lnTo>
                  <a:pt x="0" y="21251"/>
                </a:lnTo>
                <a:lnTo>
                  <a:pt x="3866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41995" name="Arc 11"/>
          <p:cNvSpPr>
            <a:spLocks/>
          </p:cNvSpPr>
          <p:nvPr/>
        </p:nvSpPr>
        <p:spPr bwMode="auto">
          <a:xfrm>
            <a:off x="1602729" y="3870051"/>
            <a:ext cx="823913" cy="2724150"/>
          </a:xfrm>
          <a:custGeom>
            <a:avLst/>
            <a:gdLst>
              <a:gd name="T0" fmla="*/ 2147483646 w 15240"/>
              <a:gd name="T1" fmla="*/ 0 h 20194"/>
              <a:gd name="T2" fmla="*/ 2147483646 w 15240"/>
              <a:gd name="T3" fmla="*/ 2147483646 h 20194"/>
              <a:gd name="T4" fmla="*/ 0 w 15240"/>
              <a:gd name="T5" fmla="*/ 2147483646 h 20194"/>
              <a:gd name="T6" fmla="*/ 0 60000 65536"/>
              <a:gd name="T7" fmla="*/ 0 60000 65536"/>
              <a:gd name="T8" fmla="*/ 0 60000 65536"/>
              <a:gd name="T9" fmla="*/ 0 w 15240"/>
              <a:gd name="T10" fmla="*/ 0 h 20194"/>
              <a:gd name="T11" fmla="*/ 15240 w 15240"/>
              <a:gd name="T12" fmla="*/ 20194 h 20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40" h="20194" fill="none" extrusionOk="0">
                <a:moveTo>
                  <a:pt x="7664" y="-1"/>
                </a:moveTo>
                <a:cubicBezTo>
                  <a:pt x="10505" y="1077"/>
                  <a:pt x="13086" y="2743"/>
                  <a:pt x="15239" y="4887"/>
                </a:cubicBezTo>
              </a:path>
              <a:path w="15240" h="20194" stroke="0" extrusionOk="0">
                <a:moveTo>
                  <a:pt x="7664" y="-1"/>
                </a:moveTo>
                <a:cubicBezTo>
                  <a:pt x="10505" y="1077"/>
                  <a:pt x="13086" y="2743"/>
                  <a:pt x="15239" y="4887"/>
                </a:cubicBezTo>
                <a:lnTo>
                  <a:pt x="0" y="20194"/>
                </a:lnTo>
                <a:lnTo>
                  <a:pt x="7664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585759" name="Rectangle 31"/>
          <p:cNvSpPr>
            <a:spLocks noGrp="1" noChangeArrowheads="1"/>
          </p:cNvSpPr>
          <p:nvPr>
            <p:ph type="title"/>
          </p:nvPr>
        </p:nvSpPr>
        <p:spPr>
          <a:xfrm>
            <a:off x="1471562" y="959593"/>
            <a:ext cx="6194822" cy="532285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Design Advantages – Winter Operation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982811" y="0"/>
            <a:ext cx="71896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7536" y="1580622"/>
            <a:ext cx="3415176" cy="3913442"/>
            <a:chOff x="837536" y="1580622"/>
            <a:chExt cx="3415176" cy="3913442"/>
          </a:xfrm>
        </p:grpSpPr>
        <p:sp>
          <p:nvSpPr>
            <p:cNvPr id="585731" name="Rectangle 3"/>
            <p:cNvSpPr>
              <a:spLocks noChangeArrowheads="1"/>
            </p:cNvSpPr>
            <p:nvPr/>
          </p:nvSpPr>
          <p:spPr bwMode="auto">
            <a:xfrm>
              <a:off x="837536" y="1580622"/>
              <a:ext cx="2700773" cy="2519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latin typeface="Futura Md BT" pitchFamily="34" charset="0"/>
                </a:rPr>
                <a:t>48,5°C </a:t>
              </a:r>
              <a:r>
                <a:rPr lang="en-US" sz="1200" b="1" dirty="0">
                  <a:latin typeface="Futura Md BT" pitchFamily="34" charset="0"/>
                </a:rPr>
                <a:t>Entering Water Temperature</a:t>
              </a:r>
            </a:p>
          </p:txBody>
        </p:sp>
        <p:sp>
          <p:nvSpPr>
            <p:cNvPr id="585732" name="AutoShape 4"/>
            <p:cNvSpPr>
              <a:spLocks noChangeArrowheads="1"/>
            </p:cNvSpPr>
            <p:nvPr/>
          </p:nvSpPr>
          <p:spPr bwMode="auto">
            <a:xfrm flipH="1">
              <a:off x="1755130" y="1933047"/>
              <a:ext cx="1421606" cy="2571750"/>
            </a:xfrm>
            <a:prstGeom prst="parallelogram">
              <a:avLst>
                <a:gd name="adj" fmla="val 25000"/>
              </a:avLst>
            </a:prstGeom>
            <a:gradFill rotWithShape="0">
              <a:gsLst>
                <a:gs pos="0">
                  <a:srgbClr val="6699FF"/>
                </a:gs>
                <a:gs pos="100000">
                  <a:srgbClr val="FF0000"/>
                </a:gs>
              </a:gsLst>
              <a:lin ang="189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500" b="1">
                <a:solidFill>
                  <a:srgbClr val="6699FF"/>
                </a:solidFill>
                <a:latin typeface="Century Gothic" pitchFamily="34" charset="0"/>
              </a:endParaRPr>
            </a:p>
          </p:txBody>
        </p:sp>
        <p:sp>
          <p:nvSpPr>
            <p:cNvPr id="41989" name="Arc 5"/>
            <p:cNvSpPr>
              <a:spLocks/>
            </p:cNvSpPr>
            <p:nvPr/>
          </p:nvSpPr>
          <p:spPr bwMode="auto">
            <a:xfrm>
              <a:off x="1755129" y="2048538"/>
              <a:ext cx="1147763" cy="857250"/>
            </a:xfrm>
            <a:custGeom>
              <a:avLst/>
              <a:gdLst>
                <a:gd name="T0" fmla="*/ 2147483646 w 19082"/>
                <a:gd name="T1" fmla="*/ 0 h 21597"/>
                <a:gd name="T2" fmla="*/ 2147483646 w 19082"/>
                <a:gd name="T3" fmla="*/ 2147483646 h 21597"/>
                <a:gd name="T4" fmla="*/ 0 w 19082"/>
                <a:gd name="T5" fmla="*/ 2147483646 h 21597"/>
                <a:gd name="T6" fmla="*/ 0 60000 65536"/>
                <a:gd name="T7" fmla="*/ 0 60000 65536"/>
                <a:gd name="T8" fmla="*/ 0 60000 65536"/>
                <a:gd name="T9" fmla="*/ 0 w 19082"/>
                <a:gd name="T10" fmla="*/ 0 h 21597"/>
                <a:gd name="T11" fmla="*/ 19082 w 19082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82" h="21597" fill="none" extrusionOk="0">
                  <a:moveTo>
                    <a:pt x="371" y="0"/>
                  </a:moveTo>
                  <a:cubicBezTo>
                    <a:pt x="8232" y="135"/>
                    <a:pt x="15397" y="4530"/>
                    <a:pt x="19081" y="11475"/>
                  </a:cubicBezTo>
                </a:path>
                <a:path w="19082" h="21597" stroke="0" extrusionOk="0">
                  <a:moveTo>
                    <a:pt x="371" y="0"/>
                  </a:moveTo>
                  <a:cubicBezTo>
                    <a:pt x="8232" y="135"/>
                    <a:pt x="15397" y="4530"/>
                    <a:pt x="19081" y="11475"/>
                  </a:cubicBezTo>
                  <a:lnTo>
                    <a:pt x="0" y="21597"/>
                  </a:lnTo>
                  <a:lnTo>
                    <a:pt x="37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41990" name="Arc 6"/>
            <p:cNvSpPr>
              <a:spLocks/>
            </p:cNvSpPr>
            <p:nvPr/>
          </p:nvSpPr>
          <p:spPr bwMode="auto">
            <a:xfrm>
              <a:off x="1831330" y="2397391"/>
              <a:ext cx="1172766" cy="1710929"/>
            </a:xfrm>
            <a:custGeom>
              <a:avLst/>
              <a:gdLst>
                <a:gd name="T0" fmla="*/ 0 w 18994"/>
                <a:gd name="T1" fmla="*/ 2147483646 h 21600"/>
                <a:gd name="T2" fmla="*/ 2147483646 w 18994"/>
                <a:gd name="T3" fmla="*/ 2147483646 h 21600"/>
                <a:gd name="T4" fmla="*/ 2147483646 w 18994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18994"/>
                <a:gd name="T10" fmla="*/ 0 h 21600"/>
                <a:gd name="T11" fmla="*/ 18994 w 189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94" h="21600" fill="none" extrusionOk="0">
                  <a:moveTo>
                    <a:pt x="-1" y="5"/>
                  </a:moveTo>
                  <a:cubicBezTo>
                    <a:pt x="164" y="1"/>
                    <a:pt x="329" y="-1"/>
                    <a:pt x="495" y="0"/>
                  </a:cubicBezTo>
                  <a:cubicBezTo>
                    <a:pt x="8066" y="0"/>
                    <a:pt x="15085" y="3964"/>
                    <a:pt x="18994" y="10448"/>
                  </a:cubicBezTo>
                </a:path>
                <a:path w="18994" h="21600" stroke="0" extrusionOk="0">
                  <a:moveTo>
                    <a:pt x="-1" y="5"/>
                  </a:moveTo>
                  <a:cubicBezTo>
                    <a:pt x="164" y="1"/>
                    <a:pt x="329" y="-1"/>
                    <a:pt x="495" y="0"/>
                  </a:cubicBezTo>
                  <a:cubicBezTo>
                    <a:pt x="8066" y="0"/>
                    <a:pt x="15085" y="3964"/>
                    <a:pt x="18994" y="10448"/>
                  </a:cubicBezTo>
                  <a:lnTo>
                    <a:pt x="495" y="21600"/>
                  </a:lnTo>
                  <a:lnTo>
                    <a:pt x="-1" y="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41991" name="Arc 7"/>
            <p:cNvSpPr>
              <a:spLocks/>
            </p:cNvSpPr>
            <p:nvPr/>
          </p:nvSpPr>
          <p:spPr bwMode="auto">
            <a:xfrm>
              <a:off x="1856333" y="2810395"/>
              <a:ext cx="1293019" cy="2683669"/>
            </a:xfrm>
            <a:custGeom>
              <a:avLst/>
              <a:gdLst>
                <a:gd name="T0" fmla="*/ 2147483646 w 19918"/>
                <a:gd name="T1" fmla="*/ 0 h 21600"/>
                <a:gd name="T2" fmla="*/ 2147483646 w 19918"/>
                <a:gd name="T3" fmla="*/ 2147483646 h 21600"/>
                <a:gd name="T4" fmla="*/ 0 w 19918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19918"/>
                <a:gd name="T10" fmla="*/ 0 h 21600"/>
                <a:gd name="T11" fmla="*/ 19918 w 199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18" h="21600" fill="none" extrusionOk="0">
                  <a:moveTo>
                    <a:pt x="83" y="0"/>
                  </a:moveTo>
                  <a:cubicBezTo>
                    <a:pt x="8753" y="33"/>
                    <a:pt x="16563" y="5248"/>
                    <a:pt x="19917" y="13243"/>
                  </a:cubicBezTo>
                </a:path>
                <a:path w="19918" h="21600" stroke="0" extrusionOk="0">
                  <a:moveTo>
                    <a:pt x="83" y="0"/>
                  </a:moveTo>
                  <a:cubicBezTo>
                    <a:pt x="8753" y="33"/>
                    <a:pt x="16563" y="5248"/>
                    <a:pt x="19917" y="13243"/>
                  </a:cubicBezTo>
                  <a:lnTo>
                    <a:pt x="0" y="21600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41996" name="Text Box 12"/>
            <p:cNvSpPr txBox="1">
              <a:spLocks noChangeArrowheads="1"/>
            </p:cNvSpPr>
            <p:nvPr/>
          </p:nvSpPr>
          <p:spPr bwMode="auto">
            <a:xfrm rot="967595">
              <a:off x="2232046" y="1976350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17,8°C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1997" name="Text Box 13"/>
            <p:cNvSpPr txBox="1">
              <a:spLocks noChangeArrowheads="1"/>
            </p:cNvSpPr>
            <p:nvPr/>
          </p:nvSpPr>
          <p:spPr bwMode="auto">
            <a:xfrm rot="1282786">
              <a:off x="2180849" y="2319250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15,5°C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1998" name="Text Box 14"/>
            <p:cNvSpPr txBox="1">
              <a:spLocks noChangeArrowheads="1"/>
            </p:cNvSpPr>
            <p:nvPr/>
          </p:nvSpPr>
          <p:spPr bwMode="auto">
            <a:xfrm rot="1880441">
              <a:off x="2180850" y="2776450"/>
              <a:ext cx="609462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12,7°C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 rot="2604547">
              <a:off x="2216920" y="3177690"/>
              <a:ext cx="49564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10°C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2000" name="Text Box 16"/>
            <p:cNvSpPr txBox="1">
              <a:spLocks noChangeArrowheads="1"/>
            </p:cNvSpPr>
            <p:nvPr/>
          </p:nvSpPr>
          <p:spPr bwMode="auto">
            <a:xfrm rot="2866535">
              <a:off x="2144702" y="3577739"/>
              <a:ext cx="53412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7,2°C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2001" name="Text Box 17"/>
            <p:cNvSpPr txBox="1">
              <a:spLocks noChangeArrowheads="1"/>
            </p:cNvSpPr>
            <p:nvPr/>
          </p:nvSpPr>
          <p:spPr bwMode="auto">
            <a:xfrm rot="3214442">
              <a:off x="2029211" y="3901590"/>
              <a:ext cx="53412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4,4°C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 rot="3366950">
              <a:off x="1942295" y="4139714"/>
              <a:ext cx="53412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5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1,1°C</a:t>
              </a:r>
              <a:endParaRPr lang="en-US" altLang="en-US" sz="105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 rot="-5370511">
              <a:off x="228385" y="3333373"/>
              <a:ext cx="1772378" cy="4366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>
                  <a:latin typeface="Futura Md BT" pitchFamily="34" charset="0"/>
                </a:rPr>
                <a:t>Entering Air at  10° F</a:t>
              </a:r>
            </a:p>
            <a:p>
              <a:pPr algn="ctr">
                <a:defRPr/>
              </a:pPr>
              <a:r>
                <a:rPr lang="en-US" sz="1200" b="1">
                  <a:latin typeface="Futura Md BT" pitchFamily="34" charset="0"/>
                </a:rPr>
                <a:t>Wet-Bulb Temperature</a:t>
              </a:r>
            </a:p>
          </p:txBody>
        </p:sp>
        <p:grpSp>
          <p:nvGrpSpPr>
            <p:cNvPr id="42004" name="Group 20"/>
            <p:cNvGrpSpPr>
              <a:grpSpLocks/>
            </p:cNvGrpSpPr>
            <p:nvPr/>
          </p:nvGrpSpPr>
          <p:grpSpPr bwMode="auto">
            <a:xfrm>
              <a:off x="1195536" y="2047347"/>
              <a:ext cx="711994" cy="2228850"/>
              <a:chOff x="3214" y="1346"/>
              <a:chExt cx="598" cy="1872"/>
            </a:xfrm>
          </p:grpSpPr>
          <p:sp>
            <p:nvSpPr>
              <p:cNvPr id="42009" name="AutoShape 21"/>
              <p:cNvSpPr>
                <a:spLocks noChangeArrowheads="1"/>
              </p:cNvSpPr>
              <p:nvPr/>
            </p:nvSpPr>
            <p:spPr bwMode="auto">
              <a:xfrm>
                <a:off x="3257" y="1586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0" name="AutoShape 22"/>
              <p:cNvSpPr>
                <a:spLocks noChangeArrowheads="1"/>
              </p:cNvSpPr>
              <p:nvPr/>
            </p:nvSpPr>
            <p:spPr bwMode="auto">
              <a:xfrm>
                <a:off x="3342" y="211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1" name="AutoShape 23"/>
              <p:cNvSpPr>
                <a:spLocks noChangeArrowheads="1"/>
              </p:cNvSpPr>
              <p:nvPr/>
            </p:nvSpPr>
            <p:spPr bwMode="auto">
              <a:xfrm>
                <a:off x="3385" y="235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2" name="AutoShape 24"/>
              <p:cNvSpPr>
                <a:spLocks noChangeArrowheads="1"/>
              </p:cNvSpPr>
              <p:nvPr/>
            </p:nvSpPr>
            <p:spPr bwMode="auto">
              <a:xfrm>
                <a:off x="3428" y="2594"/>
                <a:ext cx="298" cy="144"/>
              </a:xfrm>
              <a:prstGeom prst="rightArrow">
                <a:avLst>
                  <a:gd name="adj1" fmla="val 50000"/>
                  <a:gd name="adj2" fmla="val 51736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3" name="AutoShape 25"/>
              <p:cNvSpPr>
                <a:spLocks noChangeArrowheads="1"/>
              </p:cNvSpPr>
              <p:nvPr/>
            </p:nvSpPr>
            <p:spPr bwMode="auto">
              <a:xfrm>
                <a:off x="3470" y="283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4" name="AutoShape 26"/>
              <p:cNvSpPr>
                <a:spLocks noChangeArrowheads="1"/>
              </p:cNvSpPr>
              <p:nvPr/>
            </p:nvSpPr>
            <p:spPr bwMode="auto">
              <a:xfrm>
                <a:off x="3513" y="3074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5" name="AutoShape 27"/>
              <p:cNvSpPr>
                <a:spLocks noChangeArrowheads="1"/>
              </p:cNvSpPr>
              <p:nvPr/>
            </p:nvSpPr>
            <p:spPr bwMode="auto">
              <a:xfrm>
                <a:off x="3214" y="1346"/>
                <a:ext cx="299" cy="144"/>
              </a:xfrm>
              <a:prstGeom prst="rightArrow">
                <a:avLst>
                  <a:gd name="adj1" fmla="val 50000"/>
                  <a:gd name="adj2" fmla="val 51910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42016" name="AutoShape 28"/>
              <p:cNvSpPr>
                <a:spLocks noChangeArrowheads="1"/>
              </p:cNvSpPr>
              <p:nvPr/>
            </p:nvSpPr>
            <p:spPr bwMode="auto">
              <a:xfrm>
                <a:off x="3300" y="1874"/>
                <a:ext cx="298" cy="144"/>
              </a:xfrm>
              <a:prstGeom prst="rightArrow">
                <a:avLst>
                  <a:gd name="adj1" fmla="val 50000"/>
                  <a:gd name="adj2" fmla="val 51736"/>
                </a:avLst>
              </a:prstGeom>
              <a:solidFill>
                <a:srgbClr val="00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</p:grpSp>
        <p:sp>
          <p:nvSpPr>
            <p:cNvPr id="585757" name="Rectangle 29"/>
            <p:cNvSpPr>
              <a:spLocks noChangeArrowheads="1"/>
            </p:cNvSpPr>
            <p:nvPr/>
          </p:nvSpPr>
          <p:spPr bwMode="auto">
            <a:xfrm>
              <a:off x="3197326" y="3816616"/>
              <a:ext cx="1055386" cy="621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7866" tIns="33338" rIns="67866" bIns="33338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latin typeface="Futura Md BT" pitchFamily="34" charset="0"/>
                </a:rPr>
                <a:t>7,2°C Net</a:t>
              </a:r>
              <a:endParaRPr lang="en-US" sz="1200" b="1" dirty="0">
                <a:latin typeface="Futura Md BT" pitchFamily="34" charset="0"/>
              </a:endParaRPr>
            </a:p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Outlet Water</a:t>
              </a:r>
            </a:p>
            <a:p>
              <a:pPr algn="ctr">
                <a:defRPr/>
              </a:pPr>
              <a:r>
                <a:rPr lang="en-US" sz="1200" b="1" dirty="0">
                  <a:latin typeface="Futura Md BT" pitchFamily="34" charset="0"/>
                </a:rPr>
                <a:t>Temperature</a:t>
              </a:r>
              <a:endParaRPr lang="en-US" sz="1050" b="1" dirty="0">
                <a:latin typeface="Futura Md BT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73721" y="4656597"/>
              <a:ext cx="1556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ct val="30000"/>
                </a:spcAft>
                <a:buFont typeface="Symbol" panose="05050102010706020507" pitchFamily="18" charset="2"/>
                <a:buNone/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Crossflow Fill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494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59" name="Rectangle 31"/>
          <p:cNvSpPr>
            <a:spLocks noGrp="1" noChangeArrowheads="1"/>
          </p:cNvSpPr>
          <p:nvPr>
            <p:ph type="title"/>
          </p:nvPr>
        </p:nvSpPr>
        <p:spPr>
          <a:xfrm>
            <a:off x="1471562" y="998775"/>
            <a:ext cx="6194822" cy="483895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Design Advantages – Winter Operation</a:t>
            </a:r>
          </a:p>
        </p:txBody>
      </p:sp>
      <p:sp>
        <p:nvSpPr>
          <p:cNvPr id="662562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266950"/>
            <a:ext cx="3429000" cy="1524000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buFont typeface="Symbol" panose="05050102010706020507" pitchFamily="18" charset="2"/>
              <a:buNone/>
              <a:defRPr/>
            </a:pPr>
            <a:r>
              <a:rPr lang="en-US" sz="1800" b="0" dirty="0"/>
              <a:t>Exposed Crossflow Fill: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Ice Formation</a:t>
            </a:r>
          </a:p>
          <a:p>
            <a:pPr>
              <a:spcBef>
                <a:spcPts val="0"/>
              </a:spcBef>
              <a:defRPr/>
            </a:pPr>
            <a:r>
              <a:rPr lang="en-US" sz="1800" b="0" dirty="0"/>
              <a:t>Ice Builds on Louvers &amp; </a:t>
            </a:r>
            <a:r>
              <a:rPr lang="en-US" sz="1800" b="0" dirty="0" smtClean="0"/>
              <a:t>Fill</a:t>
            </a:r>
            <a:endParaRPr lang="en-US" sz="1800" b="0" dirty="0"/>
          </a:p>
        </p:txBody>
      </p:sp>
      <p:pic>
        <p:nvPicPr>
          <p:cNvPr id="44037" name="Picture 35" descr="MVC-002F"/>
          <p:cNvPicPr>
            <a:picLocks noChangeAspect="1" noChangeArrowheads="1"/>
          </p:cNvPicPr>
          <p:nvPr/>
        </p:nvPicPr>
        <p:blipFill>
          <a:blip r:embed="rId3" cstate="print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80" y="1759743"/>
            <a:ext cx="30670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44736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05095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67200" y="1927621"/>
            <a:ext cx="4293085" cy="1940719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800" b="0" dirty="0" smtClean="0"/>
              <a:t>Externally </a:t>
            </a:r>
            <a:r>
              <a:rPr lang="en-US" sz="1800" b="0" dirty="0"/>
              <a:t>Mounted </a:t>
            </a:r>
            <a:r>
              <a:rPr lang="en-US" sz="1800" b="0" dirty="0" smtClean="0"/>
              <a:t>TEFC Motor</a:t>
            </a:r>
            <a:endParaRPr lang="en-US" sz="1800" b="0" dirty="0"/>
          </a:p>
          <a:p>
            <a:pPr>
              <a:defRPr/>
            </a:pPr>
            <a:r>
              <a:rPr lang="en-US" sz="1800" b="0" dirty="0"/>
              <a:t>Power-Band </a:t>
            </a:r>
            <a:r>
              <a:rPr lang="en-US" sz="1800" b="0" dirty="0" smtClean="0"/>
              <a:t>Adjustment</a:t>
            </a:r>
            <a:r>
              <a:rPr lang="en-US" sz="1800" b="0" dirty="0"/>
              <a:t> </a:t>
            </a:r>
            <a:r>
              <a:rPr lang="en-US" sz="1800" b="0" dirty="0" smtClean="0"/>
              <a:t>from </a:t>
            </a:r>
            <a:r>
              <a:rPr lang="en-US" sz="1800" b="0" dirty="0"/>
              <a:t>Outside</a:t>
            </a:r>
          </a:p>
          <a:p>
            <a:pPr>
              <a:defRPr/>
            </a:pPr>
            <a:r>
              <a:rPr lang="en-US" sz="1800" b="0" dirty="0"/>
              <a:t>Bearing Lubrication Lines Extended to Outside</a:t>
            </a: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1059010" y="1010208"/>
            <a:ext cx="7037239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Mechanical Drive System</a:t>
            </a:r>
          </a:p>
        </p:txBody>
      </p:sp>
      <p:pic>
        <p:nvPicPr>
          <p:cNvPr id="83974" name="Picture 14" descr="T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20605" r="11916" b="28947"/>
          <a:stretch>
            <a:fillRect/>
          </a:stretch>
        </p:blipFill>
        <p:spPr bwMode="auto">
          <a:xfrm>
            <a:off x="914400" y="1885950"/>
            <a:ext cx="2831306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6161" y="0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0270" y="401955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2,4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Wide Models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543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400" y="1467596"/>
            <a:ext cx="2993231" cy="2838450"/>
            <a:chOff x="609600" y="1699505"/>
            <a:chExt cx="2993231" cy="2838450"/>
          </a:xfrm>
        </p:grpSpPr>
        <p:pic>
          <p:nvPicPr>
            <p:cNvPr id="86018" name="Picture 4" descr="12_F4C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699505"/>
              <a:ext cx="2993231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19" name="AutoShape 5"/>
            <p:cNvSpPr>
              <a:spLocks noChangeArrowheads="1"/>
            </p:cNvSpPr>
            <p:nvPr/>
          </p:nvSpPr>
          <p:spPr bwMode="auto">
            <a:xfrm>
              <a:off x="1628774" y="3280655"/>
              <a:ext cx="685800" cy="51435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</p:grpSp>
      <p:sp>
        <p:nvSpPr>
          <p:cNvPr id="545801" name="Rectangle 9"/>
          <p:cNvSpPr>
            <a:spLocks noChangeArrowheads="1"/>
          </p:cNvSpPr>
          <p:nvPr/>
        </p:nvSpPr>
        <p:spPr bwMode="auto">
          <a:xfrm>
            <a:off x="1000125" y="1027691"/>
            <a:ext cx="7196188" cy="439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Mechanical Drive System</a:t>
            </a:r>
          </a:p>
        </p:txBody>
      </p: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4598219" y="1887147"/>
            <a:ext cx="433863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Easy-Glide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Motor Access Door</a:t>
            </a: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Access Fan Belt Adjustment</a:t>
            </a: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Locking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 Designed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Adjust Power-Band Belt Tension</a:t>
            </a:r>
          </a:p>
          <a:p>
            <a:pPr marL="257175" indent="-257175">
              <a:spcBef>
                <a:spcPct val="20000"/>
              </a:spcBef>
              <a:buClr>
                <a:srgbClr val="FBE53B"/>
              </a:buClr>
              <a:buSzPct val="9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0886" y="0"/>
            <a:ext cx="7494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4386056"/>
            <a:ext cx="383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m, 3,6m and 4,3 m Wide Models</a:t>
            </a:r>
          </a:p>
        </p:txBody>
      </p:sp>
    </p:spTree>
    <p:extLst>
      <p:ext uri="{BB962C8B-B14F-4D97-AF65-F5344CB8AC3E}">
        <p14:creationId xmlns:p14="http://schemas.microsoft.com/office/powerpoint/2010/main" val="9681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12_F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90461"/>
            <a:ext cx="3086100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AutoShape 5"/>
          <p:cNvSpPr>
            <a:spLocks noChangeArrowheads="1"/>
          </p:cNvSpPr>
          <p:nvPr/>
        </p:nvSpPr>
        <p:spPr bwMode="auto">
          <a:xfrm>
            <a:off x="2000250" y="2357223"/>
            <a:ext cx="1028700" cy="1371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47850" name="Rectangle 10"/>
          <p:cNvSpPr>
            <a:spLocks noChangeArrowheads="1"/>
          </p:cNvSpPr>
          <p:nvPr/>
        </p:nvSpPr>
        <p:spPr bwMode="auto">
          <a:xfrm>
            <a:off x="1109612" y="959102"/>
            <a:ext cx="6967588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Mechanical Drive System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06636" y="11227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598219" y="1887147"/>
            <a:ext cx="433863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Fan Bearing Lubrication from Outside the Unit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Clr>
                <a:srgbClr val="FBE53B"/>
              </a:buClr>
              <a:buSzPct val="9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460" y="4375119"/>
            <a:ext cx="383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m, 3,6m and 4,3 m Wide Models</a:t>
            </a:r>
          </a:p>
        </p:txBody>
      </p:sp>
    </p:spTree>
    <p:extLst>
      <p:ext uri="{BB962C8B-B14F-4D97-AF65-F5344CB8AC3E}">
        <p14:creationId xmlns:p14="http://schemas.microsoft.com/office/powerpoint/2010/main" val="39256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3050" y="952983"/>
            <a:ext cx="6101954" cy="585514"/>
          </a:xfrm>
          <a:effectLst/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Principle of Operation</a:t>
            </a:r>
          </a:p>
        </p:txBody>
      </p:sp>
      <p:sp>
        <p:nvSpPr>
          <p:cNvPr id="518475" name="Rectangle 331"/>
          <p:cNvSpPr>
            <a:spLocks noChangeAspect="1" noChangeArrowheads="1"/>
          </p:cNvSpPr>
          <p:nvPr/>
        </p:nvSpPr>
        <p:spPr bwMode="auto">
          <a:xfrm>
            <a:off x="3292079" y="1747992"/>
            <a:ext cx="2593181" cy="27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Hot Saturated Discharge Air</a:t>
            </a:r>
          </a:p>
        </p:txBody>
      </p:sp>
      <p:grpSp>
        <p:nvGrpSpPr>
          <p:cNvPr id="7172" name="Group 361"/>
          <p:cNvGrpSpPr>
            <a:grpSpLocks/>
          </p:cNvGrpSpPr>
          <p:nvPr/>
        </p:nvGrpSpPr>
        <p:grpSpPr bwMode="auto">
          <a:xfrm>
            <a:off x="2882503" y="3907190"/>
            <a:ext cx="465535" cy="217884"/>
            <a:chOff x="840" y="2884"/>
            <a:chExt cx="391" cy="183"/>
          </a:xfrm>
          <a:solidFill>
            <a:schemeClr val="tx1"/>
          </a:solidFill>
        </p:grpSpPr>
        <p:sp>
          <p:nvSpPr>
            <p:cNvPr id="7185" name="Rectangle 329"/>
            <p:cNvSpPr>
              <a:spLocks noChangeAspect="1" noChangeArrowheads="1"/>
            </p:cNvSpPr>
            <p:nvPr/>
          </p:nvSpPr>
          <p:spPr bwMode="auto">
            <a:xfrm>
              <a:off x="840" y="3033"/>
              <a:ext cx="36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86" name="Freeform 330"/>
            <p:cNvSpPr>
              <a:spLocks noChangeAspect="1"/>
            </p:cNvSpPr>
            <p:nvPr/>
          </p:nvSpPr>
          <p:spPr bwMode="auto">
            <a:xfrm>
              <a:off x="1184" y="3014"/>
              <a:ext cx="4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187" name="Rectangle 338"/>
            <p:cNvSpPr>
              <a:spLocks noChangeAspect="1" noChangeArrowheads="1"/>
            </p:cNvSpPr>
            <p:nvPr/>
          </p:nvSpPr>
          <p:spPr bwMode="auto">
            <a:xfrm>
              <a:off x="840" y="2903"/>
              <a:ext cx="36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88" name="Freeform 339"/>
            <p:cNvSpPr>
              <a:spLocks noChangeAspect="1"/>
            </p:cNvSpPr>
            <p:nvPr/>
          </p:nvSpPr>
          <p:spPr bwMode="auto">
            <a:xfrm>
              <a:off x="1184" y="2884"/>
              <a:ext cx="4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518484" name="Rectangle 340"/>
          <p:cNvSpPr>
            <a:spLocks noChangeAspect="1" noChangeArrowheads="1"/>
          </p:cNvSpPr>
          <p:nvPr/>
        </p:nvSpPr>
        <p:spPr bwMode="auto">
          <a:xfrm>
            <a:off x="1323320" y="3831137"/>
            <a:ext cx="1752600" cy="34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Cool, Dry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518486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grpSp>
        <p:nvGrpSpPr>
          <p:cNvPr id="7175" name="Group 362"/>
          <p:cNvGrpSpPr>
            <a:grpSpLocks/>
          </p:cNvGrpSpPr>
          <p:nvPr/>
        </p:nvGrpSpPr>
        <p:grpSpPr bwMode="auto">
          <a:xfrm>
            <a:off x="4271963" y="2092678"/>
            <a:ext cx="541734" cy="267890"/>
            <a:chOff x="2266" y="1150"/>
            <a:chExt cx="455" cy="225"/>
          </a:xfrm>
          <a:solidFill>
            <a:schemeClr val="tx1"/>
          </a:solidFill>
        </p:grpSpPr>
        <p:sp>
          <p:nvSpPr>
            <p:cNvPr id="7177" name="Rectangle 349"/>
            <p:cNvSpPr>
              <a:spLocks noChangeAspect="1" noChangeArrowheads="1"/>
            </p:cNvSpPr>
            <p:nvPr/>
          </p:nvSpPr>
          <p:spPr bwMode="auto">
            <a:xfrm rot="-5400000">
              <a:off x="2319" y="1264"/>
              <a:ext cx="20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78" name="Freeform 350"/>
            <p:cNvSpPr>
              <a:spLocks noChangeAspect="1"/>
            </p:cNvSpPr>
            <p:nvPr/>
          </p:nvSpPr>
          <p:spPr bwMode="auto">
            <a:xfrm rot="-5400000">
              <a:off x="2409" y="1137"/>
              <a:ext cx="2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179" name="Rectangle 351"/>
            <p:cNvSpPr>
              <a:spLocks noChangeAspect="1" noChangeArrowheads="1"/>
            </p:cNvSpPr>
            <p:nvPr/>
          </p:nvSpPr>
          <p:spPr bwMode="auto">
            <a:xfrm rot="-5400000">
              <a:off x="2189" y="1264"/>
              <a:ext cx="20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80" name="Freeform 352"/>
            <p:cNvSpPr>
              <a:spLocks noChangeAspect="1"/>
            </p:cNvSpPr>
            <p:nvPr/>
          </p:nvSpPr>
          <p:spPr bwMode="auto">
            <a:xfrm rot="-5400000">
              <a:off x="2279" y="1137"/>
              <a:ext cx="2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181" name="Rectangle 354"/>
            <p:cNvSpPr>
              <a:spLocks noChangeAspect="1" noChangeArrowheads="1"/>
            </p:cNvSpPr>
            <p:nvPr/>
          </p:nvSpPr>
          <p:spPr bwMode="auto">
            <a:xfrm rot="-5400000">
              <a:off x="2591" y="1264"/>
              <a:ext cx="20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82" name="Freeform 355"/>
            <p:cNvSpPr>
              <a:spLocks noChangeAspect="1"/>
            </p:cNvSpPr>
            <p:nvPr/>
          </p:nvSpPr>
          <p:spPr bwMode="auto">
            <a:xfrm rot="-5400000">
              <a:off x="2681" y="1137"/>
              <a:ext cx="2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7183" name="Rectangle 356"/>
            <p:cNvSpPr>
              <a:spLocks noChangeAspect="1" noChangeArrowheads="1"/>
            </p:cNvSpPr>
            <p:nvPr/>
          </p:nvSpPr>
          <p:spPr bwMode="auto">
            <a:xfrm rot="-5400000">
              <a:off x="2461" y="1264"/>
              <a:ext cx="207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7184" name="Freeform 357"/>
            <p:cNvSpPr>
              <a:spLocks noChangeAspect="1"/>
            </p:cNvSpPr>
            <p:nvPr/>
          </p:nvSpPr>
          <p:spPr bwMode="auto">
            <a:xfrm rot="-5400000">
              <a:off x="2551" y="1137"/>
              <a:ext cx="27" cy="53"/>
            </a:xfrm>
            <a:custGeom>
              <a:avLst/>
              <a:gdLst>
                <a:gd name="T0" fmla="*/ 0 w 171"/>
                <a:gd name="T1" fmla="*/ 0 h 174"/>
                <a:gd name="T2" fmla="*/ 0 w 171"/>
                <a:gd name="T3" fmla="*/ 1 h 174"/>
                <a:gd name="T4" fmla="*/ 0 w 171"/>
                <a:gd name="T5" fmla="*/ 0 h 174"/>
                <a:gd name="T6" fmla="*/ 0 w 171"/>
                <a:gd name="T7" fmla="*/ 0 h 174"/>
                <a:gd name="T8" fmla="*/ 0 w 171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74"/>
                <a:gd name="T17" fmla="*/ 171 w 171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74">
                  <a:moveTo>
                    <a:pt x="171" y="87"/>
                  </a:moveTo>
                  <a:lnTo>
                    <a:pt x="0" y="174"/>
                  </a:lnTo>
                  <a:lnTo>
                    <a:pt x="0" y="87"/>
                  </a:lnTo>
                  <a:lnTo>
                    <a:pt x="0" y="0"/>
                  </a:lnTo>
                  <a:lnTo>
                    <a:pt x="171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pic>
        <p:nvPicPr>
          <p:cNvPr id="7176" name="Picture 363" descr="cool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52246"/>
            <a:ext cx="32004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3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72" name="Rectangle 8"/>
          <p:cNvSpPr>
            <a:spLocks noChangeArrowheads="1"/>
          </p:cNvSpPr>
          <p:nvPr/>
        </p:nvSpPr>
        <p:spPr bwMode="auto">
          <a:xfrm>
            <a:off x="4589060" y="1885950"/>
            <a:ext cx="3612540" cy="184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Swing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 Motor Base for Easy Service</a:t>
            </a: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1041032" y="1014120"/>
            <a:ext cx="7043788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Mechanical Drive System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01040" y="4324350"/>
            <a:ext cx="3650732" cy="4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3,6m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4,3m Wide Models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6" name="Picture 3" descr="12_F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32" y="1519129"/>
            <a:ext cx="2411015" cy="28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84741" y="0"/>
            <a:ext cx="68086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9401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72" name="Rectangle 8"/>
          <p:cNvSpPr>
            <a:spLocks noChangeArrowheads="1"/>
          </p:cNvSpPr>
          <p:nvPr/>
        </p:nvSpPr>
        <p:spPr bwMode="auto">
          <a:xfrm>
            <a:off x="4578323" y="1885950"/>
            <a:ext cx="3962400" cy="79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Swing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 Motor Base for Easy Service</a:t>
            </a: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1052461" y="977640"/>
            <a:ext cx="7051725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2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Mechanical Drive System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7343" y="4286250"/>
            <a:ext cx="3962400" cy="56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3,6m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4,3m Wide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17101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pic>
        <p:nvPicPr>
          <p:cNvPr id="2" name="3M swing out motor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683544"/>
            <a:ext cx="3436937" cy="25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488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056" y="1921227"/>
            <a:ext cx="3790069" cy="2677715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ct val="40000"/>
              </a:spcAft>
              <a:defRPr/>
            </a:pPr>
            <a:r>
              <a:rPr lang="en-US" sz="1800" b="0" dirty="0"/>
              <a:t>Drift </a:t>
            </a:r>
            <a:r>
              <a:rPr lang="en-US" sz="1800" b="0" dirty="0" smtClean="0"/>
              <a:t>rate </a:t>
            </a:r>
            <a:r>
              <a:rPr lang="en-US" sz="1800" b="0" dirty="0"/>
              <a:t>l</a:t>
            </a:r>
            <a:r>
              <a:rPr lang="en-US" sz="1800" b="0" dirty="0" smtClean="0"/>
              <a:t>ess than </a:t>
            </a:r>
            <a:r>
              <a:rPr lang="en-US" sz="1800" b="0" dirty="0"/>
              <a:t>0.001% of </a:t>
            </a:r>
            <a:r>
              <a:rPr lang="en-US" sz="1800" b="0" dirty="0" smtClean="0"/>
              <a:t>recirculated </a:t>
            </a:r>
            <a:r>
              <a:rPr lang="en-US" sz="1800" b="0" dirty="0"/>
              <a:t>w</a:t>
            </a:r>
            <a:r>
              <a:rPr lang="en-US" sz="1800" b="0" dirty="0" smtClean="0"/>
              <a:t>ater </a:t>
            </a:r>
            <a:r>
              <a:rPr lang="en-US" sz="1800" b="0" dirty="0"/>
              <a:t>r</a:t>
            </a:r>
            <a:r>
              <a:rPr lang="en-US" sz="1800" b="0" dirty="0" smtClean="0"/>
              <a:t>ate</a:t>
            </a:r>
            <a:endParaRPr lang="en-US" sz="1800" b="0" dirty="0"/>
          </a:p>
          <a:p>
            <a:pPr>
              <a:spcAft>
                <a:spcPct val="40000"/>
              </a:spcAft>
              <a:defRPr/>
            </a:pPr>
            <a:r>
              <a:rPr lang="en-US" sz="1800" b="0" dirty="0"/>
              <a:t>Block </a:t>
            </a:r>
            <a:r>
              <a:rPr lang="en-US" sz="1800" b="0" dirty="0" smtClean="0"/>
              <a:t>sunlight </a:t>
            </a:r>
            <a:r>
              <a:rPr lang="en-US" sz="1800" b="0" dirty="0"/>
              <a:t>from shining directly in the cold water basin</a:t>
            </a:r>
          </a:p>
          <a:p>
            <a:pPr>
              <a:spcAft>
                <a:spcPct val="40000"/>
              </a:spcAft>
              <a:defRPr/>
            </a:pPr>
            <a:r>
              <a:rPr lang="en-US" sz="1800" b="0" dirty="0"/>
              <a:t>Significantly </a:t>
            </a:r>
            <a:r>
              <a:rPr lang="en-US" sz="1800" b="0" dirty="0" smtClean="0"/>
              <a:t>better than </a:t>
            </a:r>
            <a:r>
              <a:rPr lang="en-US" sz="1800" b="0" dirty="0"/>
              <a:t>c</a:t>
            </a:r>
            <a:r>
              <a:rPr lang="en-US" sz="1800" b="0" dirty="0" smtClean="0"/>
              <a:t>rossflow </a:t>
            </a:r>
            <a:r>
              <a:rPr lang="en-US" sz="1800" b="0" dirty="0"/>
              <a:t>d</a:t>
            </a:r>
            <a:r>
              <a:rPr lang="en-US" sz="1800" b="0" dirty="0" smtClean="0"/>
              <a:t>rift </a:t>
            </a:r>
            <a:r>
              <a:rPr lang="en-US" sz="1800" b="0" dirty="0"/>
              <a:t>r</a:t>
            </a:r>
            <a:r>
              <a:rPr lang="en-US" sz="1800" b="0" dirty="0" smtClean="0"/>
              <a:t>ate </a:t>
            </a:r>
            <a:r>
              <a:rPr lang="en-US" sz="1800" b="0" dirty="0"/>
              <a:t>of 0.005%</a:t>
            </a:r>
          </a:p>
          <a:p>
            <a:pPr>
              <a:spcAft>
                <a:spcPct val="40000"/>
              </a:spcAft>
              <a:buFont typeface="Symbol" panose="05050102010706020507" pitchFamily="18" charset="2"/>
              <a:buNone/>
              <a:defRPr/>
            </a:pPr>
            <a:endParaRPr lang="en-US" sz="1800" b="0" dirty="0"/>
          </a:p>
        </p:txBody>
      </p:sp>
      <p:sp>
        <p:nvSpPr>
          <p:cNvPr id="540680" name="Rectangle 8"/>
          <p:cNvSpPr>
            <a:spLocks noChangeArrowheads="1"/>
          </p:cNvSpPr>
          <p:nvPr/>
        </p:nvSpPr>
        <p:spPr bwMode="auto">
          <a:xfrm>
            <a:off x="979298" y="1040198"/>
            <a:ext cx="7171731" cy="399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High Efficiency Drift Eliminators</a:t>
            </a:r>
          </a:p>
        </p:txBody>
      </p:sp>
      <p:pic>
        <p:nvPicPr>
          <p:cNvPr id="46086" name="Picture 10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65458"/>
            <a:ext cx="3278981" cy="262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35211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228859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ChangeArrowheads="1"/>
          </p:cNvSpPr>
          <p:nvPr/>
        </p:nvSpPr>
        <p:spPr bwMode="auto">
          <a:xfrm>
            <a:off x="990600" y="949556"/>
            <a:ext cx="7126420" cy="644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Water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252" name="Rectangle 4"/>
          <p:cNvSpPr>
            <a:spLocks noChangeArrowheads="1"/>
          </p:cNvSpPr>
          <p:nvPr/>
        </p:nvSpPr>
        <p:spPr bwMode="auto">
          <a:xfrm>
            <a:off x="4038600" y="2114076"/>
            <a:ext cx="4737498" cy="254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No Service Necessary from the Fan Deck</a:t>
            </a: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Fill Provides Safe Work Area for Maintaining </a:t>
            </a:r>
            <a:r>
              <a:rPr lang="en-US" dirty="0" smtClean="0">
                <a:latin typeface="Arial" charset="0"/>
              </a:rPr>
              <a:t>Water </a:t>
            </a:r>
            <a:r>
              <a:rPr lang="en-US" dirty="0">
                <a:latin typeface="Arial" charset="0"/>
              </a:rPr>
              <a:t>Distribution System</a:t>
            </a:r>
          </a:p>
        </p:txBody>
      </p:sp>
      <p:pic>
        <p:nvPicPr>
          <p:cNvPr id="60421" name="Picture 8" descr="IMG_0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9257"/>
            <a:ext cx="2250281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1386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4289745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7" name="Rectangle 5"/>
          <p:cNvSpPr>
            <a:spLocks noChangeArrowheads="1"/>
          </p:cNvSpPr>
          <p:nvPr/>
        </p:nvSpPr>
        <p:spPr bwMode="auto">
          <a:xfrm>
            <a:off x="890537" y="963837"/>
            <a:ext cx="7348588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2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Water </a:t>
            </a:r>
            <a:r>
              <a:rPr lang="en-US" sz="22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sz="22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8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85950"/>
            <a:ext cx="2827735" cy="22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317" name="Rectangle 45"/>
          <p:cNvSpPr>
            <a:spLocks noChangeArrowheads="1"/>
          </p:cNvSpPr>
          <p:nvPr/>
        </p:nvSpPr>
        <p:spPr bwMode="auto">
          <a:xfrm>
            <a:off x="4648200" y="1905000"/>
            <a:ext cx="411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charset="0"/>
              </a:rPr>
              <a:t>EvapJet</a:t>
            </a:r>
            <a:r>
              <a:rPr lang="en-US" dirty="0">
                <a:latin typeface="Arial" charset="0"/>
              </a:rPr>
              <a:t> Nozzles </a:t>
            </a:r>
            <a:endParaRPr lang="en-US" dirty="0" smtClean="0">
              <a:latin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Wide Opening: Prevent Clogging</a:t>
            </a: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Maximize </a:t>
            </a:r>
            <a:r>
              <a:rPr lang="en-US" dirty="0">
                <a:latin typeface="Arial" charset="0"/>
              </a:rPr>
              <a:t>Spray </a:t>
            </a:r>
            <a:r>
              <a:rPr lang="en-US" dirty="0" smtClean="0">
                <a:latin typeface="Arial" charset="0"/>
              </a:rPr>
              <a:t>Area: Less Nozzles</a:t>
            </a: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Screw in Type</a:t>
            </a:r>
            <a:endParaRPr lang="en-US" dirty="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8061" y="0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165144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937" y="1963000"/>
            <a:ext cx="5181600" cy="1345406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ct val="20000"/>
              </a:spcAft>
              <a:defRPr/>
            </a:pPr>
            <a:r>
              <a:rPr lang="en-US" sz="1800" b="0" dirty="0"/>
              <a:t>Pressurized Water Distribution </a:t>
            </a:r>
            <a:endParaRPr lang="en-US" sz="1800" b="0" dirty="0" smtClean="0"/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Single Inlet Piping </a:t>
            </a:r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Self Balancing – No </a:t>
            </a:r>
            <a:r>
              <a:rPr lang="en-US" sz="1800" b="0" dirty="0" smtClean="0"/>
              <a:t>Valves needed</a:t>
            </a:r>
            <a:endParaRPr lang="en-US" sz="1800" b="0" dirty="0"/>
          </a:p>
          <a:p>
            <a:pPr>
              <a:spcAft>
                <a:spcPct val="20000"/>
              </a:spcAft>
              <a:defRPr/>
            </a:pPr>
            <a:r>
              <a:rPr lang="en-US" sz="1800" b="0" dirty="0" smtClean="0"/>
              <a:t>No </a:t>
            </a:r>
            <a:r>
              <a:rPr lang="en-US" sz="1800" b="0" dirty="0"/>
              <a:t>Hot Water Distribution Pans</a:t>
            </a:r>
          </a:p>
        </p:txBody>
      </p:sp>
      <p:sp>
        <p:nvSpPr>
          <p:cNvPr id="58371" name="Freeform 4"/>
          <p:cNvSpPr>
            <a:spLocks noChangeAspect="1"/>
          </p:cNvSpPr>
          <p:nvPr/>
        </p:nvSpPr>
        <p:spPr bwMode="auto">
          <a:xfrm>
            <a:off x="5780484" y="2365772"/>
            <a:ext cx="2070497" cy="950119"/>
          </a:xfrm>
          <a:custGeom>
            <a:avLst/>
            <a:gdLst>
              <a:gd name="T0" fmla="*/ 0 w 8010"/>
              <a:gd name="T1" fmla="*/ 0 h 3268"/>
              <a:gd name="T2" fmla="*/ 2147483646 w 8010"/>
              <a:gd name="T3" fmla="*/ 2147483646 h 3268"/>
              <a:gd name="T4" fmla="*/ 2147483646 w 8010"/>
              <a:gd name="T5" fmla="*/ 2147483646 h 3268"/>
              <a:gd name="T6" fmla="*/ 2147483646 w 8010"/>
              <a:gd name="T7" fmla="*/ 0 h 3268"/>
              <a:gd name="T8" fmla="*/ 0 w 8010"/>
              <a:gd name="T9" fmla="*/ 0 h 32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10"/>
              <a:gd name="T16" fmla="*/ 0 h 3268"/>
              <a:gd name="T17" fmla="*/ 8010 w 8010"/>
              <a:gd name="T18" fmla="*/ 3268 h 32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10" h="3268">
                <a:moveTo>
                  <a:pt x="0" y="0"/>
                </a:moveTo>
                <a:lnTo>
                  <a:pt x="308" y="3268"/>
                </a:lnTo>
                <a:lnTo>
                  <a:pt x="7682" y="3268"/>
                </a:lnTo>
                <a:lnTo>
                  <a:pt x="8010" y="0"/>
                </a:lnTo>
                <a:lnTo>
                  <a:pt x="0" y="0"/>
                </a:lnTo>
                <a:close/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372" name="Rectangle 5"/>
          <p:cNvSpPr>
            <a:spLocks noChangeAspect="1" noChangeArrowheads="1"/>
          </p:cNvSpPr>
          <p:nvPr/>
        </p:nvSpPr>
        <p:spPr bwMode="auto">
          <a:xfrm>
            <a:off x="5755480" y="3317081"/>
            <a:ext cx="2109788" cy="221456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73" name="Freeform 12"/>
          <p:cNvSpPr>
            <a:spLocks noChangeAspect="1"/>
          </p:cNvSpPr>
          <p:nvPr/>
        </p:nvSpPr>
        <p:spPr bwMode="auto">
          <a:xfrm>
            <a:off x="5618559" y="2016918"/>
            <a:ext cx="25003" cy="65485"/>
          </a:xfrm>
          <a:custGeom>
            <a:avLst/>
            <a:gdLst>
              <a:gd name="T0" fmla="*/ 2147483646 w 97"/>
              <a:gd name="T1" fmla="*/ 2147483646 h 223"/>
              <a:gd name="T2" fmla="*/ 2147483646 w 97"/>
              <a:gd name="T3" fmla="*/ 2147483646 h 223"/>
              <a:gd name="T4" fmla="*/ 2147483646 w 97"/>
              <a:gd name="T5" fmla="*/ 2147483646 h 223"/>
              <a:gd name="T6" fmla="*/ 2147483646 w 97"/>
              <a:gd name="T7" fmla="*/ 2147483646 h 223"/>
              <a:gd name="T8" fmla="*/ 0 w 97"/>
              <a:gd name="T9" fmla="*/ 2147483646 h 223"/>
              <a:gd name="T10" fmla="*/ 2147483646 w 97"/>
              <a:gd name="T11" fmla="*/ 2147483646 h 223"/>
              <a:gd name="T12" fmla="*/ 2147483646 w 97"/>
              <a:gd name="T13" fmla="*/ 2147483646 h 223"/>
              <a:gd name="T14" fmla="*/ 2147483646 w 97"/>
              <a:gd name="T15" fmla="*/ 0 h 223"/>
              <a:gd name="T16" fmla="*/ 2147483646 w 97"/>
              <a:gd name="T17" fmla="*/ 2147483646 h 223"/>
              <a:gd name="T18" fmla="*/ 2147483646 w 97"/>
              <a:gd name="T19" fmla="*/ 2147483646 h 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7"/>
              <a:gd name="T31" fmla="*/ 0 h 223"/>
              <a:gd name="T32" fmla="*/ 97 w 97"/>
              <a:gd name="T33" fmla="*/ 223 h 2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7" h="223">
                <a:moveTo>
                  <a:pt x="37" y="223"/>
                </a:moveTo>
                <a:lnTo>
                  <a:pt x="22" y="211"/>
                </a:lnTo>
                <a:lnTo>
                  <a:pt x="10" y="193"/>
                </a:lnTo>
                <a:lnTo>
                  <a:pt x="3" y="167"/>
                </a:lnTo>
                <a:lnTo>
                  <a:pt x="0" y="136"/>
                </a:lnTo>
                <a:lnTo>
                  <a:pt x="6" y="90"/>
                </a:lnTo>
                <a:lnTo>
                  <a:pt x="19" y="25"/>
                </a:lnTo>
                <a:lnTo>
                  <a:pt x="30" y="0"/>
                </a:lnTo>
                <a:lnTo>
                  <a:pt x="97" y="223"/>
                </a:lnTo>
                <a:lnTo>
                  <a:pt x="37" y="223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74" name="Freeform 13"/>
          <p:cNvSpPr>
            <a:spLocks noChangeAspect="1"/>
          </p:cNvSpPr>
          <p:nvPr/>
        </p:nvSpPr>
        <p:spPr bwMode="auto">
          <a:xfrm>
            <a:off x="5620940" y="1966912"/>
            <a:ext cx="285750" cy="316706"/>
          </a:xfrm>
          <a:custGeom>
            <a:avLst/>
            <a:gdLst>
              <a:gd name="T0" fmla="*/ 2147483646 w 1102"/>
              <a:gd name="T1" fmla="*/ 2147483646 h 1091"/>
              <a:gd name="T2" fmla="*/ 2147483646 w 1102"/>
              <a:gd name="T3" fmla="*/ 2147483646 h 1091"/>
              <a:gd name="T4" fmla="*/ 2147483646 w 1102"/>
              <a:gd name="T5" fmla="*/ 2147483646 h 1091"/>
              <a:gd name="T6" fmla="*/ 2147483646 w 1102"/>
              <a:gd name="T7" fmla="*/ 2147483646 h 1091"/>
              <a:gd name="T8" fmla="*/ 2147483646 w 1102"/>
              <a:gd name="T9" fmla="*/ 2147483646 h 1091"/>
              <a:gd name="T10" fmla="*/ 2147483646 w 1102"/>
              <a:gd name="T11" fmla="*/ 2147483646 h 1091"/>
              <a:gd name="T12" fmla="*/ 2147483646 w 1102"/>
              <a:gd name="T13" fmla="*/ 2147483646 h 1091"/>
              <a:gd name="T14" fmla="*/ 2147483646 w 1102"/>
              <a:gd name="T15" fmla="*/ 2147483646 h 1091"/>
              <a:gd name="T16" fmla="*/ 2147483646 w 1102"/>
              <a:gd name="T17" fmla="*/ 2147483646 h 1091"/>
              <a:gd name="T18" fmla="*/ 2147483646 w 1102"/>
              <a:gd name="T19" fmla="*/ 2147483646 h 1091"/>
              <a:gd name="T20" fmla="*/ 2147483646 w 1102"/>
              <a:gd name="T21" fmla="*/ 2147483646 h 1091"/>
              <a:gd name="T22" fmla="*/ 2147483646 w 1102"/>
              <a:gd name="T23" fmla="*/ 2147483646 h 1091"/>
              <a:gd name="T24" fmla="*/ 2147483646 w 1102"/>
              <a:gd name="T25" fmla="*/ 2147483646 h 1091"/>
              <a:gd name="T26" fmla="*/ 2147483646 w 1102"/>
              <a:gd name="T27" fmla="*/ 2147483646 h 1091"/>
              <a:gd name="T28" fmla="*/ 2147483646 w 1102"/>
              <a:gd name="T29" fmla="*/ 2147483646 h 1091"/>
              <a:gd name="T30" fmla="*/ 2147483646 w 1102"/>
              <a:gd name="T31" fmla="*/ 2147483646 h 1091"/>
              <a:gd name="T32" fmla="*/ 2147483646 w 1102"/>
              <a:gd name="T33" fmla="*/ 2147483646 h 1091"/>
              <a:gd name="T34" fmla="*/ 2147483646 w 1102"/>
              <a:gd name="T35" fmla="*/ 2147483646 h 1091"/>
              <a:gd name="T36" fmla="*/ 2147483646 w 1102"/>
              <a:gd name="T37" fmla="*/ 2147483646 h 1091"/>
              <a:gd name="T38" fmla="*/ 2147483646 w 1102"/>
              <a:gd name="T39" fmla="*/ 2147483646 h 1091"/>
              <a:gd name="T40" fmla="*/ 2147483646 w 1102"/>
              <a:gd name="T41" fmla="*/ 2147483646 h 1091"/>
              <a:gd name="T42" fmla="*/ 2147483646 w 1102"/>
              <a:gd name="T43" fmla="*/ 2147483646 h 1091"/>
              <a:gd name="T44" fmla="*/ 2147483646 w 1102"/>
              <a:gd name="T45" fmla="*/ 2147483646 h 1091"/>
              <a:gd name="T46" fmla="*/ 2147483646 w 1102"/>
              <a:gd name="T47" fmla="*/ 0 h 1091"/>
              <a:gd name="T48" fmla="*/ 2147483646 w 1102"/>
              <a:gd name="T49" fmla="*/ 0 h 1091"/>
              <a:gd name="T50" fmla="*/ 2147483646 w 1102"/>
              <a:gd name="T51" fmla="*/ 2147483646 h 1091"/>
              <a:gd name="T52" fmla="*/ 0 w 1102"/>
              <a:gd name="T53" fmla="*/ 2147483646 h 1091"/>
              <a:gd name="T54" fmla="*/ 0 w 1102"/>
              <a:gd name="T55" fmla="*/ 2147483646 h 1091"/>
              <a:gd name="T56" fmla="*/ 2147483646 w 1102"/>
              <a:gd name="T57" fmla="*/ 2147483646 h 1091"/>
              <a:gd name="T58" fmla="*/ 2147483646 w 1102"/>
              <a:gd name="T59" fmla="*/ 2147483646 h 1091"/>
              <a:gd name="T60" fmla="*/ 2147483646 w 1102"/>
              <a:gd name="T61" fmla="*/ 2147483646 h 1091"/>
              <a:gd name="T62" fmla="*/ 2147483646 w 1102"/>
              <a:gd name="T63" fmla="*/ 2147483646 h 1091"/>
              <a:gd name="T64" fmla="*/ 2147483646 w 1102"/>
              <a:gd name="T65" fmla="*/ 2147483646 h 1091"/>
              <a:gd name="T66" fmla="*/ 2147483646 w 1102"/>
              <a:gd name="T67" fmla="*/ 2147483646 h 1091"/>
              <a:gd name="T68" fmla="*/ 2147483646 w 1102"/>
              <a:gd name="T69" fmla="*/ 2147483646 h 1091"/>
              <a:gd name="T70" fmla="*/ 2147483646 w 1102"/>
              <a:gd name="T71" fmla="*/ 2147483646 h 1091"/>
              <a:gd name="T72" fmla="*/ 2147483646 w 1102"/>
              <a:gd name="T73" fmla="*/ 2147483646 h 1091"/>
              <a:gd name="T74" fmla="*/ 2147483646 w 1102"/>
              <a:gd name="T75" fmla="*/ 2147483646 h 1091"/>
              <a:gd name="T76" fmla="*/ 2147483646 w 1102"/>
              <a:gd name="T77" fmla="*/ 2147483646 h 1091"/>
              <a:gd name="T78" fmla="*/ 2147483646 w 1102"/>
              <a:gd name="T79" fmla="*/ 2147483646 h 1091"/>
              <a:gd name="T80" fmla="*/ 2147483646 w 1102"/>
              <a:gd name="T81" fmla="*/ 2147483646 h 1091"/>
              <a:gd name="T82" fmla="*/ 2147483646 w 1102"/>
              <a:gd name="T83" fmla="*/ 2147483646 h 1091"/>
              <a:gd name="T84" fmla="*/ 2147483646 w 1102"/>
              <a:gd name="T85" fmla="*/ 2147483646 h 1091"/>
              <a:gd name="T86" fmla="*/ 2147483646 w 1102"/>
              <a:gd name="T87" fmla="*/ 2147483646 h 1091"/>
              <a:gd name="T88" fmla="*/ 2147483646 w 1102"/>
              <a:gd name="T89" fmla="*/ 2147483646 h 1091"/>
              <a:gd name="T90" fmla="*/ 2147483646 w 1102"/>
              <a:gd name="T91" fmla="*/ 2147483646 h 1091"/>
              <a:gd name="T92" fmla="*/ 2147483646 w 1102"/>
              <a:gd name="T93" fmla="*/ 2147483646 h 1091"/>
              <a:gd name="T94" fmla="*/ 2147483646 w 1102"/>
              <a:gd name="T95" fmla="*/ 2147483646 h 1091"/>
              <a:gd name="T96" fmla="*/ 2147483646 w 1102"/>
              <a:gd name="T97" fmla="*/ 2147483646 h 109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02"/>
              <a:gd name="T148" fmla="*/ 0 h 1091"/>
              <a:gd name="T149" fmla="*/ 1102 w 1102"/>
              <a:gd name="T150" fmla="*/ 1091 h 109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02" h="1091">
                <a:moveTo>
                  <a:pt x="1102" y="1076"/>
                </a:moveTo>
                <a:lnTo>
                  <a:pt x="1102" y="477"/>
                </a:lnTo>
                <a:lnTo>
                  <a:pt x="1099" y="450"/>
                </a:lnTo>
                <a:lnTo>
                  <a:pt x="1097" y="423"/>
                </a:lnTo>
                <a:lnTo>
                  <a:pt x="1090" y="393"/>
                </a:lnTo>
                <a:lnTo>
                  <a:pt x="1079" y="363"/>
                </a:lnTo>
                <a:lnTo>
                  <a:pt x="1070" y="336"/>
                </a:lnTo>
                <a:lnTo>
                  <a:pt x="1058" y="306"/>
                </a:lnTo>
                <a:lnTo>
                  <a:pt x="1042" y="276"/>
                </a:lnTo>
                <a:lnTo>
                  <a:pt x="1027" y="250"/>
                </a:lnTo>
                <a:lnTo>
                  <a:pt x="1007" y="223"/>
                </a:lnTo>
                <a:lnTo>
                  <a:pt x="985" y="196"/>
                </a:lnTo>
                <a:lnTo>
                  <a:pt x="964" y="169"/>
                </a:lnTo>
                <a:lnTo>
                  <a:pt x="941" y="143"/>
                </a:lnTo>
                <a:lnTo>
                  <a:pt x="914" y="121"/>
                </a:lnTo>
                <a:lnTo>
                  <a:pt x="890" y="99"/>
                </a:lnTo>
                <a:lnTo>
                  <a:pt x="862" y="79"/>
                </a:lnTo>
                <a:lnTo>
                  <a:pt x="832" y="60"/>
                </a:lnTo>
                <a:lnTo>
                  <a:pt x="804" y="45"/>
                </a:lnTo>
                <a:lnTo>
                  <a:pt x="774" y="30"/>
                </a:lnTo>
                <a:lnTo>
                  <a:pt x="742" y="19"/>
                </a:lnTo>
                <a:lnTo>
                  <a:pt x="711" y="10"/>
                </a:lnTo>
                <a:lnTo>
                  <a:pt x="678" y="3"/>
                </a:lnTo>
                <a:lnTo>
                  <a:pt x="643" y="0"/>
                </a:lnTo>
                <a:lnTo>
                  <a:pt x="17" y="0"/>
                </a:lnTo>
                <a:lnTo>
                  <a:pt x="5" y="30"/>
                </a:lnTo>
                <a:lnTo>
                  <a:pt x="0" y="63"/>
                </a:lnTo>
                <a:lnTo>
                  <a:pt x="0" y="97"/>
                </a:lnTo>
                <a:lnTo>
                  <a:pt x="2" y="133"/>
                </a:lnTo>
                <a:lnTo>
                  <a:pt x="8" y="170"/>
                </a:lnTo>
                <a:lnTo>
                  <a:pt x="15" y="211"/>
                </a:lnTo>
                <a:lnTo>
                  <a:pt x="21" y="247"/>
                </a:lnTo>
                <a:lnTo>
                  <a:pt x="29" y="284"/>
                </a:lnTo>
                <a:lnTo>
                  <a:pt x="35" y="318"/>
                </a:lnTo>
                <a:lnTo>
                  <a:pt x="36" y="348"/>
                </a:lnTo>
                <a:lnTo>
                  <a:pt x="36" y="375"/>
                </a:lnTo>
                <a:lnTo>
                  <a:pt x="29" y="395"/>
                </a:lnTo>
                <a:lnTo>
                  <a:pt x="546" y="395"/>
                </a:lnTo>
                <a:lnTo>
                  <a:pt x="577" y="401"/>
                </a:lnTo>
                <a:lnTo>
                  <a:pt x="604" y="408"/>
                </a:lnTo>
                <a:lnTo>
                  <a:pt x="631" y="420"/>
                </a:lnTo>
                <a:lnTo>
                  <a:pt x="652" y="436"/>
                </a:lnTo>
                <a:lnTo>
                  <a:pt x="672" y="462"/>
                </a:lnTo>
                <a:lnTo>
                  <a:pt x="687" y="493"/>
                </a:lnTo>
                <a:lnTo>
                  <a:pt x="699" y="531"/>
                </a:lnTo>
                <a:lnTo>
                  <a:pt x="703" y="575"/>
                </a:lnTo>
                <a:lnTo>
                  <a:pt x="706" y="632"/>
                </a:lnTo>
                <a:lnTo>
                  <a:pt x="706" y="1091"/>
                </a:lnTo>
                <a:lnTo>
                  <a:pt x="1102" y="1076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75" name="Rectangle 134"/>
          <p:cNvSpPr>
            <a:spLocks noChangeAspect="1" noChangeArrowheads="1"/>
          </p:cNvSpPr>
          <p:nvPr/>
        </p:nvSpPr>
        <p:spPr bwMode="auto">
          <a:xfrm>
            <a:off x="5776912" y="2139553"/>
            <a:ext cx="160735" cy="19050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76" name="Rectangle 135"/>
          <p:cNvSpPr>
            <a:spLocks noChangeAspect="1" noChangeArrowheads="1"/>
          </p:cNvSpPr>
          <p:nvPr/>
        </p:nvSpPr>
        <p:spPr bwMode="auto">
          <a:xfrm>
            <a:off x="5776912" y="2196703"/>
            <a:ext cx="160735" cy="19050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77" name="Freeform 136"/>
          <p:cNvSpPr>
            <a:spLocks noChangeAspect="1"/>
          </p:cNvSpPr>
          <p:nvPr/>
        </p:nvSpPr>
        <p:spPr bwMode="auto">
          <a:xfrm>
            <a:off x="5855493" y="2070496"/>
            <a:ext cx="110729" cy="109538"/>
          </a:xfrm>
          <a:custGeom>
            <a:avLst/>
            <a:gdLst>
              <a:gd name="T0" fmla="*/ 0 w 432"/>
              <a:gd name="T1" fmla="*/ 2147483646 h 374"/>
              <a:gd name="T2" fmla="*/ 2147483646 w 432"/>
              <a:gd name="T3" fmla="*/ 0 h 374"/>
              <a:gd name="T4" fmla="*/ 2147483646 w 432"/>
              <a:gd name="T5" fmla="*/ 2147483646 h 374"/>
              <a:gd name="T6" fmla="*/ 2147483646 w 432"/>
              <a:gd name="T7" fmla="*/ 2147483646 h 374"/>
              <a:gd name="T8" fmla="*/ 0 w 432"/>
              <a:gd name="T9" fmla="*/ 2147483646 h 3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374"/>
              <a:gd name="T17" fmla="*/ 432 w 432"/>
              <a:gd name="T18" fmla="*/ 374 h 3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374">
                <a:moveTo>
                  <a:pt x="0" y="322"/>
                </a:moveTo>
                <a:lnTo>
                  <a:pt x="389" y="0"/>
                </a:lnTo>
                <a:lnTo>
                  <a:pt x="432" y="52"/>
                </a:lnTo>
                <a:lnTo>
                  <a:pt x="44" y="374"/>
                </a:lnTo>
                <a:lnTo>
                  <a:pt x="0" y="322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78" name="Freeform 137"/>
          <p:cNvSpPr>
            <a:spLocks noChangeAspect="1"/>
          </p:cNvSpPr>
          <p:nvPr/>
        </p:nvSpPr>
        <p:spPr bwMode="auto">
          <a:xfrm>
            <a:off x="5847159" y="2163366"/>
            <a:ext cx="19050" cy="20240"/>
          </a:xfrm>
          <a:custGeom>
            <a:avLst/>
            <a:gdLst>
              <a:gd name="T0" fmla="*/ 0 w 73"/>
              <a:gd name="T1" fmla="*/ 2147483646 h 73"/>
              <a:gd name="T2" fmla="*/ 2147483646 w 73"/>
              <a:gd name="T3" fmla="*/ 2147483646 h 73"/>
              <a:gd name="T4" fmla="*/ 2147483646 w 73"/>
              <a:gd name="T5" fmla="*/ 2147483646 h 73"/>
              <a:gd name="T6" fmla="*/ 2147483646 w 73"/>
              <a:gd name="T7" fmla="*/ 0 h 73"/>
              <a:gd name="T8" fmla="*/ 0 w 73"/>
              <a:gd name="T9" fmla="*/ 2147483646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"/>
              <a:gd name="T16" fmla="*/ 0 h 73"/>
              <a:gd name="T17" fmla="*/ 73 w 73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" h="73">
                <a:moveTo>
                  <a:pt x="0" y="34"/>
                </a:moveTo>
                <a:lnTo>
                  <a:pt x="37" y="73"/>
                </a:lnTo>
                <a:lnTo>
                  <a:pt x="73" y="34"/>
                </a:lnTo>
                <a:lnTo>
                  <a:pt x="37" y="0"/>
                </a:lnTo>
                <a:lnTo>
                  <a:pt x="0" y="34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79" name="Rectangle 138"/>
          <p:cNvSpPr>
            <a:spLocks noChangeAspect="1" noChangeArrowheads="1"/>
          </p:cNvSpPr>
          <p:nvPr/>
        </p:nvSpPr>
        <p:spPr bwMode="auto">
          <a:xfrm>
            <a:off x="5755480" y="2076449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0" name="Rectangle 139"/>
          <p:cNvSpPr>
            <a:spLocks noChangeAspect="1" noChangeArrowheads="1"/>
          </p:cNvSpPr>
          <p:nvPr/>
        </p:nvSpPr>
        <p:spPr bwMode="auto">
          <a:xfrm>
            <a:off x="5755480" y="2056209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1" name="Rectangle 140"/>
          <p:cNvSpPr>
            <a:spLocks noChangeAspect="1" noChangeArrowheads="1"/>
          </p:cNvSpPr>
          <p:nvPr/>
        </p:nvSpPr>
        <p:spPr bwMode="auto">
          <a:xfrm>
            <a:off x="5755480" y="2035968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2" name="Rectangle 141"/>
          <p:cNvSpPr>
            <a:spLocks noChangeAspect="1" noChangeArrowheads="1"/>
          </p:cNvSpPr>
          <p:nvPr/>
        </p:nvSpPr>
        <p:spPr bwMode="auto">
          <a:xfrm>
            <a:off x="5755480" y="2015728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3" name="Rectangle 142"/>
          <p:cNvSpPr>
            <a:spLocks noChangeAspect="1" noChangeArrowheads="1"/>
          </p:cNvSpPr>
          <p:nvPr/>
        </p:nvSpPr>
        <p:spPr bwMode="auto">
          <a:xfrm>
            <a:off x="5755480" y="1994297"/>
            <a:ext cx="4763" cy="1071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4" name="Rectangle 143"/>
          <p:cNvSpPr>
            <a:spLocks noChangeAspect="1" noChangeArrowheads="1"/>
          </p:cNvSpPr>
          <p:nvPr/>
        </p:nvSpPr>
        <p:spPr bwMode="auto">
          <a:xfrm>
            <a:off x="5755480" y="1975246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5" name="Rectangle 144"/>
          <p:cNvSpPr>
            <a:spLocks noChangeAspect="1" noChangeArrowheads="1"/>
          </p:cNvSpPr>
          <p:nvPr/>
        </p:nvSpPr>
        <p:spPr bwMode="auto">
          <a:xfrm>
            <a:off x="5775721" y="2281237"/>
            <a:ext cx="428625" cy="86916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6" name="Freeform 145"/>
          <p:cNvSpPr>
            <a:spLocks noChangeAspect="1"/>
          </p:cNvSpPr>
          <p:nvPr/>
        </p:nvSpPr>
        <p:spPr bwMode="auto">
          <a:xfrm>
            <a:off x="7984330" y="2016918"/>
            <a:ext cx="25004" cy="65485"/>
          </a:xfrm>
          <a:custGeom>
            <a:avLst/>
            <a:gdLst>
              <a:gd name="T0" fmla="*/ 2147483646 w 99"/>
              <a:gd name="T1" fmla="*/ 2147483646 h 223"/>
              <a:gd name="T2" fmla="*/ 2147483646 w 99"/>
              <a:gd name="T3" fmla="*/ 2147483646 h 223"/>
              <a:gd name="T4" fmla="*/ 2147483646 w 99"/>
              <a:gd name="T5" fmla="*/ 2147483646 h 223"/>
              <a:gd name="T6" fmla="*/ 2147483646 w 99"/>
              <a:gd name="T7" fmla="*/ 2147483646 h 223"/>
              <a:gd name="T8" fmla="*/ 2147483646 w 99"/>
              <a:gd name="T9" fmla="*/ 2147483646 h 223"/>
              <a:gd name="T10" fmla="*/ 2147483646 w 99"/>
              <a:gd name="T11" fmla="*/ 2147483646 h 223"/>
              <a:gd name="T12" fmla="*/ 2147483646 w 99"/>
              <a:gd name="T13" fmla="*/ 2147483646 h 223"/>
              <a:gd name="T14" fmla="*/ 2147483646 w 99"/>
              <a:gd name="T15" fmla="*/ 0 h 223"/>
              <a:gd name="T16" fmla="*/ 0 w 99"/>
              <a:gd name="T17" fmla="*/ 2147483646 h 223"/>
              <a:gd name="T18" fmla="*/ 2147483646 w 99"/>
              <a:gd name="T19" fmla="*/ 2147483646 h 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9"/>
              <a:gd name="T31" fmla="*/ 0 h 223"/>
              <a:gd name="T32" fmla="*/ 99 w 99"/>
              <a:gd name="T33" fmla="*/ 223 h 2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9" h="223">
                <a:moveTo>
                  <a:pt x="63" y="223"/>
                </a:moveTo>
                <a:lnTo>
                  <a:pt x="78" y="211"/>
                </a:lnTo>
                <a:lnTo>
                  <a:pt x="90" y="193"/>
                </a:lnTo>
                <a:lnTo>
                  <a:pt x="96" y="167"/>
                </a:lnTo>
                <a:lnTo>
                  <a:pt x="99" y="136"/>
                </a:lnTo>
                <a:lnTo>
                  <a:pt x="95" y="90"/>
                </a:lnTo>
                <a:lnTo>
                  <a:pt x="80" y="25"/>
                </a:lnTo>
                <a:lnTo>
                  <a:pt x="71" y="0"/>
                </a:lnTo>
                <a:lnTo>
                  <a:pt x="0" y="223"/>
                </a:lnTo>
                <a:lnTo>
                  <a:pt x="63" y="223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87" name="Freeform 146"/>
          <p:cNvSpPr>
            <a:spLocks noChangeAspect="1"/>
          </p:cNvSpPr>
          <p:nvPr/>
        </p:nvSpPr>
        <p:spPr bwMode="auto">
          <a:xfrm>
            <a:off x="7721203" y="1966912"/>
            <a:ext cx="285750" cy="316706"/>
          </a:xfrm>
          <a:custGeom>
            <a:avLst/>
            <a:gdLst>
              <a:gd name="T0" fmla="*/ 0 w 1103"/>
              <a:gd name="T1" fmla="*/ 2147483646 h 1091"/>
              <a:gd name="T2" fmla="*/ 0 w 1103"/>
              <a:gd name="T3" fmla="*/ 2147483646 h 1091"/>
              <a:gd name="T4" fmla="*/ 2147483646 w 1103"/>
              <a:gd name="T5" fmla="*/ 2147483646 h 1091"/>
              <a:gd name="T6" fmla="*/ 2147483646 w 1103"/>
              <a:gd name="T7" fmla="*/ 2147483646 h 1091"/>
              <a:gd name="T8" fmla="*/ 2147483646 w 1103"/>
              <a:gd name="T9" fmla="*/ 2147483646 h 1091"/>
              <a:gd name="T10" fmla="*/ 2147483646 w 1103"/>
              <a:gd name="T11" fmla="*/ 2147483646 h 1091"/>
              <a:gd name="T12" fmla="*/ 2147483646 w 1103"/>
              <a:gd name="T13" fmla="*/ 2147483646 h 1091"/>
              <a:gd name="T14" fmla="*/ 2147483646 w 1103"/>
              <a:gd name="T15" fmla="*/ 2147483646 h 1091"/>
              <a:gd name="T16" fmla="*/ 2147483646 w 1103"/>
              <a:gd name="T17" fmla="*/ 2147483646 h 1091"/>
              <a:gd name="T18" fmla="*/ 2147483646 w 1103"/>
              <a:gd name="T19" fmla="*/ 2147483646 h 1091"/>
              <a:gd name="T20" fmla="*/ 2147483646 w 1103"/>
              <a:gd name="T21" fmla="*/ 2147483646 h 1091"/>
              <a:gd name="T22" fmla="*/ 2147483646 w 1103"/>
              <a:gd name="T23" fmla="*/ 2147483646 h 1091"/>
              <a:gd name="T24" fmla="*/ 2147483646 w 1103"/>
              <a:gd name="T25" fmla="*/ 2147483646 h 1091"/>
              <a:gd name="T26" fmla="*/ 2147483646 w 1103"/>
              <a:gd name="T27" fmla="*/ 2147483646 h 1091"/>
              <a:gd name="T28" fmla="*/ 2147483646 w 1103"/>
              <a:gd name="T29" fmla="*/ 2147483646 h 1091"/>
              <a:gd name="T30" fmla="*/ 2147483646 w 1103"/>
              <a:gd name="T31" fmla="*/ 2147483646 h 1091"/>
              <a:gd name="T32" fmla="*/ 2147483646 w 1103"/>
              <a:gd name="T33" fmla="*/ 2147483646 h 1091"/>
              <a:gd name="T34" fmla="*/ 2147483646 w 1103"/>
              <a:gd name="T35" fmla="*/ 2147483646 h 1091"/>
              <a:gd name="T36" fmla="*/ 2147483646 w 1103"/>
              <a:gd name="T37" fmla="*/ 2147483646 h 1091"/>
              <a:gd name="T38" fmla="*/ 2147483646 w 1103"/>
              <a:gd name="T39" fmla="*/ 2147483646 h 1091"/>
              <a:gd name="T40" fmla="*/ 2147483646 w 1103"/>
              <a:gd name="T41" fmla="*/ 2147483646 h 1091"/>
              <a:gd name="T42" fmla="*/ 2147483646 w 1103"/>
              <a:gd name="T43" fmla="*/ 2147483646 h 1091"/>
              <a:gd name="T44" fmla="*/ 2147483646 w 1103"/>
              <a:gd name="T45" fmla="*/ 2147483646 h 1091"/>
              <a:gd name="T46" fmla="*/ 2147483646 w 1103"/>
              <a:gd name="T47" fmla="*/ 0 h 1091"/>
              <a:gd name="T48" fmla="*/ 2147483646 w 1103"/>
              <a:gd name="T49" fmla="*/ 0 h 1091"/>
              <a:gd name="T50" fmla="*/ 2147483646 w 1103"/>
              <a:gd name="T51" fmla="*/ 2147483646 h 1091"/>
              <a:gd name="T52" fmla="*/ 2147483646 w 1103"/>
              <a:gd name="T53" fmla="*/ 2147483646 h 1091"/>
              <a:gd name="T54" fmla="*/ 2147483646 w 1103"/>
              <a:gd name="T55" fmla="*/ 2147483646 h 1091"/>
              <a:gd name="T56" fmla="*/ 2147483646 w 1103"/>
              <a:gd name="T57" fmla="*/ 2147483646 h 1091"/>
              <a:gd name="T58" fmla="*/ 2147483646 w 1103"/>
              <a:gd name="T59" fmla="*/ 2147483646 h 1091"/>
              <a:gd name="T60" fmla="*/ 2147483646 w 1103"/>
              <a:gd name="T61" fmla="*/ 2147483646 h 1091"/>
              <a:gd name="T62" fmla="*/ 2147483646 w 1103"/>
              <a:gd name="T63" fmla="*/ 2147483646 h 1091"/>
              <a:gd name="T64" fmla="*/ 2147483646 w 1103"/>
              <a:gd name="T65" fmla="*/ 2147483646 h 1091"/>
              <a:gd name="T66" fmla="*/ 2147483646 w 1103"/>
              <a:gd name="T67" fmla="*/ 2147483646 h 1091"/>
              <a:gd name="T68" fmla="*/ 2147483646 w 1103"/>
              <a:gd name="T69" fmla="*/ 2147483646 h 1091"/>
              <a:gd name="T70" fmla="*/ 2147483646 w 1103"/>
              <a:gd name="T71" fmla="*/ 2147483646 h 1091"/>
              <a:gd name="T72" fmla="*/ 2147483646 w 1103"/>
              <a:gd name="T73" fmla="*/ 2147483646 h 1091"/>
              <a:gd name="T74" fmla="*/ 2147483646 w 1103"/>
              <a:gd name="T75" fmla="*/ 2147483646 h 1091"/>
              <a:gd name="T76" fmla="*/ 2147483646 w 1103"/>
              <a:gd name="T77" fmla="*/ 2147483646 h 1091"/>
              <a:gd name="T78" fmla="*/ 2147483646 w 1103"/>
              <a:gd name="T79" fmla="*/ 2147483646 h 1091"/>
              <a:gd name="T80" fmla="*/ 2147483646 w 1103"/>
              <a:gd name="T81" fmla="*/ 2147483646 h 1091"/>
              <a:gd name="T82" fmla="*/ 2147483646 w 1103"/>
              <a:gd name="T83" fmla="*/ 2147483646 h 1091"/>
              <a:gd name="T84" fmla="*/ 2147483646 w 1103"/>
              <a:gd name="T85" fmla="*/ 2147483646 h 1091"/>
              <a:gd name="T86" fmla="*/ 2147483646 w 1103"/>
              <a:gd name="T87" fmla="*/ 2147483646 h 1091"/>
              <a:gd name="T88" fmla="*/ 2147483646 w 1103"/>
              <a:gd name="T89" fmla="*/ 2147483646 h 1091"/>
              <a:gd name="T90" fmla="*/ 2147483646 w 1103"/>
              <a:gd name="T91" fmla="*/ 2147483646 h 1091"/>
              <a:gd name="T92" fmla="*/ 2147483646 w 1103"/>
              <a:gd name="T93" fmla="*/ 2147483646 h 1091"/>
              <a:gd name="T94" fmla="*/ 2147483646 w 1103"/>
              <a:gd name="T95" fmla="*/ 2147483646 h 1091"/>
              <a:gd name="T96" fmla="*/ 0 w 1103"/>
              <a:gd name="T97" fmla="*/ 2147483646 h 109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03"/>
              <a:gd name="T148" fmla="*/ 0 h 1091"/>
              <a:gd name="T149" fmla="*/ 1103 w 1103"/>
              <a:gd name="T150" fmla="*/ 1091 h 109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03" h="1091">
                <a:moveTo>
                  <a:pt x="0" y="1076"/>
                </a:moveTo>
                <a:lnTo>
                  <a:pt x="0" y="477"/>
                </a:lnTo>
                <a:lnTo>
                  <a:pt x="3" y="450"/>
                </a:lnTo>
                <a:lnTo>
                  <a:pt x="6" y="423"/>
                </a:lnTo>
                <a:lnTo>
                  <a:pt x="12" y="393"/>
                </a:lnTo>
                <a:lnTo>
                  <a:pt x="20" y="363"/>
                </a:lnTo>
                <a:lnTo>
                  <a:pt x="32" y="336"/>
                </a:lnTo>
                <a:lnTo>
                  <a:pt x="45" y="306"/>
                </a:lnTo>
                <a:lnTo>
                  <a:pt x="59" y="276"/>
                </a:lnTo>
                <a:lnTo>
                  <a:pt x="77" y="250"/>
                </a:lnTo>
                <a:lnTo>
                  <a:pt x="96" y="223"/>
                </a:lnTo>
                <a:lnTo>
                  <a:pt x="117" y="196"/>
                </a:lnTo>
                <a:lnTo>
                  <a:pt x="137" y="169"/>
                </a:lnTo>
                <a:lnTo>
                  <a:pt x="161" y="143"/>
                </a:lnTo>
                <a:lnTo>
                  <a:pt x="188" y="121"/>
                </a:lnTo>
                <a:lnTo>
                  <a:pt x="212" y="99"/>
                </a:lnTo>
                <a:lnTo>
                  <a:pt x="241" y="79"/>
                </a:lnTo>
                <a:lnTo>
                  <a:pt x="268" y="60"/>
                </a:lnTo>
                <a:lnTo>
                  <a:pt x="297" y="45"/>
                </a:lnTo>
                <a:lnTo>
                  <a:pt x="328" y="30"/>
                </a:lnTo>
                <a:lnTo>
                  <a:pt x="360" y="19"/>
                </a:lnTo>
                <a:lnTo>
                  <a:pt x="391" y="10"/>
                </a:lnTo>
                <a:lnTo>
                  <a:pt x="426" y="3"/>
                </a:lnTo>
                <a:lnTo>
                  <a:pt x="457" y="0"/>
                </a:lnTo>
                <a:lnTo>
                  <a:pt x="1084" y="0"/>
                </a:lnTo>
                <a:lnTo>
                  <a:pt x="1096" y="30"/>
                </a:lnTo>
                <a:lnTo>
                  <a:pt x="1103" y="63"/>
                </a:lnTo>
                <a:lnTo>
                  <a:pt x="1103" y="97"/>
                </a:lnTo>
                <a:lnTo>
                  <a:pt x="1100" y="133"/>
                </a:lnTo>
                <a:lnTo>
                  <a:pt x="1093" y="170"/>
                </a:lnTo>
                <a:lnTo>
                  <a:pt x="1088" y="211"/>
                </a:lnTo>
                <a:lnTo>
                  <a:pt x="1081" y="247"/>
                </a:lnTo>
                <a:lnTo>
                  <a:pt x="1072" y="284"/>
                </a:lnTo>
                <a:lnTo>
                  <a:pt x="1066" y="318"/>
                </a:lnTo>
                <a:lnTo>
                  <a:pt x="1064" y="348"/>
                </a:lnTo>
                <a:lnTo>
                  <a:pt x="1066" y="375"/>
                </a:lnTo>
                <a:lnTo>
                  <a:pt x="1072" y="395"/>
                </a:lnTo>
                <a:lnTo>
                  <a:pt x="555" y="395"/>
                </a:lnTo>
                <a:lnTo>
                  <a:pt x="525" y="401"/>
                </a:lnTo>
                <a:lnTo>
                  <a:pt x="498" y="408"/>
                </a:lnTo>
                <a:lnTo>
                  <a:pt x="472" y="420"/>
                </a:lnTo>
                <a:lnTo>
                  <a:pt x="450" y="436"/>
                </a:lnTo>
                <a:lnTo>
                  <a:pt x="430" y="462"/>
                </a:lnTo>
                <a:lnTo>
                  <a:pt x="414" y="493"/>
                </a:lnTo>
                <a:lnTo>
                  <a:pt x="403" y="531"/>
                </a:lnTo>
                <a:lnTo>
                  <a:pt x="399" y="575"/>
                </a:lnTo>
                <a:lnTo>
                  <a:pt x="396" y="632"/>
                </a:lnTo>
                <a:lnTo>
                  <a:pt x="396" y="1091"/>
                </a:lnTo>
                <a:lnTo>
                  <a:pt x="0" y="1076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88" name="Rectangle 147"/>
          <p:cNvSpPr>
            <a:spLocks noChangeAspect="1" noChangeArrowheads="1"/>
          </p:cNvSpPr>
          <p:nvPr/>
        </p:nvSpPr>
        <p:spPr bwMode="auto">
          <a:xfrm>
            <a:off x="7690246" y="2139553"/>
            <a:ext cx="160734" cy="19050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89" name="Rectangle 148"/>
          <p:cNvSpPr>
            <a:spLocks noChangeAspect="1" noChangeArrowheads="1"/>
          </p:cNvSpPr>
          <p:nvPr/>
        </p:nvSpPr>
        <p:spPr bwMode="auto">
          <a:xfrm>
            <a:off x="7690246" y="2196703"/>
            <a:ext cx="160734" cy="19050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0" name="Freeform 149"/>
          <p:cNvSpPr>
            <a:spLocks noChangeAspect="1"/>
          </p:cNvSpPr>
          <p:nvPr/>
        </p:nvSpPr>
        <p:spPr bwMode="auto">
          <a:xfrm>
            <a:off x="7661672" y="2070496"/>
            <a:ext cx="110728" cy="109538"/>
          </a:xfrm>
          <a:custGeom>
            <a:avLst/>
            <a:gdLst>
              <a:gd name="T0" fmla="*/ 2147483646 w 427"/>
              <a:gd name="T1" fmla="*/ 2147483646 h 374"/>
              <a:gd name="T2" fmla="*/ 2147483646 w 427"/>
              <a:gd name="T3" fmla="*/ 0 h 374"/>
              <a:gd name="T4" fmla="*/ 0 w 427"/>
              <a:gd name="T5" fmla="*/ 2147483646 h 374"/>
              <a:gd name="T6" fmla="*/ 2147483646 w 427"/>
              <a:gd name="T7" fmla="*/ 2147483646 h 374"/>
              <a:gd name="T8" fmla="*/ 2147483646 w 427"/>
              <a:gd name="T9" fmla="*/ 2147483646 h 3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74"/>
              <a:gd name="T17" fmla="*/ 427 w 427"/>
              <a:gd name="T18" fmla="*/ 374 h 3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74">
                <a:moveTo>
                  <a:pt x="427" y="322"/>
                </a:moveTo>
                <a:lnTo>
                  <a:pt x="40" y="0"/>
                </a:lnTo>
                <a:lnTo>
                  <a:pt x="0" y="52"/>
                </a:lnTo>
                <a:lnTo>
                  <a:pt x="385" y="374"/>
                </a:lnTo>
                <a:lnTo>
                  <a:pt x="427" y="322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91" name="Freeform 150"/>
          <p:cNvSpPr>
            <a:spLocks noChangeAspect="1"/>
          </p:cNvSpPr>
          <p:nvPr/>
        </p:nvSpPr>
        <p:spPr bwMode="auto">
          <a:xfrm>
            <a:off x="7765255" y="2168128"/>
            <a:ext cx="19050" cy="21431"/>
          </a:xfrm>
          <a:custGeom>
            <a:avLst/>
            <a:gdLst>
              <a:gd name="T0" fmla="*/ 2147483646 w 71"/>
              <a:gd name="T1" fmla="*/ 2147483646 h 74"/>
              <a:gd name="T2" fmla="*/ 2147483646 w 71"/>
              <a:gd name="T3" fmla="*/ 2147483646 h 74"/>
              <a:gd name="T4" fmla="*/ 0 w 71"/>
              <a:gd name="T5" fmla="*/ 2147483646 h 74"/>
              <a:gd name="T6" fmla="*/ 2147483646 w 71"/>
              <a:gd name="T7" fmla="*/ 0 h 74"/>
              <a:gd name="T8" fmla="*/ 2147483646 w 71"/>
              <a:gd name="T9" fmla="*/ 2147483646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74"/>
              <a:gd name="T17" fmla="*/ 71 w 71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74">
                <a:moveTo>
                  <a:pt x="71" y="35"/>
                </a:moveTo>
                <a:lnTo>
                  <a:pt x="36" y="74"/>
                </a:lnTo>
                <a:lnTo>
                  <a:pt x="0" y="35"/>
                </a:lnTo>
                <a:lnTo>
                  <a:pt x="36" y="0"/>
                </a:lnTo>
                <a:lnTo>
                  <a:pt x="71" y="35"/>
                </a:lnTo>
                <a:close/>
              </a:path>
            </a:pathLst>
          </a:custGeom>
          <a:solidFill>
            <a:srgbClr val="AAAAAA"/>
          </a:solidFill>
          <a:ln w="7938">
            <a:solidFill>
              <a:srgbClr val="AA2E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8392" name="Rectangle 151"/>
          <p:cNvSpPr>
            <a:spLocks noChangeAspect="1" noChangeArrowheads="1"/>
          </p:cNvSpPr>
          <p:nvPr/>
        </p:nvSpPr>
        <p:spPr bwMode="auto">
          <a:xfrm>
            <a:off x="7873602" y="2076449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3" name="Rectangle 152"/>
          <p:cNvSpPr>
            <a:spLocks noChangeAspect="1" noChangeArrowheads="1"/>
          </p:cNvSpPr>
          <p:nvPr/>
        </p:nvSpPr>
        <p:spPr bwMode="auto">
          <a:xfrm>
            <a:off x="7873602" y="2056209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4" name="Rectangle 153"/>
          <p:cNvSpPr>
            <a:spLocks noChangeAspect="1" noChangeArrowheads="1"/>
          </p:cNvSpPr>
          <p:nvPr/>
        </p:nvSpPr>
        <p:spPr bwMode="auto">
          <a:xfrm>
            <a:off x="7873602" y="2035968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5" name="Rectangle 154"/>
          <p:cNvSpPr>
            <a:spLocks noChangeAspect="1" noChangeArrowheads="1"/>
          </p:cNvSpPr>
          <p:nvPr/>
        </p:nvSpPr>
        <p:spPr bwMode="auto">
          <a:xfrm>
            <a:off x="7873602" y="2015728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6" name="Rectangle 155"/>
          <p:cNvSpPr>
            <a:spLocks noChangeAspect="1" noChangeArrowheads="1"/>
          </p:cNvSpPr>
          <p:nvPr/>
        </p:nvSpPr>
        <p:spPr bwMode="auto">
          <a:xfrm>
            <a:off x="7873602" y="1994297"/>
            <a:ext cx="4763" cy="1071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7" name="Rectangle 156"/>
          <p:cNvSpPr>
            <a:spLocks noChangeAspect="1" noChangeArrowheads="1"/>
          </p:cNvSpPr>
          <p:nvPr/>
        </p:nvSpPr>
        <p:spPr bwMode="auto">
          <a:xfrm>
            <a:off x="7873602" y="1975246"/>
            <a:ext cx="4763" cy="9525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398" name="Rectangle 157"/>
          <p:cNvSpPr>
            <a:spLocks noChangeAspect="1" noChangeArrowheads="1"/>
          </p:cNvSpPr>
          <p:nvPr/>
        </p:nvSpPr>
        <p:spPr bwMode="auto">
          <a:xfrm>
            <a:off x="7423546" y="2281237"/>
            <a:ext cx="428625" cy="86916"/>
          </a:xfrm>
          <a:prstGeom prst="rect">
            <a:avLst/>
          </a:prstGeom>
          <a:solidFill>
            <a:srgbClr val="AAAAAA"/>
          </a:solidFill>
          <a:ln w="7938">
            <a:solidFill>
              <a:srgbClr val="AA2E00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grpSp>
        <p:nvGrpSpPr>
          <p:cNvPr id="58399" name="Group 428"/>
          <p:cNvGrpSpPr>
            <a:grpSpLocks/>
          </p:cNvGrpSpPr>
          <p:nvPr/>
        </p:nvGrpSpPr>
        <p:grpSpPr bwMode="auto">
          <a:xfrm>
            <a:off x="6238874" y="1994297"/>
            <a:ext cx="1143000" cy="1544240"/>
            <a:chOff x="3832" y="2059"/>
            <a:chExt cx="960" cy="1297"/>
          </a:xfrm>
        </p:grpSpPr>
        <p:sp>
          <p:nvSpPr>
            <p:cNvPr id="58668" name="Rectangle 6"/>
            <p:cNvSpPr>
              <a:spLocks noChangeAspect="1" noChangeArrowheads="1"/>
            </p:cNvSpPr>
            <p:nvPr/>
          </p:nvSpPr>
          <p:spPr bwMode="auto">
            <a:xfrm>
              <a:off x="4771" y="2911"/>
              <a:ext cx="21" cy="269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9" name="Rectangle 7"/>
            <p:cNvSpPr>
              <a:spLocks noChangeAspect="1" noChangeArrowheads="1"/>
            </p:cNvSpPr>
            <p:nvPr/>
          </p:nvSpPr>
          <p:spPr bwMode="auto">
            <a:xfrm>
              <a:off x="3832" y="2911"/>
              <a:ext cx="21" cy="269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0" name="Freeform 8" descr="30%"/>
            <p:cNvSpPr>
              <a:spLocks noChangeAspect="1"/>
            </p:cNvSpPr>
            <p:nvPr/>
          </p:nvSpPr>
          <p:spPr bwMode="auto">
            <a:xfrm>
              <a:off x="3958" y="2061"/>
              <a:ext cx="714" cy="134"/>
            </a:xfrm>
            <a:custGeom>
              <a:avLst/>
              <a:gdLst>
                <a:gd name="T0" fmla="*/ 2 w 3292"/>
                <a:gd name="T1" fmla="*/ 0 h 549"/>
                <a:gd name="T2" fmla="*/ 2 w 3292"/>
                <a:gd name="T3" fmla="*/ 0 h 549"/>
                <a:gd name="T4" fmla="*/ 2 w 3292"/>
                <a:gd name="T5" fmla="*/ 0 h 549"/>
                <a:gd name="T6" fmla="*/ 2 w 3292"/>
                <a:gd name="T7" fmla="*/ 0 h 549"/>
                <a:gd name="T8" fmla="*/ 2 w 3292"/>
                <a:gd name="T9" fmla="*/ 0 h 549"/>
                <a:gd name="T10" fmla="*/ 2 w 3292"/>
                <a:gd name="T11" fmla="*/ 0 h 549"/>
                <a:gd name="T12" fmla="*/ 2 w 3292"/>
                <a:gd name="T13" fmla="*/ 0 h 549"/>
                <a:gd name="T14" fmla="*/ 2 w 3292"/>
                <a:gd name="T15" fmla="*/ 0 h 549"/>
                <a:gd name="T16" fmla="*/ 2 w 3292"/>
                <a:gd name="T17" fmla="*/ 0 h 549"/>
                <a:gd name="T18" fmla="*/ 0 w 3292"/>
                <a:gd name="T19" fmla="*/ 0 h 549"/>
                <a:gd name="T20" fmla="*/ 0 w 3292"/>
                <a:gd name="T21" fmla="*/ 0 h 549"/>
                <a:gd name="T22" fmla="*/ 0 w 3292"/>
                <a:gd name="T23" fmla="*/ 0 h 549"/>
                <a:gd name="T24" fmla="*/ 0 w 3292"/>
                <a:gd name="T25" fmla="*/ 0 h 549"/>
                <a:gd name="T26" fmla="*/ 0 w 3292"/>
                <a:gd name="T27" fmla="*/ 0 h 549"/>
                <a:gd name="T28" fmla="*/ 0 w 3292"/>
                <a:gd name="T29" fmla="*/ 0 h 549"/>
                <a:gd name="T30" fmla="*/ 0 w 3292"/>
                <a:gd name="T31" fmla="*/ 0 h 549"/>
                <a:gd name="T32" fmla="*/ 0 w 3292"/>
                <a:gd name="T33" fmla="*/ 0 h 549"/>
                <a:gd name="T34" fmla="*/ 0 w 3292"/>
                <a:gd name="T35" fmla="*/ 0 h 549"/>
                <a:gd name="T36" fmla="*/ 0 w 3292"/>
                <a:gd name="T37" fmla="*/ 0 h 549"/>
                <a:gd name="T38" fmla="*/ 0 w 3292"/>
                <a:gd name="T39" fmla="*/ 0 h 549"/>
                <a:gd name="T40" fmla="*/ 2 w 3292"/>
                <a:gd name="T41" fmla="*/ 0 h 5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2"/>
                <a:gd name="T64" fmla="*/ 0 h 549"/>
                <a:gd name="T65" fmla="*/ 3292 w 3292"/>
                <a:gd name="T66" fmla="*/ 549 h 5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2" h="549">
                  <a:moveTo>
                    <a:pt x="3292" y="549"/>
                  </a:moveTo>
                  <a:lnTo>
                    <a:pt x="3247" y="546"/>
                  </a:lnTo>
                  <a:lnTo>
                    <a:pt x="3203" y="537"/>
                  </a:lnTo>
                  <a:lnTo>
                    <a:pt x="3165" y="522"/>
                  </a:lnTo>
                  <a:lnTo>
                    <a:pt x="3133" y="504"/>
                  </a:lnTo>
                  <a:lnTo>
                    <a:pt x="3108" y="481"/>
                  </a:lnTo>
                  <a:lnTo>
                    <a:pt x="3091" y="457"/>
                  </a:lnTo>
                  <a:lnTo>
                    <a:pt x="3087" y="431"/>
                  </a:lnTo>
                  <a:lnTo>
                    <a:pt x="3087" y="0"/>
                  </a:lnTo>
                  <a:lnTo>
                    <a:pt x="208" y="0"/>
                  </a:lnTo>
                  <a:lnTo>
                    <a:pt x="208" y="381"/>
                  </a:lnTo>
                  <a:lnTo>
                    <a:pt x="204" y="410"/>
                  </a:lnTo>
                  <a:lnTo>
                    <a:pt x="195" y="438"/>
                  </a:lnTo>
                  <a:lnTo>
                    <a:pt x="177" y="465"/>
                  </a:lnTo>
                  <a:lnTo>
                    <a:pt x="160" y="487"/>
                  </a:lnTo>
                  <a:lnTo>
                    <a:pt x="133" y="508"/>
                  </a:lnTo>
                  <a:lnTo>
                    <a:pt x="105" y="526"/>
                  </a:lnTo>
                  <a:lnTo>
                    <a:pt x="74" y="538"/>
                  </a:lnTo>
                  <a:lnTo>
                    <a:pt x="36" y="546"/>
                  </a:lnTo>
                  <a:lnTo>
                    <a:pt x="0" y="549"/>
                  </a:lnTo>
                  <a:lnTo>
                    <a:pt x="3292" y="549"/>
                  </a:lnTo>
                  <a:close/>
                </a:path>
              </a:pathLst>
            </a:custGeom>
            <a:pattFill prst="pct30">
              <a:fgClr>
                <a:srgbClr val="DDDDDD"/>
              </a:fgClr>
              <a:bgClr>
                <a:srgbClr val="FFFFFF"/>
              </a:bgClr>
            </a:pattFill>
            <a:ln w="8001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71" name="Rectangle 9" descr="30%"/>
            <p:cNvSpPr>
              <a:spLocks noChangeAspect="1" noChangeArrowheads="1"/>
            </p:cNvSpPr>
            <p:nvPr/>
          </p:nvSpPr>
          <p:spPr bwMode="auto">
            <a:xfrm>
              <a:off x="3851" y="2191"/>
              <a:ext cx="920" cy="1165"/>
            </a:xfrm>
            <a:prstGeom prst="rect">
              <a:avLst/>
            </a:prstGeom>
            <a:pattFill prst="pct30">
              <a:fgClr>
                <a:srgbClr val="DDDDDD"/>
              </a:fgClr>
              <a:bgClr>
                <a:srgbClr val="FFFFFF"/>
              </a:bgClr>
            </a:pattFill>
            <a:ln w="8001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2" name="Rectangle 10"/>
            <p:cNvSpPr>
              <a:spLocks noChangeAspect="1" noChangeArrowheads="1"/>
            </p:cNvSpPr>
            <p:nvPr/>
          </p:nvSpPr>
          <p:spPr bwMode="auto">
            <a:xfrm>
              <a:off x="3991" y="2059"/>
              <a:ext cx="655" cy="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3" name="Rectangle 11"/>
            <p:cNvSpPr>
              <a:spLocks noChangeAspect="1" noChangeArrowheads="1"/>
            </p:cNvSpPr>
            <p:nvPr/>
          </p:nvSpPr>
          <p:spPr bwMode="auto">
            <a:xfrm>
              <a:off x="3850" y="2539"/>
              <a:ext cx="921" cy="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4" name="Rectangle 14"/>
            <p:cNvSpPr>
              <a:spLocks noChangeAspect="1" noChangeArrowheads="1"/>
            </p:cNvSpPr>
            <p:nvPr/>
          </p:nvSpPr>
          <p:spPr bwMode="auto">
            <a:xfrm>
              <a:off x="3864" y="2910"/>
              <a:ext cx="447" cy="269"/>
            </a:xfrm>
            <a:prstGeom prst="rect">
              <a:avLst/>
            </a:prstGeom>
            <a:noFill/>
            <a:ln w="7938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5" name="Rectangle 15"/>
            <p:cNvSpPr>
              <a:spLocks noChangeAspect="1" noChangeArrowheads="1"/>
            </p:cNvSpPr>
            <p:nvPr/>
          </p:nvSpPr>
          <p:spPr bwMode="auto">
            <a:xfrm>
              <a:off x="3870" y="2926"/>
              <a:ext cx="436" cy="240"/>
            </a:xfrm>
            <a:prstGeom prst="rect">
              <a:avLst/>
            </a:prstGeom>
            <a:solidFill>
              <a:srgbClr val="AAAAAA"/>
            </a:solidFill>
            <a:ln w="4763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76" name="Freeform 16"/>
            <p:cNvSpPr>
              <a:spLocks noChangeAspect="1"/>
            </p:cNvSpPr>
            <p:nvPr/>
          </p:nvSpPr>
          <p:spPr bwMode="auto">
            <a:xfrm>
              <a:off x="4127" y="2927"/>
              <a:ext cx="180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77" name="Freeform 17"/>
            <p:cNvSpPr>
              <a:spLocks noChangeAspect="1"/>
            </p:cNvSpPr>
            <p:nvPr/>
          </p:nvSpPr>
          <p:spPr bwMode="auto">
            <a:xfrm>
              <a:off x="4107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78" name="Freeform 18"/>
            <p:cNvSpPr>
              <a:spLocks noChangeAspect="1"/>
            </p:cNvSpPr>
            <p:nvPr/>
          </p:nvSpPr>
          <p:spPr bwMode="auto">
            <a:xfrm>
              <a:off x="4087" y="2927"/>
              <a:ext cx="179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79" name="Freeform 19"/>
            <p:cNvSpPr>
              <a:spLocks noChangeAspect="1"/>
            </p:cNvSpPr>
            <p:nvPr/>
          </p:nvSpPr>
          <p:spPr bwMode="auto">
            <a:xfrm>
              <a:off x="4066" y="2927"/>
              <a:ext cx="180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0" name="Freeform 20"/>
            <p:cNvSpPr>
              <a:spLocks noChangeAspect="1"/>
            </p:cNvSpPr>
            <p:nvPr/>
          </p:nvSpPr>
          <p:spPr bwMode="auto">
            <a:xfrm>
              <a:off x="4046" y="2927"/>
              <a:ext cx="179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1" name="Freeform 21"/>
            <p:cNvSpPr>
              <a:spLocks noChangeAspect="1"/>
            </p:cNvSpPr>
            <p:nvPr/>
          </p:nvSpPr>
          <p:spPr bwMode="auto">
            <a:xfrm>
              <a:off x="4026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2" name="Freeform 22"/>
            <p:cNvSpPr>
              <a:spLocks noChangeAspect="1"/>
            </p:cNvSpPr>
            <p:nvPr/>
          </p:nvSpPr>
          <p:spPr bwMode="auto">
            <a:xfrm>
              <a:off x="4005" y="2927"/>
              <a:ext cx="180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3" name="Freeform 23"/>
            <p:cNvSpPr>
              <a:spLocks noChangeAspect="1"/>
            </p:cNvSpPr>
            <p:nvPr/>
          </p:nvSpPr>
          <p:spPr bwMode="auto">
            <a:xfrm>
              <a:off x="3985" y="2927"/>
              <a:ext cx="180" cy="238"/>
            </a:xfrm>
            <a:custGeom>
              <a:avLst/>
              <a:gdLst>
                <a:gd name="T0" fmla="*/ 0 w 828"/>
                <a:gd name="T1" fmla="*/ 1 h 976"/>
                <a:gd name="T2" fmla="*/ 0 w 828"/>
                <a:gd name="T3" fmla="*/ 0 h 976"/>
                <a:gd name="T4" fmla="*/ 0 w 828"/>
                <a:gd name="T5" fmla="*/ 0 h 976"/>
                <a:gd name="T6" fmla="*/ 0 w 828"/>
                <a:gd name="T7" fmla="*/ 1 h 976"/>
                <a:gd name="T8" fmla="*/ 0 w 828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828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5" y="976"/>
                  </a:lnTo>
                  <a:lnTo>
                    <a:pt x="828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4" name="Freeform 24"/>
            <p:cNvSpPr>
              <a:spLocks noChangeAspect="1"/>
            </p:cNvSpPr>
            <p:nvPr/>
          </p:nvSpPr>
          <p:spPr bwMode="auto">
            <a:xfrm>
              <a:off x="3965" y="2927"/>
              <a:ext cx="179" cy="238"/>
            </a:xfrm>
            <a:custGeom>
              <a:avLst/>
              <a:gdLst>
                <a:gd name="T0" fmla="*/ 0 w 825"/>
                <a:gd name="T1" fmla="*/ 1 h 976"/>
                <a:gd name="T2" fmla="*/ 0 w 825"/>
                <a:gd name="T3" fmla="*/ 0 h 976"/>
                <a:gd name="T4" fmla="*/ 0 w 825"/>
                <a:gd name="T5" fmla="*/ 0 h 976"/>
                <a:gd name="T6" fmla="*/ 0 w 825"/>
                <a:gd name="T7" fmla="*/ 1 h 976"/>
                <a:gd name="T8" fmla="*/ 0 w 825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5"/>
                <a:gd name="T16" fmla="*/ 0 h 976"/>
                <a:gd name="T17" fmla="*/ 825 w 825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5" h="976">
                  <a:moveTo>
                    <a:pt x="825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2" y="976"/>
                  </a:lnTo>
                  <a:lnTo>
                    <a:pt x="825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5" name="Freeform 25"/>
            <p:cNvSpPr>
              <a:spLocks noChangeAspect="1"/>
            </p:cNvSpPr>
            <p:nvPr/>
          </p:nvSpPr>
          <p:spPr bwMode="auto">
            <a:xfrm>
              <a:off x="3944" y="2927"/>
              <a:ext cx="180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6" name="Freeform 26"/>
            <p:cNvSpPr>
              <a:spLocks noChangeAspect="1"/>
            </p:cNvSpPr>
            <p:nvPr/>
          </p:nvSpPr>
          <p:spPr bwMode="auto">
            <a:xfrm>
              <a:off x="3924" y="2927"/>
              <a:ext cx="179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7" name="Freeform 27"/>
            <p:cNvSpPr>
              <a:spLocks noChangeAspect="1"/>
            </p:cNvSpPr>
            <p:nvPr/>
          </p:nvSpPr>
          <p:spPr bwMode="auto">
            <a:xfrm>
              <a:off x="3903" y="2927"/>
              <a:ext cx="180" cy="238"/>
            </a:xfrm>
            <a:custGeom>
              <a:avLst/>
              <a:gdLst>
                <a:gd name="T0" fmla="*/ 0 w 827"/>
                <a:gd name="T1" fmla="*/ 1 h 976"/>
                <a:gd name="T2" fmla="*/ 0 w 827"/>
                <a:gd name="T3" fmla="*/ 0 h 976"/>
                <a:gd name="T4" fmla="*/ 0 w 827"/>
                <a:gd name="T5" fmla="*/ 0 h 976"/>
                <a:gd name="T6" fmla="*/ 0 w 827"/>
                <a:gd name="T7" fmla="*/ 1 h 976"/>
                <a:gd name="T8" fmla="*/ 0 w 827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8" name="Freeform 28"/>
            <p:cNvSpPr>
              <a:spLocks noChangeAspect="1"/>
            </p:cNvSpPr>
            <p:nvPr/>
          </p:nvSpPr>
          <p:spPr bwMode="auto">
            <a:xfrm>
              <a:off x="3883" y="2927"/>
              <a:ext cx="179" cy="238"/>
            </a:xfrm>
            <a:custGeom>
              <a:avLst/>
              <a:gdLst>
                <a:gd name="T0" fmla="*/ 0 w 825"/>
                <a:gd name="T1" fmla="*/ 1 h 976"/>
                <a:gd name="T2" fmla="*/ 0 w 825"/>
                <a:gd name="T3" fmla="*/ 0 h 976"/>
                <a:gd name="T4" fmla="*/ 0 w 825"/>
                <a:gd name="T5" fmla="*/ 0 h 976"/>
                <a:gd name="T6" fmla="*/ 0 w 825"/>
                <a:gd name="T7" fmla="*/ 1 h 976"/>
                <a:gd name="T8" fmla="*/ 0 w 825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5"/>
                <a:gd name="T16" fmla="*/ 0 h 976"/>
                <a:gd name="T17" fmla="*/ 825 w 825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5" h="976">
                  <a:moveTo>
                    <a:pt x="825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2" y="976"/>
                  </a:lnTo>
                  <a:lnTo>
                    <a:pt x="825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89" name="Freeform 29"/>
            <p:cNvSpPr>
              <a:spLocks noChangeAspect="1"/>
            </p:cNvSpPr>
            <p:nvPr/>
          </p:nvSpPr>
          <p:spPr bwMode="auto">
            <a:xfrm>
              <a:off x="3873" y="2939"/>
              <a:ext cx="169" cy="226"/>
            </a:xfrm>
            <a:custGeom>
              <a:avLst/>
              <a:gdLst>
                <a:gd name="T0" fmla="*/ 0 w 782"/>
                <a:gd name="T1" fmla="*/ 1 h 926"/>
                <a:gd name="T2" fmla="*/ 0 w 782"/>
                <a:gd name="T3" fmla="*/ 0 h 926"/>
                <a:gd name="T4" fmla="*/ 0 w 782"/>
                <a:gd name="T5" fmla="*/ 0 h 926"/>
                <a:gd name="T6" fmla="*/ 0 w 782"/>
                <a:gd name="T7" fmla="*/ 1 h 926"/>
                <a:gd name="T8" fmla="*/ 0 w 782"/>
                <a:gd name="T9" fmla="*/ 1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2"/>
                <a:gd name="T16" fmla="*/ 0 h 926"/>
                <a:gd name="T17" fmla="*/ 782 w 782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2" h="926">
                  <a:moveTo>
                    <a:pt x="782" y="925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779" y="926"/>
                  </a:lnTo>
                  <a:lnTo>
                    <a:pt x="782" y="9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0" name="Freeform 30"/>
            <p:cNvSpPr>
              <a:spLocks noChangeAspect="1"/>
            </p:cNvSpPr>
            <p:nvPr/>
          </p:nvSpPr>
          <p:spPr bwMode="auto">
            <a:xfrm>
              <a:off x="3873" y="2967"/>
              <a:ext cx="148" cy="198"/>
            </a:xfrm>
            <a:custGeom>
              <a:avLst/>
              <a:gdLst>
                <a:gd name="T0" fmla="*/ 0 w 686"/>
                <a:gd name="T1" fmla="*/ 1 h 813"/>
                <a:gd name="T2" fmla="*/ 0 w 686"/>
                <a:gd name="T3" fmla="*/ 0 h 813"/>
                <a:gd name="T4" fmla="*/ 0 w 686"/>
                <a:gd name="T5" fmla="*/ 0 h 813"/>
                <a:gd name="T6" fmla="*/ 0 w 686"/>
                <a:gd name="T7" fmla="*/ 1 h 813"/>
                <a:gd name="T8" fmla="*/ 0 w 686"/>
                <a:gd name="T9" fmla="*/ 1 h 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6"/>
                <a:gd name="T16" fmla="*/ 0 h 813"/>
                <a:gd name="T17" fmla="*/ 686 w 686"/>
                <a:gd name="T18" fmla="*/ 813 h 8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6" h="813">
                  <a:moveTo>
                    <a:pt x="686" y="81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83" y="813"/>
                  </a:lnTo>
                  <a:lnTo>
                    <a:pt x="686" y="8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1" name="Freeform 31"/>
            <p:cNvSpPr>
              <a:spLocks noChangeAspect="1"/>
            </p:cNvSpPr>
            <p:nvPr/>
          </p:nvSpPr>
          <p:spPr bwMode="auto">
            <a:xfrm>
              <a:off x="3873" y="2994"/>
              <a:ext cx="128" cy="171"/>
            </a:xfrm>
            <a:custGeom>
              <a:avLst/>
              <a:gdLst>
                <a:gd name="T0" fmla="*/ 0 w 591"/>
                <a:gd name="T1" fmla="*/ 0 h 699"/>
                <a:gd name="T2" fmla="*/ 0 w 591"/>
                <a:gd name="T3" fmla="*/ 0 h 699"/>
                <a:gd name="T4" fmla="*/ 0 w 591"/>
                <a:gd name="T5" fmla="*/ 0 h 699"/>
                <a:gd name="T6" fmla="*/ 0 w 591"/>
                <a:gd name="T7" fmla="*/ 0 h 699"/>
                <a:gd name="T8" fmla="*/ 0 w 591"/>
                <a:gd name="T9" fmla="*/ 0 h 6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1"/>
                <a:gd name="T16" fmla="*/ 0 h 699"/>
                <a:gd name="T17" fmla="*/ 591 w 591"/>
                <a:gd name="T18" fmla="*/ 699 h 6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1" h="699">
                  <a:moveTo>
                    <a:pt x="591" y="698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588" y="699"/>
                  </a:lnTo>
                  <a:lnTo>
                    <a:pt x="591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2" name="Freeform 32"/>
            <p:cNvSpPr>
              <a:spLocks noChangeAspect="1"/>
            </p:cNvSpPr>
            <p:nvPr/>
          </p:nvSpPr>
          <p:spPr bwMode="auto">
            <a:xfrm>
              <a:off x="3872" y="3020"/>
              <a:ext cx="108" cy="145"/>
            </a:xfrm>
            <a:custGeom>
              <a:avLst/>
              <a:gdLst>
                <a:gd name="T0" fmla="*/ 0 w 502"/>
                <a:gd name="T1" fmla="*/ 0 h 595"/>
                <a:gd name="T2" fmla="*/ 0 w 502"/>
                <a:gd name="T3" fmla="*/ 0 h 595"/>
                <a:gd name="T4" fmla="*/ 0 w 502"/>
                <a:gd name="T5" fmla="*/ 0 h 595"/>
                <a:gd name="T6" fmla="*/ 0 w 502"/>
                <a:gd name="T7" fmla="*/ 0 h 595"/>
                <a:gd name="T8" fmla="*/ 0 w 502"/>
                <a:gd name="T9" fmla="*/ 0 h 5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595"/>
                <a:gd name="T17" fmla="*/ 502 w 502"/>
                <a:gd name="T18" fmla="*/ 595 h 5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595">
                  <a:moveTo>
                    <a:pt x="502" y="59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99" y="595"/>
                  </a:lnTo>
                  <a:lnTo>
                    <a:pt x="502" y="5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3" name="Freeform 33"/>
            <p:cNvSpPr>
              <a:spLocks noChangeAspect="1"/>
            </p:cNvSpPr>
            <p:nvPr/>
          </p:nvSpPr>
          <p:spPr bwMode="auto">
            <a:xfrm>
              <a:off x="3873" y="3048"/>
              <a:ext cx="88" cy="117"/>
            </a:xfrm>
            <a:custGeom>
              <a:avLst/>
              <a:gdLst>
                <a:gd name="T0" fmla="*/ 0 w 406"/>
                <a:gd name="T1" fmla="*/ 0 h 482"/>
                <a:gd name="T2" fmla="*/ 0 w 406"/>
                <a:gd name="T3" fmla="*/ 0 h 482"/>
                <a:gd name="T4" fmla="*/ 0 w 406"/>
                <a:gd name="T5" fmla="*/ 0 h 482"/>
                <a:gd name="T6" fmla="*/ 0 w 406"/>
                <a:gd name="T7" fmla="*/ 0 h 482"/>
                <a:gd name="T8" fmla="*/ 0 w 406"/>
                <a:gd name="T9" fmla="*/ 0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2"/>
                <a:gd name="T17" fmla="*/ 406 w 406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2">
                  <a:moveTo>
                    <a:pt x="406" y="481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403" y="482"/>
                  </a:lnTo>
                  <a:lnTo>
                    <a:pt x="406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4" name="Freeform 34"/>
            <p:cNvSpPr>
              <a:spLocks noChangeAspect="1"/>
            </p:cNvSpPr>
            <p:nvPr/>
          </p:nvSpPr>
          <p:spPr bwMode="auto">
            <a:xfrm>
              <a:off x="3872" y="3077"/>
              <a:ext cx="68" cy="88"/>
            </a:xfrm>
            <a:custGeom>
              <a:avLst/>
              <a:gdLst>
                <a:gd name="T0" fmla="*/ 0 w 315"/>
                <a:gd name="T1" fmla="*/ 0 h 361"/>
                <a:gd name="T2" fmla="*/ 0 w 315"/>
                <a:gd name="T3" fmla="*/ 0 h 361"/>
                <a:gd name="T4" fmla="*/ 0 w 315"/>
                <a:gd name="T5" fmla="*/ 0 h 361"/>
                <a:gd name="T6" fmla="*/ 0 w 315"/>
                <a:gd name="T7" fmla="*/ 0 h 361"/>
                <a:gd name="T8" fmla="*/ 0 w 315"/>
                <a:gd name="T9" fmla="*/ 0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5"/>
                <a:gd name="T16" fmla="*/ 0 h 361"/>
                <a:gd name="T17" fmla="*/ 315 w 315"/>
                <a:gd name="T18" fmla="*/ 361 h 3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5" h="361">
                  <a:moveTo>
                    <a:pt x="315" y="36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312" y="361"/>
                  </a:lnTo>
                  <a:lnTo>
                    <a:pt x="315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5" name="Freeform 35"/>
            <p:cNvSpPr>
              <a:spLocks noChangeAspect="1"/>
            </p:cNvSpPr>
            <p:nvPr/>
          </p:nvSpPr>
          <p:spPr bwMode="auto">
            <a:xfrm>
              <a:off x="3873" y="3105"/>
              <a:ext cx="46" cy="60"/>
            </a:xfrm>
            <a:custGeom>
              <a:avLst/>
              <a:gdLst>
                <a:gd name="T0" fmla="*/ 0 w 215"/>
                <a:gd name="T1" fmla="*/ 0 h 248"/>
                <a:gd name="T2" fmla="*/ 0 w 215"/>
                <a:gd name="T3" fmla="*/ 0 h 248"/>
                <a:gd name="T4" fmla="*/ 0 w 215"/>
                <a:gd name="T5" fmla="*/ 0 h 248"/>
                <a:gd name="T6" fmla="*/ 0 w 215"/>
                <a:gd name="T7" fmla="*/ 0 h 248"/>
                <a:gd name="T8" fmla="*/ 0 w 215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248"/>
                <a:gd name="T17" fmla="*/ 215 w 215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248">
                  <a:moveTo>
                    <a:pt x="215" y="24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12" y="248"/>
                  </a:lnTo>
                  <a:lnTo>
                    <a:pt x="215" y="2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6" name="Freeform 36"/>
            <p:cNvSpPr>
              <a:spLocks noChangeAspect="1"/>
            </p:cNvSpPr>
            <p:nvPr/>
          </p:nvSpPr>
          <p:spPr bwMode="auto">
            <a:xfrm>
              <a:off x="3873" y="3128"/>
              <a:ext cx="26" cy="37"/>
            </a:xfrm>
            <a:custGeom>
              <a:avLst/>
              <a:gdLst>
                <a:gd name="T0" fmla="*/ 0 w 121"/>
                <a:gd name="T1" fmla="*/ 0 h 151"/>
                <a:gd name="T2" fmla="*/ 0 w 121"/>
                <a:gd name="T3" fmla="*/ 0 h 151"/>
                <a:gd name="T4" fmla="*/ 0 w 121"/>
                <a:gd name="T5" fmla="*/ 0 h 151"/>
                <a:gd name="T6" fmla="*/ 0 w 121"/>
                <a:gd name="T7" fmla="*/ 0 h 151"/>
                <a:gd name="T8" fmla="*/ 0 w 121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51"/>
                <a:gd name="T17" fmla="*/ 121 w 121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51">
                  <a:moveTo>
                    <a:pt x="121" y="15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18" y="151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7" name="Freeform 37"/>
            <p:cNvSpPr>
              <a:spLocks noChangeAspect="1"/>
            </p:cNvSpPr>
            <p:nvPr/>
          </p:nvSpPr>
          <p:spPr bwMode="auto">
            <a:xfrm>
              <a:off x="4148" y="2927"/>
              <a:ext cx="160" cy="210"/>
            </a:xfrm>
            <a:custGeom>
              <a:avLst/>
              <a:gdLst>
                <a:gd name="T0" fmla="*/ 0 w 739"/>
                <a:gd name="T1" fmla="*/ 1 h 861"/>
                <a:gd name="T2" fmla="*/ 0 w 739"/>
                <a:gd name="T3" fmla="*/ 0 h 861"/>
                <a:gd name="T4" fmla="*/ 0 w 739"/>
                <a:gd name="T5" fmla="*/ 0 h 861"/>
                <a:gd name="T6" fmla="*/ 0 w 739"/>
                <a:gd name="T7" fmla="*/ 1 h 861"/>
                <a:gd name="T8" fmla="*/ 0 w 739"/>
                <a:gd name="T9" fmla="*/ 1 h 8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861"/>
                <a:gd name="T17" fmla="*/ 739 w 739"/>
                <a:gd name="T18" fmla="*/ 861 h 8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861">
                  <a:moveTo>
                    <a:pt x="739" y="86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36" y="861"/>
                  </a:lnTo>
                  <a:lnTo>
                    <a:pt x="739" y="8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8" name="Freeform 38"/>
            <p:cNvSpPr>
              <a:spLocks noChangeAspect="1"/>
            </p:cNvSpPr>
            <p:nvPr/>
          </p:nvSpPr>
          <p:spPr bwMode="auto">
            <a:xfrm>
              <a:off x="4170" y="2927"/>
              <a:ext cx="140" cy="184"/>
            </a:xfrm>
            <a:custGeom>
              <a:avLst/>
              <a:gdLst>
                <a:gd name="T0" fmla="*/ 0 w 645"/>
                <a:gd name="T1" fmla="*/ 1 h 757"/>
                <a:gd name="T2" fmla="*/ 0 w 645"/>
                <a:gd name="T3" fmla="*/ 0 h 757"/>
                <a:gd name="T4" fmla="*/ 0 w 645"/>
                <a:gd name="T5" fmla="*/ 0 h 757"/>
                <a:gd name="T6" fmla="*/ 0 w 645"/>
                <a:gd name="T7" fmla="*/ 1 h 757"/>
                <a:gd name="T8" fmla="*/ 0 w 645"/>
                <a:gd name="T9" fmla="*/ 1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5"/>
                <a:gd name="T16" fmla="*/ 0 h 757"/>
                <a:gd name="T17" fmla="*/ 645 w 645"/>
                <a:gd name="T18" fmla="*/ 757 h 7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5" h="757">
                  <a:moveTo>
                    <a:pt x="645" y="75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42" y="757"/>
                  </a:lnTo>
                  <a:lnTo>
                    <a:pt x="645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99" name="Freeform 39"/>
            <p:cNvSpPr>
              <a:spLocks noChangeAspect="1"/>
            </p:cNvSpPr>
            <p:nvPr/>
          </p:nvSpPr>
          <p:spPr bwMode="auto">
            <a:xfrm>
              <a:off x="4191" y="2927"/>
              <a:ext cx="117" cy="155"/>
            </a:xfrm>
            <a:custGeom>
              <a:avLst/>
              <a:gdLst>
                <a:gd name="T0" fmla="*/ 0 w 539"/>
                <a:gd name="T1" fmla="*/ 0 h 637"/>
                <a:gd name="T2" fmla="*/ 0 w 539"/>
                <a:gd name="T3" fmla="*/ 0 h 637"/>
                <a:gd name="T4" fmla="*/ 0 w 539"/>
                <a:gd name="T5" fmla="*/ 0 h 637"/>
                <a:gd name="T6" fmla="*/ 0 w 539"/>
                <a:gd name="T7" fmla="*/ 0 h 637"/>
                <a:gd name="T8" fmla="*/ 0 w 539"/>
                <a:gd name="T9" fmla="*/ 0 h 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7"/>
                <a:gd name="T17" fmla="*/ 539 w 539"/>
                <a:gd name="T18" fmla="*/ 637 h 6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7">
                  <a:moveTo>
                    <a:pt x="539" y="636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36" y="637"/>
                  </a:lnTo>
                  <a:lnTo>
                    <a:pt x="539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0" name="Freeform 40"/>
            <p:cNvSpPr>
              <a:spLocks noChangeAspect="1"/>
            </p:cNvSpPr>
            <p:nvPr/>
          </p:nvSpPr>
          <p:spPr bwMode="auto">
            <a:xfrm>
              <a:off x="4211" y="2927"/>
              <a:ext cx="97" cy="127"/>
            </a:xfrm>
            <a:custGeom>
              <a:avLst/>
              <a:gdLst>
                <a:gd name="T0" fmla="*/ 0 w 442"/>
                <a:gd name="T1" fmla="*/ 0 h 523"/>
                <a:gd name="T2" fmla="*/ 0 w 442"/>
                <a:gd name="T3" fmla="*/ 0 h 523"/>
                <a:gd name="T4" fmla="*/ 0 w 442"/>
                <a:gd name="T5" fmla="*/ 0 h 523"/>
                <a:gd name="T6" fmla="*/ 0 w 442"/>
                <a:gd name="T7" fmla="*/ 0 h 523"/>
                <a:gd name="T8" fmla="*/ 0 w 442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2"/>
                <a:gd name="T16" fmla="*/ 0 h 523"/>
                <a:gd name="T17" fmla="*/ 442 w 442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2" h="523">
                  <a:moveTo>
                    <a:pt x="442" y="52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39" y="523"/>
                  </a:lnTo>
                  <a:lnTo>
                    <a:pt x="442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1" name="Freeform 41"/>
            <p:cNvSpPr>
              <a:spLocks noChangeAspect="1"/>
            </p:cNvSpPr>
            <p:nvPr/>
          </p:nvSpPr>
          <p:spPr bwMode="auto">
            <a:xfrm>
              <a:off x="4232" y="2927"/>
              <a:ext cx="76" cy="100"/>
            </a:xfrm>
            <a:custGeom>
              <a:avLst/>
              <a:gdLst>
                <a:gd name="T0" fmla="*/ 0 w 351"/>
                <a:gd name="T1" fmla="*/ 0 h 411"/>
                <a:gd name="T2" fmla="*/ 0 w 351"/>
                <a:gd name="T3" fmla="*/ 0 h 411"/>
                <a:gd name="T4" fmla="*/ 0 w 351"/>
                <a:gd name="T5" fmla="*/ 0 h 411"/>
                <a:gd name="T6" fmla="*/ 0 w 351"/>
                <a:gd name="T7" fmla="*/ 0 h 411"/>
                <a:gd name="T8" fmla="*/ 0 w 351"/>
                <a:gd name="T9" fmla="*/ 0 h 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1"/>
                <a:gd name="T16" fmla="*/ 0 h 411"/>
                <a:gd name="T17" fmla="*/ 351 w 351"/>
                <a:gd name="T18" fmla="*/ 411 h 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1" h="411">
                  <a:moveTo>
                    <a:pt x="351" y="41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48" y="411"/>
                  </a:lnTo>
                  <a:lnTo>
                    <a:pt x="351" y="4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2" name="Freeform 42"/>
            <p:cNvSpPr>
              <a:spLocks noChangeAspect="1"/>
            </p:cNvSpPr>
            <p:nvPr/>
          </p:nvSpPr>
          <p:spPr bwMode="auto">
            <a:xfrm>
              <a:off x="4254" y="2927"/>
              <a:ext cx="54" cy="75"/>
            </a:xfrm>
            <a:custGeom>
              <a:avLst/>
              <a:gdLst>
                <a:gd name="T0" fmla="*/ 0 w 253"/>
                <a:gd name="T1" fmla="*/ 0 h 308"/>
                <a:gd name="T2" fmla="*/ 0 w 253"/>
                <a:gd name="T3" fmla="*/ 0 h 308"/>
                <a:gd name="T4" fmla="*/ 0 w 253"/>
                <a:gd name="T5" fmla="*/ 0 h 308"/>
                <a:gd name="T6" fmla="*/ 0 w 253"/>
                <a:gd name="T7" fmla="*/ 0 h 308"/>
                <a:gd name="T8" fmla="*/ 0 w 253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8"/>
                <a:gd name="T17" fmla="*/ 253 w 253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8">
                  <a:moveTo>
                    <a:pt x="253" y="30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50" y="308"/>
                  </a:lnTo>
                  <a:lnTo>
                    <a:pt x="253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3" name="Freeform 43"/>
            <p:cNvSpPr>
              <a:spLocks noChangeAspect="1"/>
            </p:cNvSpPr>
            <p:nvPr/>
          </p:nvSpPr>
          <p:spPr bwMode="auto">
            <a:xfrm>
              <a:off x="4275" y="2927"/>
              <a:ext cx="33" cy="43"/>
            </a:xfrm>
            <a:custGeom>
              <a:avLst/>
              <a:gdLst>
                <a:gd name="T0" fmla="*/ 0 w 156"/>
                <a:gd name="T1" fmla="*/ 0 h 178"/>
                <a:gd name="T2" fmla="*/ 0 w 156"/>
                <a:gd name="T3" fmla="*/ 0 h 178"/>
                <a:gd name="T4" fmla="*/ 0 w 156"/>
                <a:gd name="T5" fmla="*/ 0 h 178"/>
                <a:gd name="T6" fmla="*/ 0 w 156"/>
                <a:gd name="T7" fmla="*/ 0 h 178"/>
                <a:gd name="T8" fmla="*/ 0 w 156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78"/>
                <a:gd name="T17" fmla="*/ 156 w 156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78">
                  <a:moveTo>
                    <a:pt x="156" y="17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53" y="178"/>
                  </a:lnTo>
                  <a:lnTo>
                    <a:pt x="156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4" name="Freeform 44"/>
            <p:cNvSpPr>
              <a:spLocks noChangeAspect="1"/>
            </p:cNvSpPr>
            <p:nvPr/>
          </p:nvSpPr>
          <p:spPr bwMode="auto">
            <a:xfrm>
              <a:off x="4295" y="2927"/>
              <a:ext cx="13" cy="16"/>
            </a:xfrm>
            <a:custGeom>
              <a:avLst/>
              <a:gdLst>
                <a:gd name="T0" fmla="*/ 0 w 60"/>
                <a:gd name="T1" fmla="*/ 0 h 66"/>
                <a:gd name="T2" fmla="*/ 0 w 60"/>
                <a:gd name="T3" fmla="*/ 0 h 66"/>
                <a:gd name="T4" fmla="*/ 0 w 60"/>
                <a:gd name="T5" fmla="*/ 0 h 66"/>
                <a:gd name="T6" fmla="*/ 0 w 60"/>
                <a:gd name="T7" fmla="*/ 0 h 66"/>
                <a:gd name="T8" fmla="*/ 0 w 60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6"/>
                <a:gd name="T17" fmla="*/ 60 w 60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6">
                  <a:moveTo>
                    <a:pt x="60" y="6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59" y="66"/>
                  </a:lnTo>
                  <a:lnTo>
                    <a:pt x="60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5" name="Freeform 45"/>
            <p:cNvSpPr>
              <a:spLocks noChangeAspect="1"/>
            </p:cNvSpPr>
            <p:nvPr/>
          </p:nvSpPr>
          <p:spPr bwMode="auto">
            <a:xfrm>
              <a:off x="3874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6" name="Freeform 46"/>
            <p:cNvSpPr>
              <a:spLocks noChangeAspect="1"/>
            </p:cNvSpPr>
            <p:nvPr/>
          </p:nvSpPr>
          <p:spPr bwMode="auto">
            <a:xfrm>
              <a:off x="3894" y="2927"/>
              <a:ext cx="180" cy="238"/>
            </a:xfrm>
            <a:custGeom>
              <a:avLst/>
              <a:gdLst>
                <a:gd name="T0" fmla="*/ 0 w 829"/>
                <a:gd name="T1" fmla="*/ 1 h 976"/>
                <a:gd name="T2" fmla="*/ 0 w 829"/>
                <a:gd name="T3" fmla="*/ 0 h 976"/>
                <a:gd name="T4" fmla="*/ 0 w 829"/>
                <a:gd name="T5" fmla="*/ 0 h 976"/>
                <a:gd name="T6" fmla="*/ 0 w 829"/>
                <a:gd name="T7" fmla="*/ 1 h 976"/>
                <a:gd name="T8" fmla="*/ 0 w 829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7" name="Freeform 47"/>
            <p:cNvSpPr>
              <a:spLocks noChangeAspect="1"/>
            </p:cNvSpPr>
            <p:nvPr/>
          </p:nvSpPr>
          <p:spPr bwMode="auto">
            <a:xfrm>
              <a:off x="3915" y="2927"/>
              <a:ext cx="179" cy="238"/>
            </a:xfrm>
            <a:custGeom>
              <a:avLst/>
              <a:gdLst>
                <a:gd name="T0" fmla="*/ 0 w 828"/>
                <a:gd name="T1" fmla="*/ 1 h 976"/>
                <a:gd name="T2" fmla="*/ 0 w 828"/>
                <a:gd name="T3" fmla="*/ 0 h 976"/>
                <a:gd name="T4" fmla="*/ 0 w 828"/>
                <a:gd name="T5" fmla="*/ 0 h 976"/>
                <a:gd name="T6" fmla="*/ 0 w 828"/>
                <a:gd name="T7" fmla="*/ 1 h 976"/>
                <a:gd name="T8" fmla="*/ 0 w 828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8" name="Freeform 48"/>
            <p:cNvSpPr>
              <a:spLocks noChangeAspect="1"/>
            </p:cNvSpPr>
            <p:nvPr/>
          </p:nvSpPr>
          <p:spPr bwMode="auto">
            <a:xfrm>
              <a:off x="3935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09" name="Freeform 49"/>
            <p:cNvSpPr>
              <a:spLocks noChangeAspect="1"/>
            </p:cNvSpPr>
            <p:nvPr/>
          </p:nvSpPr>
          <p:spPr bwMode="auto">
            <a:xfrm>
              <a:off x="3955" y="2927"/>
              <a:ext cx="180" cy="238"/>
            </a:xfrm>
            <a:custGeom>
              <a:avLst/>
              <a:gdLst>
                <a:gd name="T0" fmla="*/ 0 w 829"/>
                <a:gd name="T1" fmla="*/ 1 h 976"/>
                <a:gd name="T2" fmla="*/ 0 w 829"/>
                <a:gd name="T3" fmla="*/ 0 h 976"/>
                <a:gd name="T4" fmla="*/ 0 w 829"/>
                <a:gd name="T5" fmla="*/ 0 h 976"/>
                <a:gd name="T6" fmla="*/ 0 w 829"/>
                <a:gd name="T7" fmla="*/ 1 h 976"/>
                <a:gd name="T8" fmla="*/ 0 w 829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0" name="Freeform 50"/>
            <p:cNvSpPr>
              <a:spLocks noChangeAspect="1"/>
            </p:cNvSpPr>
            <p:nvPr/>
          </p:nvSpPr>
          <p:spPr bwMode="auto">
            <a:xfrm>
              <a:off x="3976" y="2927"/>
              <a:ext cx="179" cy="238"/>
            </a:xfrm>
            <a:custGeom>
              <a:avLst/>
              <a:gdLst>
                <a:gd name="T0" fmla="*/ 0 w 828"/>
                <a:gd name="T1" fmla="*/ 1 h 976"/>
                <a:gd name="T2" fmla="*/ 0 w 828"/>
                <a:gd name="T3" fmla="*/ 0 h 976"/>
                <a:gd name="T4" fmla="*/ 0 w 828"/>
                <a:gd name="T5" fmla="*/ 0 h 976"/>
                <a:gd name="T6" fmla="*/ 0 w 828"/>
                <a:gd name="T7" fmla="*/ 1 h 976"/>
                <a:gd name="T8" fmla="*/ 0 w 828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1" name="Freeform 51"/>
            <p:cNvSpPr>
              <a:spLocks noChangeAspect="1"/>
            </p:cNvSpPr>
            <p:nvPr/>
          </p:nvSpPr>
          <p:spPr bwMode="auto">
            <a:xfrm>
              <a:off x="3996" y="2927"/>
              <a:ext cx="180" cy="238"/>
            </a:xfrm>
            <a:custGeom>
              <a:avLst/>
              <a:gdLst>
                <a:gd name="T0" fmla="*/ 0 w 828"/>
                <a:gd name="T1" fmla="*/ 1 h 976"/>
                <a:gd name="T2" fmla="*/ 0 w 828"/>
                <a:gd name="T3" fmla="*/ 0 h 976"/>
                <a:gd name="T4" fmla="*/ 0 w 828"/>
                <a:gd name="T5" fmla="*/ 0 h 976"/>
                <a:gd name="T6" fmla="*/ 0 w 828"/>
                <a:gd name="T7" fmla="*/ 1 h 976"/>
                <a:gd name="T8" fmla="*/ 0 w 828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2" name="Freeform 52"/>
            <p:cNvSpPr>
              <a:spLocks noChangeAspect="1"/>
            </p:cNvSpPr>
            <p:nvPr/>
          </p:nvSpPr>
          <p:spPr bwMode="auto">
            <a:xfrm>
              <a:off x="4017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3" name="Freeform 53"/>
            <p:cNvSpPr>
              <a:spLocks noChangeAspect="1"/>
            </p:cNvSpPr>
            <p:nvPr/>
          </p:nvSpPr>
          <p:spPr bwMode="auto">
            <a:xfrm>
              <a:off x="4037" y="2927"/>
              <a:ext cx="180" cy="238"/>
            </a:xfrm>
            <a:custGeom>
              <a:avLst/>
              <a:gdLst>
                <a:gd name="T0" fmla="*/ 0 w 829"/>
                <a:gd name="T1" fmla="*/ 1 h 976"/>
                <a:gd name="T2" fmla="*/ 0 w 829"/>
                <a:gd name="T3" fmla="*/ 0 h 976"/>
                <a:gd name="T4" fmla="*/ 0 w 829"/>
                <a:gd name="T5" fmla="*/ 0 h 976"/>
                <a:gd name="T6" fmla="*/ 0 w 829"/>
                <a:gd name="T7" fmla="*/ 1 h 976"/>
                <a:gd name="T8" fmla="*/ 0 w 829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4" name="Freeform 54"/>
            <p:cNvSpPr>
              <a:spLocks noChangeAspect="1"/>
            </p:cNvSpPr>
            <p:nvPr/>
          </p:nvSpPr>
          <p:spPr bwMode="auto">
            <a:xfrm>
              <a:off x="4057" y="2927"/>
              <a:ext cx="180" cy="238"/>
            </a:xfrm>
            <a:custGeom>
              <a:avLst/>
              <a:gdLst>
                <a:gd name="T0" fmla="*/ 0 w 828"/>
                <a:gd name="T1" fmla="*/ 1 h 976"/>
                <a:gd name="T2" fmla="*/ 0 w 828"/>
                <a:gd name="T3" fmla="*/ 0 h 976"/>
                <a:gd name="T4" fmla="*/ 0 w 828"/>
                <a:gd name="T5" fmla="*/ 0 h 976"/>
                <a:gd name="T6" fmla="*/ 0 w 828"/>
                <a:gd name="T7" fmla="*/ 1 h 976"/>
                <a:gd name="T8" fmla="*/ 0 w 828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5" name="Freeform 55"/>
            <p:cNvSpPr>
              <a:spLocks noChangeAspect="1"/>
            </p:cNvSpPr>
            <p:nvPr/>
          </p:nvSpPr>
          <p:spPr bwMode="auto">
            <a:xfrm>
              <a:off x="4078" y="2927"/>
              <a:ext cx="180" cy="238"/>
            </a:xfrm>
            <a:custGeom>
              <a:avLst/>
              <a:gdLst>
                <a:gd name="T0" fmla="*/ 0 w 829"/>
                <a:gd name="T1" fmla="*/ 1 h 976"/>
                <a:gd name="T2" fmla="*/ 0 w 829"/>
                <a:gd name="T3" fmla="*/ 0 h 976"/>
                <a:gd name="T4" fmla="*/ 0 w 829"/>
                <a:gd name="T5" fmla="*/ 0 h 976"/>
                <a:gd name="T6" fmla="*/ 0 w 829"/>
                <a:gd name="T7" fmla="*/ 1 h 976"/>
                <a:gd name="T8" fmla="*/ 0 w 829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6" name="Freeform 56"/>
            <p:cNvSpPr>
              <a:spLocks noChangeAspect="1"/>
            </p:cNvSpPr>
            <p:nvPr/>
          </p:nvSpPr>
          <p:spPr bwMode="auto">
            <a:xfrm>
              <a:off x="4098" y="2927"/>
              <a:ext cx="179" cy="238"/>
            </a:xfrm>
            <a:custGeom>
              <a:avLst/>
              <a:gdLst>
                <a:gd name="T0" fmla="*/ 0 w 826"/>
                <a:gd name="T1" fmla="*/ 1 h 976"/>
                <a:gd name="T2" fmla="*/ 0 w 826"/>
                <a:gd name="T3" fmla="*/ 0 h 976"/>
                <a:gd name="T4" fmla="*/ 0 w 826"/>
                <a:gd name="T5" fmla="*/ 0 h 976"/>
                <a:gd name="T6" fmla="*/ 0 w 826"/>
                <a:gd name="T7" fmla="*/ 1 h 976"/>
                <a:gd name="T8" fmla="*/ 0 w 826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7" name="Freeform 57"/>
            <p:cNvSpPr>
              <a:spLocks noChangeAspect="1"/>
            </p:cNvSpPr>
            <p:nvPr/>
          </p:nvSpPr>
          <p:spPr bwMode="auto">
            <a:xfrm>
              <a:off x="4118" y="2927"/>
              <a:ext cx="180" cy="238"/>
            </a:xfrm>
            <a:custGeom>
              <a:avLst/>
              <a:gdLst>
                <a:gd name="T0" fmla="*/ 0 w 829"/>
                <a:gd name="T1" fmla="*/ 1 h 976"/>
                <a:gd name="T2" fmla="*/ 0 w 829"/>
                <a:gd name="T3" fmla="*/ 0 h 976"/>
                <a:gd name="T4" fmla="*/ 0 w 829"/>
                <a:gd name="T5" fmla="*/ 0 h 976"/>
                <a:gd name="T6" fmla="*/ 0 w 829"/>
                <a:gd name="T7" fmla="*/ 1 h 976"/>
                <a:gd name="T8" fmla="*/ 0 w 829"/>
                <a:gd name="T9" fmla="*/ 1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8" name="Freeform 58"/>
            <p:cNvSpPr>
              <a:spLocks noChangeAspect="1"/>
            </p:cNvSpPr>
            <p:nvPr/>
          </p:nvSpPr>
          <p:spPr bwMode="auto">
            <a:xfrm>
              <a:off x="4139" y="2939"/>
              <a:ext cx="169" cy="226"/>
            </a:xfrm>
            <a:custGeom>
              <a:avLst/>
              <a:gdLst>
                <a:gd name="T0" fmla="*/ 0 w 782"/>
                <a:gd name="T1" fmla="*/ 1 h 926"/>
                <a:gd name="T2" fmla="*/ 0 w 782"/>
                <a:gd name="T3" fmla="*/ 0 h 926"/>
                <a:gd name="T4" fmla="*/ 0 w 782"/>
                <a:gd name="T5" fmla="*/ 0 h 926"/>
                <a:gd name="T6" fmla="*/ 0 w 782"/>
                <a:gd name="T7" fmla="*/ 1 h 926"/>
                <a:gd name="T8" fmla="*/ 0 w 782"/>
                <a:gd name="T9" fmla="*/ 1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2"/>
                <a:gd name="T16" fmla="*/ 0 h 926"/>
                <a:gd name="T17" fmla="*/ 782 w 782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2" h="926">
                  <a:moveTo>
                    <a:pt x="0" y="925"/>
                  </a:moveTo>
                  <a:lnTo>
                    <a:pt x="779" y="0"/>
                  </a:lnTo>
                  <a:lnTo>
                    <a:pt x="782" y="1"/>
                  </a:lnTo>
                  <a:lnTo>
                    <a:pt x="3" y="926"/>
                  </a:lnTo>
                  <a:lnTo>
                    <a:pt x="0" y="9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19" name="Freeform 59"/>
            <p:cNvSpPr>
              <a:spLocks noChangeAspect="1"/>
            </p:cNvSpPr>
            <p:nvPr/>
          </p:nvSpPr>
          <p:spPr bwMode="auto">
            <a:xfrm>
              <a:off x="4159" y="2967"/>
              <a:ext cx="149" cy="198"/>
            </a:xfrm>
            <a:custGeom>
              <a:avLst/>
              <a:gdLst>
                <a:gd name="T0" fmla="*/ 0 w 688"/>
                <a:gd name="T1" fmla="*/ 1 h 813"/>
                <a:gd name="T2" fmla="*/ 0 w 688"/>
                <a:gd name="T3" fmla="*/ 0 h 813"/>
                <a:gd name="T4" fmla="*/ 0 w 688"/>
                <a:gd name="T5" fmla="*/ 0 h 813"/>
                <a:gd name="T6" fmla="*/ 0 w 688"/>
                <a:gd name="T7" fmla="*/ 1 h 813"/>
                <a:gd name="T8" fmla="*/ 0 w 688"/>
                <a:gd name="T9" fmla="*/ 1 h 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813"/>
                <a:gd name="T17" fmla="*/ 688 w 688"/>
                <a:gd name="T18" fmla="*/ 813 h 8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813">
                  <a:moveTo>
                    <a:pt x="0" y="812"/>
                  </a:moveTo>
                  <a:lnTo>
                    <a:pt x="685" y="0"/>
                  </a:lnTo>
                  <a:lnTo>
                    <a:pt x="688" y="2"/>
                  </a:lnTo>
                  <a:lnTo>
                    <a:pt x="3" y="813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0" name="Freeform 60"/>
            <p:cNvSpPr>
              <a:spLocks noChangeAspect="1"/>
            </p:cNvSpPr>
            <p:nvPr/>
          </p:nvSpPr>
          <p:spPr bwMode="auto">
            <a:xfrm>
              <a:off x="4180" y="2994"/>
              <a:ext cx="128" cy="171"/>
            </a:xfrm>
            <a:custGeom>
              <a:avLst/>
              <a:gdLst>
                <a:gd name="T0" fmla="*/ 0 w 594"/>
                <a:gd name="T1" fmla="*/ 0 h 699"/>
                <a:gd name="T2" fmla="*/ 0 w 594"/>
                <a:gd name="T3" fmla="*/ 0 h 699"/>
                <a:gd name="T4" fmla="*/ 0 w 594"/>
                <a:gd name="T5" fmla="*/ 0 h 699"/>
                <a:gd name="T6" fmla="*/ 0 w 594"/>
                <a:gd name="T7" fmla="*/ 0 h 699"/>
                <a:gd name="T8" fmla="*/ 0 w 594"/>
                <a:gd name="T9" fmla="*/ 0 h 6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4"/>
                <a:gd name="T16" fmla="*/ 0 h 699"/>
                <a:gd name="T17" fmla="*/ 594 w 594"/>
                <a:gd name="T18" fmla="*/ 699 h 6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4" h="699">
                  <a:moveTo>
                    <a:pt x="0" y="698"/>
                  </a:moveTo>
                  <a:lnTo>
                    <a:pt x="591" y="0"/>
                  </a:lnTo>
                  <a:lnTo>
                    <a:pt x="594" y="1"/>
                  </a:lnTo>
                  <a:lnTo>
                    <a:pt x="3" y="699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1" name="Freeform 61"/>
            <p:cNvSpPr>
              <a:spLocks noChangeAspect="1"/>
            </p:cNvSpPr>
            <p:nvPr/>
          </p:nvSpPr>
          <p:spPr bwMode="auto">
            <a:xfrm>
              <a:off x="4200" y="3020"/>
              <a:ext cx="110" cy="145"/>
            </a:xfrm>
            <a:custGeom>
              <a:avLst/>
              <a:gdLst>
                <a:gd name="T0" fmla="*/ 0 w 505"/>
                <a:gd name="T1" fmla="*/ 0 h 595"/>
                <a:gd name="T2" fmla="*/ 0 w 505"/>
                <a:gd name="T3" fmla="*/ 0 h 595"/>
                <a:gd name="T4" fmla="*/ 0 w 505"/>
                <a:gd name="T5" fmla="*/ 0 h 595"/>
                <a:gd name="T6" fmla="*/ 0 w 505"/>
                <a:gd name="T7" fmla="*/ 0 h 595"/>
                <a:gd name="T8" fmla="*/ 0 w 505"/>
                <a:gd name="T9" fmla="*/ 0 h 5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5"/>
                <a:gd name="T16" fmla="*/ 0 h 595"/>
                <a:gd name="T17" fmla="*/ 505 w 505"/>
                <a:gd name="T18" fmla="*/ 595 h 5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5" h="595">
                  <a:moveTo>
                    <a:pt x="0" y="594"/>
                  </a:moveTo>
                  <a:lnTo>
                    <a:pt x="502" y="0"/>
                  </a:lnTo>
                  <a:lnTo>
                    <a:pt x="505" y="2"/>
                  </a:lnTo>
                  <a:lnTo>
                    <a:pt x="3" y="595"/>
                  </a:lnTo>
                  <a:lnTo>
                    <a:pt x="0" y="5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2" name="Freeform 62"/>
            <p:cNvSpPr>
              <a:spLocks noChangeAspect="1"/>
            </p:cNvSpPr>
            <p:nvPr/>
          </p:nvSpPr>
          <p:spPr bwMode="auto">
            <a:xfrm>
              <a:off x="4221" y="3048"/>
              <a:ext cx="87" cy="117"/>
            </a:xfrm>
            <a:custGeom>
              <a:avLst/>
              <a:gdLst>
                <a:gd name="T0" fmla="*/ 0 w 406"/>
                <a:gd name="T1" fmla="*/ 0 h 482"/>
                <a:gd name="T2" fmla="*/ 0 w 406"/>
                <a:gd name="T3" fmla="*/ 0 h 482"/>
                <a:gd name="T4" fmla="*/ 0 w 406"/>
                <a:gd name="T5" fmla="*/ 0 h 482"/>
                <a:gd name="T6" fmla="*/ 0 w 406"/>
                <a:gd name="T7" fmla="*/ 0 h 482"/>
                <a:gd name="T8" fmla="*/ 0 w 406"/>
                <a:gd name="T9" fmla="*/ 0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2"/>
                <a:gd name="T17" fmla="*/ 406 w 406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2">
                  <a:moveTo>
                    <a:pt x="0" y="481"/>
                  </a:moveTo>
                  <a:lnTo>
                    <a:pt x="403" y="0"/>
                  </a:lnTo>
                  <a:lnTo>
                    <a:pt x="406" y="1"/>
                  </a:lnTo>
                  <a:lnTo>
                    <a:pt x="3" y="482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3" name="Freeform 63"/>
            <p:cNvSpPr>
              <a:spLocks noChangeAspect="1"/>
            </p:cNvSpPr>
            <p:nvPr/>
          </p:nvSpPr>
          <p:spPr bwMode="auto">
            <a:xfrm>
              <a:off x="4241" y="3077"/>
              <a:ext cx="69" cy="88"/>
            </a:xfrm>
            <a:custGeom>
              <a:avLst/>
              <a:gdLst>
                <a:gd name="T0" fmla="*/ 0 w 316"/>
                <a:gd name="T1" fmla="*/ 0 h 361"/>
                <a:gd name="T2" fmla="*/ 0 w 316"/>
                <a:gd name="T3" fmla="*/ 0 h 361"/>
                <a:gd name="T4" fmla="*/ 0 w 316"/>
                <a:gd name="T5" fmla="*/ 0 h 361"/>
                <a:gd name="T6" fmla="*/ 0 w 316"/>
                <a:gd name="T7" fmla="*/ 0 h 361"/>
                <a:gd name="T8" fmla="*/ 0 w 316"/>
                <a:gd name="T9" fmla="*/ 0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1"/>
                <a:gd name="T17" fmla="*/ 316 w 316"/>
                <a:gd name="T18" fmla="*/ 361 h 3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1">
                  <a:moveTo>
                    <a:pt x="0" y="360"/>
                  </a:moveTo>
                  <a:lnTo>
                    <a:pt x="313" y="0"/>
                  </a:lnTo>
                  <a:lnTo>
                    <a:pt x="316" y="1"/>
                  </a:lnTo>
                  <a:lnTo>
                    <a:pt x="3" y="361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4" name="Freeform 64"/>
            <p:cNvSpPr>
              <a:spLocks noChangeAspect="1"/>
            </p:cNvSpPr>
            <p:nvPr/>
          </p:nvSpPr>
          <p:spPr bwMode="auto">
            <a:xfrm>
              <a:off x="4261" y="3105"/>
              <a:ext cx="47" cy="60"/>
            </a:xfrm>
            <a:custGeom>
              <a:avLst/>
              <a:gdLst>
                <a:gd name="T0" fmla="*/ 0 w 219"/>
                <a:gd name="T1" fmla="*/ 0 h 248"/>
                <a:gd name="T2" fmla="*/ 0 w 219"/>
                <a:gd name="T3" fmla="*/ 0 h 248"/>
                <a:gd name="T4" fmla="*/ 0 w 219"/>
                <a:gd name="T5" fmla="*/ 0 h 248"/>
                <a:gd name="T6" fmla="*/ 0 w 219"/>
                <a:gd name="T7" fmla="*/ 0 h 248"/>
                <a:gd name="T8" fmla="*/ 0 w 219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"/>
                <a:gd name="T16" fmla="*/ 0 h 248"/>
                <a:gd name="T17" fmla="*/ 219 w 219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" h="248">
                  <a:moveTo>
                    <a:pt x="0" y="247"/>
                  </a:moveTo>
                  <a:lnTo>
                    <a:pt x="216" y="0"/>
                  </a:lnTo>
                  <a:lnTo>
                    <a:pt x="219" y="2"/>
                  </a:lnTo>
                  <a:lnTo>
                    <a:pt x="3" y="248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5" name="Freeform 65"/>
            <p:cNvSpPr>
              <a:spLocks noChangeAspect="1"/>
            </p:cNvSpPr>
            <p:nvPr/>
          </p:nvSpPr>
          <p:spPr bwMode="auto">
            <a:xfrm>
              <a:off x="4282" y="3128"/>
              <a:ext cx="26" cy="37"/>
            </a:xfrm>
            <a:custGeom>
              <a:avLst/>
              <a:gdLst>
                <a:gd name="T0" fmla="*/ 0 w 125"/>
                <a:gd name="T1" fmla="*/ 0 h 151"/>
                <a:gd name="T2" fmla="*/ 0 w 125"/>
                <a:gd name="T3" fmla="*/ 0 h 151"/>
                <a:gd name="T4" fmla="*/ 0 w 125"/>
                <a:gd name="T5" fmla="*/ 0 h 151"/>
                <a:gd name="T6" fmla="*/ 0 w 125"/>
                <a:gd name="T7" fmla="*/ 0 h 151"/>
                <a:gd name="T8" fmla="*/ 0 w 125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51"/>
                <a:gd name="T17" fmla="*/ 125 w 125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51">
                  <a:moveTo>
                    <a:pt x="0" y="150"/>
                  </a:moveTo>
                  <a:lnTo>
                    <a:pt x="122" y="0"/>
                  </a:lnTo>
                  <a:lnTo>
                    <a:pt x="125" y="2"/>
                  </a:lnTo>
                  <a:lnTo>
                    <a:pt x="3" y="151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6" name="Freeform 66"/>
            <p:cNvSpPr>
              <a:spLocks noChangeAspect="1"/>
            </p:cNvSpPr>
            <p:nvPr/>
          </p:nvSpPr>
          <p:spPr bwMode="auto">
            <a:xfrm>
              <a:off x="3873" y="2927"/>
              <a:ext cx="159" cy="210"/>
            </a:xfrm>
            <a:custGeom>
              <a:avLst/>
              <a:gdLst>
                <a:gd name="T0" fmla="*/ 0 w 735"/>
                <a:gd name="T1" fmla="*/ 1 h 861"/>
                <a:gd name="T2" fmla="*/ 0 w 735"/>
                <a:gd name="T3" fmla="*/ 0 h 861"/>
                <a:gd name="T4" fmla="*/ 0 w 735"/>
                <a:gd name="T5" fmla="*/ 0 h 861"/>
                <a:gd name="T6" fmla="*/ 0 w 735"/>
                <a:gd name="T7" fmla="*/ 1 h 861"/>
                <a:gd name="T8" fmla="*/ 0 w 735"/>
                <a:gd name="T9" fmla="*/ 1 h 8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861"/>
                <a:gd name="T17" fmla="*/ 735 w 735"/>
                <a:gd name="T18" fmla="*/ 861 h 8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861">
                  <a:moveTo>
                    <a:pt x="0" y="860"/>
                  </a:moveTo>
                  <a:lnTo>
                    <a:pt x="732" y="0"/>
                  </a:lnTo>
                  <a:lnTo>
                    <a:pt x="735" y="2"/>
                  </a:lnTo>
                  <a:lnTo>
                    <a:pt x="3" y="861"/>
                  </a:lnTo>
                  <a:lnTo>
                    <a:pt x="0" y="8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7" name="Freeform 67"/>
            <p:cNvSpPr>
              <a:spLocks noChangeAspect="1"/>
            </p:cNvSpPr>
            <p:nvPr/>
          </p:nvSpPr>
          <p:spPr bwMode="auto">
            <a:xfrm>
              <a:off x="3872" y="2927"/>
              <a:ext cx="140" cy="184"/>
            </a:xfrm>
            <a:custGeom>
              <a:avLst/>
              <a:gdLst>
                <a:gd name="T0" fmla="*/ 0 w 646"/>
                <a:gd name="T1" fmla="*/ 1 h 757"/>
                <a:gd name="T2" fmla="*/ 0 w 646"/>
                <a:gd name="T3" fmla="*/ 0 h 757"/>
                <a:gd name="T4" fmla="*/ 0 w 646"/>
                <a:gd name="T5" fmla="*/ 0 h 757"/>
                <a:gd name="T6" fmla="*/ 0 w 646"/>
                <a:gd name="T7" fmla="*/ 1 h 757"/>
                <a:gd name="T8" fmla="*/ 0 w 646"/>
                <a:gd name="T9" fmla="*/ 1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757"/>
                <a:gd name="T17" fmla="*/ 646 w 646"/>
                <a:gd name="T18" fmla="*/ 757 h 7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757">
                  <a:moveTo>
                    <a:pt x="0" y="755"/>
                  </a:moveTo>
                  <a:lnTo>
                    <a:pt x="643" y="0"/>
                  </a:lnTo>
                  <a:lnTo>
                    <a:pt x="646" y="2"/>
                  </a:lnTo>
                  <a:lnTo>
                    <a:pt x="3" y="757"/>
                  </a:lnTo>
                  <a:lnTo>
                    <a:pt x="0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8" name="Freeform 68"/>
            <p:cNvSpPr>
              <a:spLocks noChangeAspect="1"/>
            </p:cNvSpPr>
            <p:nvPr/>
          </p:nvSpPr>
          <p:spPr bwMode="auto">
            <a:xfrm>
              <a:off x="3874" y="2927"/>
              <a:ext cx="117" cy="155"/>
            </a:xfrm>
            <a:custGeom>
              <a:avLst/>
              <a:gdLst>
                <a:gd name="T0" fmla="*/ 0 w 539"/>
                <a:gd name="T1" fmla="*/ 0 h 637"/>
                <a:gd name="T2" fmla="*/ 0 w 539"/>
                <a:gd name="T3" fmla="*/ 0 h 637"/>
                <a:gd name="T4" fmla="*/ 0 w 539"/>
                <a:gd name="T5" fmla="*/ 0 h 637"/>
                <a:gd name="T6" fmla="*/ 0 w 539"/>
                <a:gd name="T7" fmla="*/ 0 h 637"/>
                <a:gd name="T8" fmla="*/ 0 w 539"/>
                <a:gd name="T9" fmla="*/ 0 h 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7"/>
                <a:gd name="T17" fmla="*/ 539 w 539"/>
                <a:gd name="T18" fmla="*/ 637 h 6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7">
                  <a:moveTo>
                    <a:pt x="0" y="636"/>
                  </a:moveTo>
                  <a:lnTo>
                    <a:pt x="536" y="0"/>
                  </a:lnTo>
                  <a:lnTo>
                    <a:pt x="539" y="2"/>
                  </a:lnTo>
                  <a:lnTo>
                    <a:pt x="3" y="637"/>
                  </a:lnTo>
                  <a:lnTo>
                    <a:pt x="0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29" name="Freeform 69"/>
            <p:cNvSpPr>
              <a:spLocks noChangeAspect="1"/>
            </p:cNvSpPr>
            <p:nvPr/>
          </p:nvSpPr>
          <p:spPr bwMode="auto">
            <a:xfrm>
              <a:off x="3874" y="2927"/>
              <a:ext cx="95" cy="127"/>
            </a:xfrm>
            <a:custGeom>
              <a:avLst/>
              <a:gdLst>
                <a:gd name="T0" fmla="*/ 0 w 442"/>
                <a:gd name="T1" fmla="*/ 0 h 523"/>
                <a:gd name="T2" fmla="*/ 0 w 442"/>
                <a:gd name="T3" fmla="*/ 0 h 523"/>
                <a:gd name="T4" fmla="*/ 0 w 442"/>
                <a:gd name="T5" fmla="*/ 0 h 523"/>
                <a:gd name="T6" fmla="*/ 0 w 442"/>
                <a:gd name="T7" fmla="*/ 0 h 523"/>
                <a:gd name="T8" fmla="*/ 0 w 442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2"/>
                <a:gd name="T16" fmla="*/ 0 h 523"/>
                <a:gd name="T17" fmla="*/ 442 w 442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2" h="523">
                  <a:moveTo>
                    <a:pt x="0" y="522"/>
                  </a:moveTo>
                  <a:lnTo>
                    <a:pt x="439" y="0"/>
                  </a:lnTo>
                  <a:lnTo>
                    <a:pt x="442" y="2"/>
                  </a:lnTo>
                  <a:lnTo>
                    <a:pt x="3" y="523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0" name="Freeform 70"/>
            <p:cNvSpPr>
              <a:spLocks noChangeAspect="1"/>
            </p:cNvSpPr>
            <p:nvPr/>
          </p:nvSpPr>
          <p:spPr bwMode="auto">
            <a:xfrm>
              <a:off x="3873" y="2927"/>
              <a:ext cx="75" cy="100"/>
            </a:xfrm>
            <a:custGeom>
              <a:avLst/>
              <a:gdLst>
                <a:gd name="T0" fmla="*/ 0 w 349"/>
                <a:gd name="T1" fmla="*/ 0 h 411"/>
                <a:gd name="T2" fmla="*/ 0 w 349"/>
                <a:gd name="T3" fmla="*/ 0 h 411"/>
                <a:gd name="T4" fmla="*/ 0 w 349"/>
                <a:gd name="T5" fmla="*/ 0 h 411"/>
                <a:gd name="T6" fmla="*/ 0 w 349"/>
                <a:gd name="T7" fmla="*/ 0 h 411"/>
                <a:gd name="T8" fmla="*/ 0 w 349"/>
                <a:gd name="T9" fmla="*/ 0 h 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"/>
                <a:gd name="T16" fmla="*/ 0 h 411"/>
                <a:gd name="T17" fmla="*/ 349 w 349"/>
                <a:gd name="T18" fmla="*/ 411 h 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" h="411">
                  <a:moveTo>
                    <a:pt x="0" y="410"/>
                  </a:moveTo>
                  <a:lnTo>
                    <a:pt x="346" y="0"/>
                  </a:lnTo>
                  <a:lnTo>
                    <a:pt x="349" y="2"/>
                  </a:lnTo>
                  <a:lnTo>
                    <a:pt x="3" y="411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1" name="Freeform 71"/>
            <p:cNvSpPr>
              <a:spLocks noChangeAspect="1"/>
            </p:cNvSpPr>
            <p:nvPr/>
          </p:nvSpPr>
          <p:spPr bwMode="auto">
            <a:xfrm>
              <a:off x="3873" y="2927"/>
              <a:ext cx="55" cy="75"/>
            </a:xfrm>
            <a:custGeom>
              <a:avLst/>
              <a:gdLst>
                <a:gd name="T0" fmla="*/ 0 w 253"/>
                <a:gd name="T1" fmla="*/ 0 h 308"/>
                <a:gd name="T2" fmla="*/ 0 w 253"/>
                <a:gd name="T3" fmla="*/ 0 h 308"/>
                <a:gd name="T4" fmla="*/ 0 w 253"/>
                <a:gd name="T5" fmla="*/ 0 h 308"/>
                <a:gd name="T6" fmla="*/ 0 w 253"/>
                <a:gd name="T7" fmla="*/ 0 h 308"/>
                <a:gd name="T8" fmla="*/ 0 w 253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8"/>
                <a:gd name="T17" fmla="*/ 253 w 253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8">
                  <a:moveTo>
                    <a:pt x="0" y="307"/>
                  </a:moveTo>
                  <a:lnTo>
                    <a:pt x="250" y="0"/>
                  </a:lnTo>
                  <a:lnTo>
                    <a:pt x="253" y="2"/>
                  </a:lnTo>
                  <a:lnTo>
                    <a:pt x="3" y="308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2" name="Freeform 72"/>
            <p:cNvSpPr>
              <a:spLocks noChangeAspect="1"/>
            </p:cNvSpPr>
            <p:nvPr/>
          </p:nvSpPr>
          <p:spPr bwMode="auto">
            <a:xfrm>
              <a:off x="3873" y="2927"/>
              <a:ext cx="33" cy="43"/>
            </a:xfrm>
            <a:custGeom>
              <a:avLst/>
              <a:gdLst>
                <a:gd name="T0" fmla="*/ 0 w 155"/>
                <a:gd name="T1" fmla="*/ 0 h 178"/>
                <a:gd name="T2" fmla="*/ 0 w 155"/>
                <a:gd name="T3" fmla="*/ 0 h 178"/>
                <a:gd name="T4" fmla="*/ 0 w 155"/>
                <a:gd name="T5" fmla="*/ 0 h 178"/>
                <a:gd name="T6" fmla="*/ 0 w 155"/>
                <a:gd name="T7" fmla="*/ 0 h 178"/>
                <a:gd name="T8" fmla="*/ 0 w 155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178"/>
                <a:gd name="T17" fmla="*/ 155 w 155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178">
                  <a:moveTo>
                    <a:pt x="0" y="177"/>
                  </a:moveTo>
                  <a:lnTo>
                    <a:pt x="152" y="0"/>
                  </a:lnTo>
                  <a:lnTo>
                    <a:pt x="155" y="2"/>
                  </a:lnTo>
                  <a:lnTo>
                    <a:pt x="3" y="178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3" name="Freeform 73"/>
            <p:cNvSpPr>
              <a:spLocks noChangeAspect="1"/>
            </p:cNvSpPr>
            <p:nvPr/>
          </p:nvSpPr>
          <p:spPr bwMode="auto">
            <a:xfrm>
              <a:off x="3872" y="2928"/>
              <a:ext cx="13" cy="17"/>
            </a:xfrm>
            <a:custGeom>
              <a:avLst/>
              <a:gdLst>
                <a:gd name="T0" fmla="*/ 0 w 58"/>
                <a:gd name="T1" fmla="*/ 0 h 66"/>
                <a:gd name="T2" fmla="*/ 0 w 58"/>
                <a:gd name="T3" fmla="*/ 0 h 66"/>
                <a:gd name="T4" fmla="*/ 0 w 58"/>
                <a:gd name="T5" fmla="*/ 0 h 66"/>
                <a:gd name="T6" fmla="*/ 0 w 58"/>
                <a:gd name="T7" fmla="*/ 0 h 66"/>
                <a:gd name="T8" fmla="*/ 0 w 58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6"/>
                <a:gd name="T17" fmla="*/ 58 w 5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6">
                  <a:moveTo>
                    <a:pt x="0" y="64"/>
                  </a:moveTo>
                  <a:lnTo>
                    <a:pt x="55" y="0"/>
                  </a:lnTo>
                  <a:lnTo>
                    <a:pt x="58" y="1"/>
                  </a:lnTo>
                  <a:lnTo>
                    <a:pt x="3" y="6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4" name="Rectangle 74"/>
            <p:cNvSpPr>
              <a:spLocks noChangeAspect="1" noChangeArrowheads="1"/>
            </p:cNvSpPr>
            <p:nvPr/>
          </p:nvSpPr>
          <p:spPr bwMode="auto">
            <a:xfrm>
              <a:off x="4312" y="2910"/>
              <a:ext cx="449" cy="268"/>
            </a:xfrm>
            <a:prstGeom prst="rect">
              <a:avLst/>
            </a:prstGeom>
            <a:noFill/>
            <a:ln w="7938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735" name="Rectangle 75"/>
            <p:cNvSpPr>
              <a:spLocks noChangeAspect="1" noChangeArrowheads="1"/>
            </p:cNvSpPr>
            <p:nvPr/>
          </p:nvSpPr>
          <p:spPr bwMode="auto">
            <a:xfrm>
              <a:off x="4320" y="2924"/>
              <a:ext cx="437" cy="242"/>
            </a:xfrm>
            <a:prstGeom prst="rect">
              <a:avLst/>
            </a:prstGeom>
            <a:solidFill>
              <a:srgbClr val="AAAAAA"/>
            </a:solidFill>
            <a:ln w="4763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736" name="Freeform 76"/>
            <p:cNvSpPr>
              <a:spLocks noChangeAspect="1"/>
            </p:cNvSpPr>
            <p:nvPr/>
          </p:nvSpPr>
          <p:spPr bwMode="auto">
            <a:xfrm>
              <a:off x="4577" y="2927"/>
              <a:ext cx="180" cy="238"/>
            </a:xfrm>
            <a:custGeom>
              <a:avLst/>
              <a:gdLst>
                <a:gd name="T0" fmla="*/ 0 w 828"/>
                <a:gd name="T1" fmla="*/ 1 h 975"/>
                <a:gd name="T2" fmla="*/ 0 w 828"/>
                <a:gd name="T3" fmla="*/ 0 h 975"/>
                <a:gd name="T4" fmla="*/ 0 w 828"/>
                <a:gd name="T5" fmla="*/ 0 h 975"/>
                <a:gd name="T6" fmla="*/ 0 w 828"/>
                <a:gd name="T7" fmla="*/ 1 h 975"/>
                <a:gd name="T8" fmla="*/ 0 w 828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828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5" y="975"/>
                  </a:lnTo>
                  <a:lnTo>
                    <a:pt x="828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7" name="Freeform 77"/>
            <p:cNvSpPr>
              <a:spLocks noChangeAspect="1"/>
            </p:cNvSpPr>
            <p:nvPr/>
          </p:nvSpPr>
          <p:spPr bwMode="auto">
            <a:xfrm>
              <a:off x="4557" y="2927"/>
              <a:ext cx="181" cy="238"/>
            </a:xfrm>
            <a:custGeom>
              <a:avLst/>
              <a:gdLst>
                <a:gd name="T0" fmla="*/ 0 w 831"/>
                <a:gd name="T1" fmla="*/ 1 h 975"/>
                <a:gd name="T2" fmla="*/ 0 w 831"/>
                <a:gd name="T3" fmla="*/ 0 h 975"/>
                <a:gd name="T4" fmla="*/ 0 w 831"/>
                <a:gd name="T5" fmla="*/ 0 h 975"/>
                <a:gd name="T6" fmla="*/ 0 w 831"/>
                <a:gd name="T7" fmla="*/ 1 h 975"/>
                <a:gd name="T8" fmla="*/ 0 w 831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831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8" y="975"/>
                  </a:lnTo>
                  <a:lnTo>
                    <a:pt x="831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8" name="Freeform 78"/>
            <p:cNvSpPr>
              <a:spLocks noChangeAspect="1"/>
            </p:cNvSpPr>
            <p:nvPr/>
          </p:nvSpPr>
          <p:spPr bwMode="auto">
            <a:xfrm>
              <a:off x="4536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39" name="Freeform 79"/>
            <p:cNvSpPr>
              <a:spLocks noChangeAspect="1"/>
            </p:cNvSpPr>
            <p:nvPr/>
          </p:nvSpPr>
          <p:spPr bwMode="auto">
            <a:xfrm>
              <a:off x="4516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0" name="Freeform 80"/>
            <p:cNvSpPr>
              <a:spLocks noChangeAspect="1"/>
            </p:cNvSpPr>
            <p:nvPr/>
          </p:nvSpPr>
          <p:spPr bwMode="auto">
            <a:xfrm>
              <a:off x="4495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1" name="Freeform 81"/>
            <p:cNvSpPr>
              <a:spLocks noChangeAspect="1"/>
            </p:cNvSpPr>
            <p:nvPr/>
          </p:nvSpPr>
          <p:spPr bwMode="auto">
            <a:xfrm>
              <a:off x="4475" y="2927"/>
              <a:ext cx="181" cy="238"/>
            </a:xfrm>
            <a:custGeom>
              <a:avLst/>
              <a:gdLst>
                <a:gd name="T0" fmla="*/ 0 w 832"/>
                <a:gd name="T1" fmla="*/ 1 h 975"/>
                <a:gd name="T2" fmla="*/ 0 w 832"/>
                <a:gd name="T3" fmla="*/ 0 h 975"/>
                <a:gd name="T4" fmla="*/ 0 w 832"/>
                <a:gd name="T5" fmla="*/ 0 h 975"/>
                <a:gd name="T6" fmla="*/ 0 w 832"/>
                <a:gd name="T7" fmla="*/ 1 h 975"/>
                <a:gd name="T8" fmla="*/ 0 w 832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832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9" y="975"/>
                  </a:lnTo>
                  <a:lnTo>
                    <a:pt x="832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2" name="Freeform 82"/>
            <p:cNvSpPr>
              <a:spLocks noChangeAspect="1"/>
            </p:cNvSpPr>
            <p:nvPr/>
          </p:nvSpPr>
          <p:spPr bwMode="auto">
            <a:xfrm>
              <a:off x="4454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3" name="Freeform 83"/>
            <p:cNvSpPr>
              <a:spLocks noChangeAspect="1"/>
            </p:cNvSpPr>
            <p:nvPr/>
          </p:nvSpPr>
          <p:spPr bwMode="auto">
            <a:xfrm>
              <a:off x="4434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4" name="Freeform 84"/>
            <p:cNvSpPr>
              <a:spLocks noChangeAspect="1"/>
            </p:cNvSpPr>
            <p:nvPr/>
          </p:nvSpPr>
          <p:spPr bwMode="auto">
            <a:xfrm>
              <a:off x="4414" y="2927"/>
              <a:ext cx="180" cy="238"/>
            </a:xfrm>
            <a:custGeom>
              <a:avLst/>
              <a:gdLst>
                <a:gd name="T0" fmla="*/ 0 w 831"/>
                <a:gd name="T1" fmla="*/ 1 h 975"/>
                <a:gd name="T2" fmla="*/ 0 w 831"/>
                <a:gd name="T3" fmla="*/ 0 h 975"/>
                <a:gd name="T4" fmla="*/ 0 w 831"/>
                <a:gd name="T5" fmla="*/ 0 h 975"/>
                <a:gd name="T6" fmla="*/ 0 w 831"/>
                <a:gd name="T7" fmla="*/ 1 h 975"/>
                <a:gd name="T8" fmla="*/ 0 w 831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831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8" y="975"/>
                  </a:lnTo>
                  <a:lnTo>
                    <a:pt x="831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5" name="Freeform 85"/>
            <p:cNvSpPr>
              <a:spLocks noChangeAspect="1"/>
            </p:cNvSpPr>
            <p:nvPr/>
          </p:nvSpPr>
          <p:spPr bwMode="auto">
            <a:xfrm>
              <a:off x="4393" y="2927"/>
              <a:ext cx="180" cy="238"/>
            </a:xfrm>
            <a:custGeom>
              <a:avLst/>
              <a:gdLst>
                <a:gd name="T0" fmla="*/ 0 w 832"/>
                <a:gd name="T1" fmla="*/ 1 h 975"/>
                <a:gd name="T2" fmla="*/ 0 w 832"/>
                <a:gd name="T3" fmla="*/ 0 h 975"/>
                <a:gd name="T4" fmla="*/ 0 w 832"/>
                <a:gd name="T5" fmla="*/ 0 h 975"/>
                <a:gd name="T6" fmla="*/ 0 w 832"/>
                <a:gd name="T7" fmla="*/ 1 h 975"/>
                <a:gd name="T8" fmla="*/ 0 w 832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832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9" y="975"/>
                  </a:lnTo>
                  <a:lnTo>
                    <a:pt x="832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6" name="Freeform 86"/>
            <p:cNvSpPr>
              <a:spLocks noChangeAspect="1"/>
            </p:cNvSpPr>
            <p:nvPr/>
          </p:nvSpPr>
          <p:spPr bwMode="auto">
            <a:xfrm>
              <a:off x="4373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7" name="Freeform 87"/>
            <p:cNvSpPr>
              <a:spLocks noChangeAspect="1"/>
            </p:cNvSpPr>
            <p:nvPr/>
          </p:nvSpPr>
          <p:spPr bwMode="auto">
            <a:xfrm>
              <a:off x="4352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8" name="Freeform 88"/>
            <p:cNvSpPr>
              <a:spLocks noChangeAspect="1"/>
            </p:cNvSpPr>
            <p:nvPr/>
          </p:nvSpPr>
          <p:spPr bwMode="auto">
            <a:xfrm>
              <a:off x="4332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49" name="Freeform 89"/>
            <p:cNvSpPr>
              <a:spLocks noChangeAspect="1"/>
            </p:cNvSpPr>
            <p:nvPr/>
          </p:nvSpPr>
          <p:spPr bwMode="auto">
            <a:xfrm>
              <a:off x="4321" y="2939"/>
              <a:ext cx="170" cy="226"/>
            </a:xfrm>
            <a:custGeom>
              <a:avLst/>
              <a:gdLst>
                <a:gd name="T0" fmla="*/ 0 w 785"/>
                <a:gd name="T1" fmla="*/ 1 h 925"/>
                <a:gd name="T2" fmla="*/ 0 w 785"/>
                <a:gd name="T3" fmla="*/ 0 h 925"/>
                <a:gd name="T4" fmla="*/ 0 w 785"/>
                <a:gd name="T5" fmla="*/ 0 h 925"/>
                <a:gd name="T6" fmla="*/ 0 w 785"/>
                <a:gd name="T7" fmla="*/ 1 h 925"/>
                <a:gd name="T8" fmla="*/ 0 w 785"/>
                <a:gd name="T9" fmla="*/ 1 h 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925"/>
                <a:gd name="T17" fmla="*/ 785 w 785"/>
                <a:gd name="T18" fmla="*/ 925 h 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925">
                  <a:moveTo>
                    <a:pt x="785" y="923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782" y="925"/>
                  </a:lnTo>
                  <a:lnTo>
                    <a:pt x="785" y="9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0" name="Freeform 90"/>
            <p:cNvSpPr>
              <a:spLocks noChangeAspect="1"/>
            </p:cNvSpPr>
            <p:nvPr/>
          </p:nvSpPr>
          <p:spPr bwMode="auto">
            <a:xfrm>
              <a:off x="4321" y="2967"/>
              <a:ext cx="150" cy="198"/>
            </a:xfrm>
            <a:custGeom>
              <a:avLst/>
              <a:gdLst>
                <a:gd name="T0" fmla="*/ 0 w 692"/>
                <a:gd name="T1" fmla="*/ 1 h 812"/>
                <a:gd name="T2" fmla="*/ 0 w 692"/>
                <a:gd name="T3" fmla="*/ 0 h 812"/>
                <a:gd name="T4" fmla="*/ 0 w 692"/>
                <a:gd name="T5" fmla="*/ 0 h 812"/>
                <a:gd name="T6" fmla="*/ 0 w 692"/>
                <a:gd name="T7" fmla="*/ 1 h 812"/>
                <a:gd name="T8" fmla="*/ 0 w 692"/>
                <a:gd name="T9" fmla="*/ 1 h 8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2"/>
                <a:gd name="T16" fmla="*/ 0 h 812"/>
                <a:gd name="T17" fmla="*/ 692 w 692"/>
                <a:gd name="T18" fmla="*/ 812 h 8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2" h="812">
                  <a:moveTo>
                    <a:pt x="692" y="81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89" y="812"/>
                  </a:lnTo>
                  <a:lnTo>
                    <a:pt x="692" y="8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1" name="Freeform 91"/>
            <p:cNvSpPr>
              <a:spLocks noChangeAspect="1"/>
            </p:cNvSpPr>
            <p:nvPr/>
          </p:nvSpPr>
          <p:spPr bwMode="auto">
            <a:xfrm>
              <a:off x="4321" y="2994"/>
              <a:ext cx="129" cy="171"/>
            </a:xfrm>
            <a:custGeom>
              <a:avLst/>
              <a:gdLst>
                <a:gd name="T0" fmla="*/ 0 w 596"/>
                <a:gd name="T1" fmla="*/ 0 h 700"/>
                <a:gd name="T2" fmla="*/ 0 w 596"/>
                <a:gd name="T3" fmla="*/ 0 h 700"/>
                <a:gd name="T4" fmla="*/ 0 w 596"/>
                <a:gd name="T5" fmla="*/ 0 h 700"/>
                <a:gd name="T6" fmla="*/ 0 w 596"/>
                <a:gd name="T7" fmla="*/ 0 h 700"/>
                <a:gd name="T8" fmla="*/ 0 w 596"/>
                <a:gd name="T9" fmla="*/ 0 h 7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6"/>
                <a:gd name="T16" fmla="*/ 0 h 700"/>
                <a:gd name="T17" fmla="*/ 596 w 596"/>
                <a:gd name="T18" fmla="*/ 700 h 7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6" h="700">
                  <a:moveTo>
                    <a:pt x="596" y="69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93" y="700"/>
                  </a:lnTo>
                  <a:lnTo>
                    <a:pt x="596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2" name="Freeform 92"/>
            <p:cNvSpPr>
              <a:spLocks noChangeAspect="1"/>
            </p:cNvSpPr>
            <p:nvPr/>
          </p:nvSpPr>
          <p:spPr bwMode="auto">
            <a:xfrm>
              <a:off x="4321" y="3019"/>
              <a:ext cx="109" cy="146"/>
            </a:xfrm>
            <a:custGeom>
              <a:avLst/>
              <a:gdLst>
                <a:gd name="T0" fmla="*/ 0 w 502"/>
                <a:gd name="T1" fmla="*/ 0 h 597"/>
                <a:gd name="T2" fmla="*/ 0 w 502"/>
                <a:gd name="T3" fmla="*/ 0 h 597"/>
                <a:gd name="T4" fmla="*/ 0 w 502"/>
                <a:gd name="T5" fmla="*/ 0 h 597"/>
                <a:gd name="T6" fmla="*/ 0 w 502"/>
                <a:gd name="T7" fmla="*/ 0 h 597"/>
                <a:gd name="T8" fmla="*/ 0 w 502"/>
                <a:gd name="T9" fmla="*/ 0 h 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597"/>
                <a:gd name="T17" fmla="*/ 502 w 502"/>
                <a:gd name="T18" fmla="*/ 597 h 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597">
                  <a:moveTo>
                    <a:pt x="502" y="59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99" y="597"/>
                  </a:lnTo>
                  <a:lnTo>
                    <a:pt x="502" y="5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3" name="Freeform 93"/>
            <p:cNvSpPr>
              <a:spLocks noChangeAspect="1"/>
            </p:cNvSpPr>
            <p:nvPr/>
          </p:nvSpPr>
          <p:spPr bwMode="auto">
            <a:xfrm>
              <a:off x="4321" y="3047"/>
              <a:ext cx="89" cy="118"/>
            </a:xfrm>
            <a:custGeom>
              <a:avLst/>
              <a:gdLst>
                <a:gd name="T0" fmla="*/ 0 w 409"/>
                <a:gd name="T1" fmla="*/ 0 h 483"/>
                <a:gd name="T2" fmla="*/ 0 w 409"/>
                <a:gd name="T3" fmla="*/ 0 h 483"/>
                <a:gd name="T4" fmla="*/ 0 w 409"/>
                <a:gd name="T5" fmla="*/ 0 h 483"/>
                <a:gd name="T6" fmla="*/ 0 w 409"/>
                <a:gd name="T7" fmla="*/ 0 h 483"/>
                <a:gd name="T8" fmla="*/ 0 w 409"/>
                <a:gd name="T9" fmla="*/ 0 h 4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483"/>
                <a:gd name="T17" fmla="*/ 409 w 409"/>
                <a:gd name="T18" fmla="*/ 483 h 4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483">
                  <a:moveTo>
                    <a:pt x="409" y="481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06" y="483"/>
                  </a:lnTo>
                  <a:lnTo>
                    <a:pt x="409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4" name="Freeform 94"/>
            <p:cNvSpPr>
              <a:spLocks noChangeAspect="1"/>
            </p:cNvSpPr>
            <p:nvPr/>
          </p:nvSpPr>
          <p:spPr bwMode="auto">
            <a:xfrm>
              <a:off x="4321" y="3076"/>
              <a:ext cx="68" cy="89"/>
            </a:xfrm>
            <a:custGeom>
              <a:avLst/>
              <a:gdLst>
                <a:gd name="T0" fmla="*/ 0 w 316"/>
                <a:gd name="T1" fmla="*/ 0 h 362"/>
                <a:gd name="T2" fmla="*/ 0 w 316"/>
                <a:gd name="T3" fmla="*/ 0 h 362"/>
                <a:gd name="T4" fmla="*/ 0 w 316"/>
                <a:gd name="T5" fmla="*/ 0 h 362"/>
                <a:gd name="T6" fmla="*/ 0 w 316"/>
                <a:gd name="T7" fmla="*/ 0 h 362"/>
                <a:gd name="T8" fmla="*/ 0 w 316"/>
                <a:gd name="T9" fmla="*/ 0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2"/>
                <a:gd name="T17" fmla="*/ 316 w 316"/>
                <a:gd name="T18" fmla="*/ 362 h 3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2">
                  <a:moveTo>
                    <a:pt x="316" y="36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13" y="362"/>
                  </a:lnTo>
                  <a:lnTo>
                    <a:pt x="316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5" name="Freeform 95"/>
            <p:cNvSpPr>
              <a:spLocks noChangeAspect="1"/>
            </p:cNvSpPr>
            <p:nvPr/>
          </p:nvSpPr>
          <p:spPr bwMode="auto">
            <a:xfrm>
              <a:off x="4321" y="3103"/>
              <a:ext cx="48" cy="62"/>
            </a:xfrm>
            <a:custGeom>
              <a:avLst/>
              <a:gdLst>
                <a:gd name="T0" fmla="*/ 0 w 220"/>
                <a:gd name="T1" fmla="*/ 0 h 251"/>
                <a:gd name="T2" fmla="*/ 0 w 220"/>
                <a:gd name="T3" fmla="*/ 0 h 251"/>
                <a:gd name="T4" fmla="*/ 0 w 220"/>
                <a:gd name="T5" fmla="*/ 0 h 251"/>
                <a:gd name="T6" fmla="*/ 0 w 220"/>
                <a:gd name="T7" fmla="*/ 0 h 251"/>
                <a:gd name="T8" fmla="*/ 0 w 220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"/>
                <a:gd name="T16" fmla="*/ 0 h 251"/>
                <a:gd name="T17" fmla="*/ 220 w 220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" h="251">
                  <a:moveTo>
                    <a:pt x="220" y="249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17" y="251"/>
                  </a:lnTo>
                  <a:lnTo>
                    <a:pt x="220" y="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6" name="Freeform 96"/>
            <p:cNvSpPr>
              <a:spLocks noChangeAspect="1"/>
            </p:cNvSpPr>
            <p:nvPr/>
          </p:nvSpPr>
          <p:spPr bwMode="auto">
            <a:xfrm>
              <a:off x="4321" y="3127"/>
              <a:ext cx="27" cy="38"/>
            </a:xfrm>
            <a:custGeom>
              <a:avLst/>
              <a:gdLst>
                <a:gd name="T0" fmla="*/ 0 w 124"/>
                <a:gd name="T1" fmla="*/ 0 h 156"/>
                <a:gd name="T2" fmla="*/ 0 w 124"/>
                <a:gd name="T3" fmla="*/ 0 h 156"/>
                <a:gd name="T4" fmla="*/ 0 w 124"/>
                <a:gd name="T5" fmla="*/ 0 h 156"/>
                <a:gd name="T6" fmla="*/ 0 w 124"/>
                <a:gd name="T7" fmla="*/ 0 h 156"/>
                <a:gd name="T8" fmla="*/ 0 w 1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56"/>
                <a:gd name="T17" fmla="*/ 124 w 124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56">
                  <a:moveTo>
                    <a:pt x="124" y="15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21" y="156"/>
                  </a:lnTo>
                  <a:lnTo>
                    <a:pt x="124" y="1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7" name="Freeform 97"/>
            <p:cNvSpPr>
              <a:spLocks noChangeAspect="1"/>
            </p:cNvSpPr>
            <p:nvPr/>
          </p:nvSpPr>
          <p:spPr bwMode="auto">
            <a:xfrm>
              <a:off x="4599" y="2927"/>
              <a:ext cx="160" cy="209"/>
            </a:xfrm>
            <a:custGeom>
              <a:avLst/>
              <a:gdLst>
                <a:gd name="T0" fmla="*/ 0 w 739"/>
                <a:gd name="T1" fmla="*/ 1 h 858"/>
                <a:gd name="T2" fmla="*/ 0 w 739"/>
                <a:gd name="T3" fmla="*/ 0 h 858"/>
                <a:gd name="T4" fmla="*/ 0 w 739"/>
                <a:gd name="T5" fmla="*/ 0 h 858"/>
                <a:gd name="T6" fmla="*/ 0 w 739"/>
                <a:gd name="T7" fmla="*/ 1 h 858"/>
                <a:gd name="T8" fmla="*/ 0 w 739"/>
                <a:gd name="T9" fmla="*/ 1 h 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858"/>
                <a:gd name="T17" fmla="*/ 739 w 739"/>
                <a:gd name="T18" fmla="*/ 858 h 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858">
                  <a:moveTo>
                    <a:pt x="739" y="85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36" y="858"/>
                  </a:lnTo>
                  <a:lnTo>
                    <a:pt x="739" y="8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8" name="Freeform 98"/>
            <p:cNvSpPr>
              <a:spLocks noChangeAspect="1"/>
            </p:cNvSpPr>
            <p:nvPr/>
          </p:nvSpPr>
          <p:spPr bwMode="auto">
            <a:xfrm>
              <a:off x="4620" y="2927"/>
              <a:ext cx="140" cy="184"/>
            </a:xfrm>
            <a:custGeom>
              <a:avLst/>
              <a:gdLst>
                <a:gd name="T0" fmla="*/ 0 w 645"/>
                <a:gd name="T1" fmla="*/ 1 h 755"/>
                <a:gd name="T2" fmla="*/ 0 w 645"/>
                <a:gd name="T3" fmla="*/ 0 h 755"/>
                <a:gd name="T4" fmla="*/ 0 w 645"/>
                <a:gd name="T5" fmla="*/ 0 h 755"/>
                <a:gd name="T6" fmla="*/ 0 w 645"/>
                <a:gd name="T7" fmla="*/ 1 h 755"/>
                <a:gd name="T8" fmla="*/ 0 w 645"/>
                <a:gd name="T9" fmla="*/ 1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5"/>
                <a:gd name="T16" fmla="*/ 0 h 755"/>
                <a:gd name="T17" fmla="*/ 645 w 645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5" h="755">
                  <a:moveTo>
                    <a:pt x="645" y="75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42" y="755"/>
                  </a:lnTo>
                  <a:lnTo>
                    <a:pt x="645" y="7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59" name="Freeform 99"/>
            <p:cNvSpPr>
              <a:spLocks noChangeAspect="1"/>
            </p:cNvSpPr>
            <p:nvPr/>
          </p:nvSpPr>
          <p:spPr bwMode="auto">
            <a:xfrm>
              <a:off x="4641" y="2927"/>
              <a:ext cx="117" cy="154"/>
            </a:xfrm>
            <a:custGeom>
              <a:avLst/>
              <a:gdLst>
                <a:gd name="T0" fmla="*/ 0 w 539"/>
                <a:gd name="T1" fmla="*/ 0 h 634"/>
                <a:gd name="T2" fmla="*/ 0 w 539"/>
                <a:gd name="T3" fmla="*/ 0 h 634"/>
                <a:gd name="T4" fmla="*/ 0 w 539"/>
                <a:gd name="T5" fmla="*/ 0 h 634"/>
                <a:gd name="T6" fmla="*/ 0 w 539"/>
                <a:gd name="T7" fmla="*/ 0 h 634"/>
                <a:gd name="T8" fmla="*/ 0 w 539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4"/>
                <a:gd name="T17" fmla="*/ 539 w 539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4">
                  <a:moveTo>
                    <a:pt x="539" y="63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36" y="634"/>
                  </a:lnTo>
                  <a:lnTo>
                    <a:pt x="539" y="6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0" name="Freeform 100"/>
            <p:cNvSpPr>
              <a:spLocks noChangeAspect="1"/>
            </p:cNvSpPr>
            <p:nvPr/>
          </p:nvSpPr>
          <p:spPr bwMode="auto">
            <a:xfrm>
              <a:off x="4661" y="2927"/>
              <a:ext cx="97" cy="127"/>
            </a:xfrm>
            <a:custGeom>
              <a:avLst/>
              <a:gdLst>
                <a:gd name="T0" fmla="*/ 0 w 444"/>
                <a:gd name="T1" fmla="*/ 0 h 523"/>
                <a:gd name="T2" fmla="*/ 0 w 444"/>
                <a:gd name="T3" fmla="*/ 0 h 523"/>
                <a:gd name="T4" fmla="*/ 0 w 444"/>
                <a:gd name="T5" fmla="*/ 0 h 523"/>
                <a:gd name="T6" fmla="*/ 0 w 444"/>
                <a:gd name="T7" fmla="*/ 0 h 523"/>
                <a:gd name="T8" fmla="*/ 0 w 444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523"/>
                <a:gd name="T17" fmla="*/ 444 w 444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523">
                  <a:moveTo>
                    <a:pt x="444" y="52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41" y="523"/>
                  </a:lnTo>
                  <a:lnTo>
                    <a:pt x="444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1" name="Freeform 101"/>
            <p:cNvSpPr>
              <a:spLocks noChangeAspect="1"/>
            </p:cNvSpPr>
            <p:nvPr/>
          </p:nvSpPr>
          <p:spPr bwMode="auto">
            <a:xfrm>
              <a:off x="4682" y="2927"/>
              <a:ext cx="77" cy="100"/>
            </a:xfrm>
            <a:custGeom>
              <a:avLst/>
              <a:gdLst>
                <a:gd name="T0" fmla="*/ 0 w 354"/>
                <a:gd name="T1" fmla="*/ 0 h 410"/>
                <a:gd name="T2" fmla="*/ 0 w 354"/>
                <a:gd name="T3" fmla="*/ 0 h 410"/>
                <a:gd name="T4" fmla="*/ 0 w 354"/>
                <a:gd name="T5" fmla="*/ 0 h 410"/>
                <a:gd name="T6" fmla="*/ 0 w 354"/>
                <a:gd name="T7" fmla="*/ 0 h 410"/>
                <a:gd name="T8" fmla="*/ 0 w 354"/>
                <a:gd name="T9" fmla="*/ 0 h 4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410"/>
                <a:gd name="T17" fmla="*/ 354 w 354"/>
                <a:gd name="T18" fmla="*/ 410 h 4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410">
                  <a:moveTo>
                    <a:pt x="354" y="40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51" y="410"/>
                  </a:lnTo>
                  <a:lnTo>
                    <a:pt x="354" y="4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2" name="Freeform 102"/>
            <p:cNvSpPr>
              <a:spLocks noChangeAspect="1"/>
            </p:cNvSpPr>
            <p:nvPr/>
          </p:nvSpPr>
          <p:spPr bwMode="auto">
            <a:xfrm>
              <a:off x="4704" y="2927"/>
              <a:ext cx="55" cy="75"/>
            </a:xfrm>
            <a:custGeom>
              <a:avLst/>
              <a:gdLst>
                <a:gd name="T0" fmla="*/ 0 w 253"/>
                <a:gd name="T1" fmla="*/ 0 h 305"/>
                <a:gd name="T2" fmla="*/ 0 w 253"/>
                <a:gd name="T3" fmla="*/ 0 h 305"/>
                <a:gd name="T4" fmla="*/ 0 w 253"/>
                <a:gd name="T5" fmla="*/ 0 h 305"/>
                <a:gd name="T6" fmla="*/ 0 w 253"/>
                <a:gd name="T7" fmla="*/ 0 h 305"/>
                <a:gd name="T8" fmla="*/ 0 w 253"/>
                <a:gd name="T9" fmla="*/ 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5"/>
                <a:gd name="T17" fmla="*/ 253 w 253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5">
                  <a:moveTo>
                    <a:pt x="253" y="30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50" y="305"/>
                  </a:lnTo>
                  <a:lnTo>
                    <a:pt x="253" y="3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3" name="Freeform 103"/>
            <p:cNvSpPr>
              <a:spLocks noChangeAspect="1"/>
            </p:cNvSpPr>
            <p:nvPr/>
          </p:nvSpPr>
          <p:spPr bwMode="auto">
            <a:xfrm>
              <a:off x="4725" y="2927"/>
              <a:ext cx="34" cy="43"/>
            </a:xfrm>
            <a:custGeom>
              <a:avLst/>
              <a:gdLst>
                <a:gd name="T0" fmla="*/ 0 w 156"/>
                <a:gd name="T1" fmla="*/ 0 h 178"/>
                <a:gd name="T2" fmla="*/ 0 w 156"/>
                <a:gd name="T3" fmla="*/ 0 h 178"/>
                <a:gd name="T4" fmla="*/ 0 w 156"/>
                <a:gd name="T5" fmla="*/ 0 h 178"/>
                <a:gd name="T6" fmla="*/ 0 w 156"/>
                <a:gd name="T7" fmla="*/ 0 h 178"/>
                <a:gd name="T8" fmla="*/ 0 w 156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78"/>
                <a:gd name="T17" fmla="*/ 156 w 156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78">
                  <a:moveTo>
                    <a:pt x="156" y="17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53" y="178"/>
                  </a:lnTo>
                  <a:lnTo>
                    <a:pt x="156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4" name="Freeform 104"/>
            <p:cNvSpPr>
              <a:spLocks noChangeAspect="1"/>
            </p:cNvSpPr>
            <p:nvPr/>
          </p:nvSpPr>
          <p:spPr bwMode="auto">
            <a:xfrm>
              <a:off x="4746" y="2927"/>
              <a:ext cx="13" cy="16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5"/>
                <a:gd name="T17" fmla="*/ 60 w 6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5">
                  <a:moveTo>
                    <a:pt x="60" y="6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7" y="65"/>
                  </a:lnTo>
                  <a:lnTo>
                    <a:pt x="6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5" name="Freeform 105"/>
            <p:cNvSpPr>
              <a:spLocks noChangeAspect="1"/>
            </p:cNvSpPr>
            <p:nvPr/>
          </p:nvSpPr>
          <p:spPr bwMode="auto">
            <a:xfrm>
              <a:off x="4323" y="2927"/>
              <a:ext cx="180" cy="238"/>
            </a:xfrm>
            <a:custGeom>
              <a:avLst/>
              <a:gdLst>
                <a:gd name="T0" fmla="*/ 0 w 832"/>
                <a:gd name="T1" fmla="*/ 1 h 975"/>
                <a:gd name="T2" fmla="*/ 0 w 832"/>
                <a:gd name="T3" fmla="*/ 0 h 975"/>
                <a:gd name="T4" fmla="*/ 0 w 832"/>
                <a:gd name="T5" fmla="*/ 0 h 975"/>
                <a:gd name="T6" fmla="*/ 0 w 832"/>
                <a:gd name="T7" fmla="*/ 1 h 975"/>
                <a:gd name="T8" fmla="*/ 0 w 832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0" y="973"/>
                  </a:moveTo>
                  <a:lnTo>
                    <a:pt x="829" y="0"/>
                  </a:lnTo>
                  <a:lnTo>
                    <a:pt x="832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6" name="Freeform 106"/>
            <p:cNvSpPr>
              <a:spLocks noChangeAspect="1"/>
            </p:cNvSpPr>
            <p:nvPr/>
          </p:nvSpPr>
          <p:spPr bwMode="auto">
            <a:xfrm>
              <a:off x="4343" y="2927"/>
              <a:ext cx="180" cy="238"/>
            </a:xfrm>
            <a:custGeom>
              <a:avLst/>
              <a:gdLst>
                <a:gd name="T0" fmla="*/ 0 w 831"/>
                <a:gd name="T1" fmla="*/ 1 h 975"/>
                <a:gd name="T2" fmla="*/ 0 w 831"/>
                <a:gd name="T3" fmla="*/ 0 h 975"/>
                <a:gd name="T4" fmla="*/ 0 w 831"/>
                <a:gd name="T5" fmla="*/ 0 h 975"/>
                <a:gd name="T6" fmla="*/ 0 w 831"/>
                <a:gd name="T7" fmla="*/ 1 h 975"/>
                <a:gd name="T8" fmla="*/ 0 w 831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0" y="973"/>
                  </a:moveTo>
                  <a:lnTo>
                    <a:pt x="828" y="0"/>
                  </a:lnTo>
                  <a:lnTo>
                    <a:pt x="831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7" name="Freeform 107"/>
            <p:cNvSpPr>
              <a:spLocks noChangeAspect="1"/>
            </p:cNvSpPr>
            <p:nvPr/>
          </p:nvSpPr>
          <p:spPr bwMode="auto">
            <a:xfrm>
              <a:off x="4364" y="2927"/>
              <a:ext cx="180" cy="238"/>
            </a:xfrm>
            <a:custGeom>
              <a:avLst/>
              <a:gdLst>
                <a:gd name="T0" fmla="*/ 0 w 831"/>
                <a:gd name="T1" fmla="*/ 1 h 975"/>
                <a:gd name="T2" fmla="*/ 0 w 831"/>
                <a:gd name="T3" fmla="*/ 0 h 975"/>
                <a:gd name="T4" fmla="*/ 0 w 831"/>
                <a:gd name="T5" fmla="*/ 0 h 975"/>
                <a:gd name="T6" fmla="*/ 0 w 831"/>
                <a:gd name="T7" fmla="*/ 1 h 975"/>
                <a:gd name="T8" fmla="*/ 0 w 831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0" y="973"/>
                  </a:moveTo>
                  <a:lnTo>
                    <a:pt x="828" y="0"/>
                  </a:lnTo>
                  <a:lnTo>
                    <a:pt x="831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8" name="Freeform 108"/>
            <p:cNvSpPr>
              <a:spLocks noChangeAspect="1"/>
            </p:cNvSpPr>
            <p:nvPr/>
          </p:nvSpPr>
          <p:spPr bwMode="auto">
            <a:xfrm>
              <a:off x="4385" y="2927"/>
              <a:ext cx="179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69" name="Freeform 109"/>
            <p:cNvSpPr>
              <a:spLocks noChangeAspect="1"/>
            </p:cNvSpPr>
            <p:nvPr/>
          </p:nvSpPr>
          <p:spPr bwMode="auto">
            <a:xfrm>
              <a:off x="4405" y="2927"/>
              <a:ext cx="180" cy="238"/>
            </a:xfrm>
            <a:custGeom>
              <a:avLst/>
              <a:gdLst>
                <a:gd name="T0" fmla="*/ 0 w 829"/>
                <a:gd name="T1" fmla="*/ 1 h 975"/>
                <a:gd name="T2" fmla="*/ 0 w 829"/>
                <a:gd name="T3" fmla="*/ 0 h 975"/>
                <a:gd name="T4" fmla="*/ 0 w 829"/>
                <a:gd name="T5" fmla="*/ 0 h 975"/>
                <a:gd name="T6" fmla="*/ 0 w 829"/>
                <a:gd name="T7" fmla="*/ 1 h 975"/>
                <a:gd name="T8" fmla="*/ 0 w 829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5"/>
                <a:gd name="T17" fmla="*/ 829 w 829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5">
                  <a:moveTo>
                    <a:pt x="0" y="973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0" name="Freeform 110"/>
            <p:cNvSpPr>
              <a:spLocks noChangeAspect="1"/>
            </p:cNvSpPr>
            <p:nvPr/>
          </p:nvSpPr>
          <p:spPr bwMode="auto">
            <a:xfrm>
              <a:off x="4426" y="2927"/>
              <a:ext cx="179" cy="238"/>
            </a:xfrm>
            <a:custGeom>
              <a:avLst/>
              <a:gdLst>
                <a:gd name="T0" fmla="*/ 0 w 828"/>
                <a:gd name="T1" fmla="*/ 1 h 975"/>
                <a:gd name="T2" fmla="*/ 0 w 828"/>
                <a:gd name="T3" fmla="*/ 0 h 975"/>
                <a:gd name="T4" fmla="*/ 0 w 828"/>
                <a:gd name="T5" fmla="*/ 0 h 975"/>
                <a:gd name="T6" fmla="*/ 0 w 828"/>
                <a:gd name="T7" fmla="*/ 1 h 975"/>
                <a:gd name="T8" fmla="*/ 0 w 828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0" y="973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1" name="Freeform 111"/>
            <p:cNvSpPr>
              <a:spLocks noChangeAspect="1"/>
            </p:cNvSpPr>
            <p:nvPr/>
          </p:nvSpPr>
          <p:spPr bwMode="auto">
            <a:xfrm>
              <a:off x="4446" y="2927"/>
              <a:ext cx="180" cy="238"/>
            </a:xfrm>
            <a:custGeom>
              <a:avLst/>
              <a:gdLst>
                <a:gd name="T0" fmla="*/ 0 w 829"/>
                <a:gd name="T1" fmla="*/ 1 h 975"/>
                <a:gd name="T2" fmla="*/ 0 w 829"/>
                <a:gd name="T3" fmla="*/ 0 h 975"/>
                <a:gd name="T4" fmla="*/ 0 w 829"/>
                <a:gd name="T5" fmla="*/ 0 h 975"/>
                <a:gd name="T6" fmla="*/ 0 w 829"/>
                <a:gd name="T7" fmla="*/ 1 h 975"/>
                <a:gd name="T8" fmla="*/ 0 w 829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5"/>
                <a:gd name="T17" fmla="*/ 829 w 829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5">
                  <a:moveTo>
                    <a:pt x="0" y="973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2" name="Freeform 112"/>
            <p:cNvSpPr>
              <a:spLocks noChangeAspect="1"/>
            </p:cNvSpPr>
            <p:nvPr/>
          </p:nvSpPr>
          <p:spPr bwMode="auto">
            <a:xfrm>
              <a:off x="4466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3" name="Freeform 113"/>
            <p:cNvSpPr>
              <a:spLocks noChangeAspect="1"/>
            </p:cNvSpPr>
            <p:nvPr/>
          </p:nvSpPr>
          <p:spPr bwMode="auto">
            <a:xfrm>
              <a:off x="4486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4" name="Freeform 114"/>
            <p:cNvSpPr>
              <a:spLocks noChangeAspect="1"/>
            </p:cNvSpPr>
            <p:nvPr/>
          </p:nvSpPr>
          <p:spPr bwMode="auto">
            <a:xfrm>
              <a:off x="4507" y="2927"/>
              <a:ext cx="180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5" name="Freeform 115"/>
            <p:cNvSpPr>
              <a:spLocks noChangeAspect="1"/>
            </p:cNvSpPr>
            <p:nvPr/>
          </p:nvSpPr>
          <p:spPr bwMode="auto">
            <a:xfrm>
              <a:off x="4527" y="2927"/>
              <a:ext cx="181" cy="238"/>
            </a:xfrm>
            <a:custGeom>
              <a:avLst/>
              <a:gdLst>
                <a:gd name="T0" fmla="*/ 0 w 830"/>
                <a:gd name="T1" fmla="*/ 1 h 975"/>
                <a:gd name="T2" fmla="*/ 0 w 830"/>
                <a:gd name="T3" fmla="*/ 0 h 975"/>
                <a:gd name="T4" fmla="*/ 0 w 830"/>
                <a:gd name="T5" fmla="*/ 0 h 975"/>
                <a:gd name="T6" fmla="*/ 0 w 830"/>
                <a:gd name="T7" fmla="*/ 1 h 975"/>
                <a:gd name="T8" fmla="*/ 0 w 830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6" name="Freeform 116"/>
            <p:cNvSpPr>
              <a:spLocks noChangeAspect="1"/>
            </p:cNvSpPr>
            <p:nvPr/>
          </p:nvSpPr>
          <p:spPr bwMode="auto">
            <a:xfrm>
              <a:off x="4548" y="2927"/>
              <a:ext cx="180" cy="238"/>
            </a:xfrm>
            <a:custGeom>
              <a:avLst/>
              <a:gdLst>
                <a:gd name="T0" fmla="*/ 0 w 828"/>
                <a:gd name="T1" fmla="*/ 1 h 975"/>
                <a:gd name="T2" fmla="*/ 0 w 828"/>
                <a:gd name="T3" fmla="*/ 0 h 975"/>
                <a:gd name="T4" fmla="*/ 0 w 828"/>
                <a:gd name="T5" fmla="*/ 0 h 975"/>
                <a:gd name="T6" fmla="*/ 0 w 828"/>
                <a:gd name="T7" fmla="*/ 1 h 975"/>
                <a:gd name="T8" fmla="*/ 0 w 828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0" y="973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7" name="Freeform 117"/>
            <p:cNvSpPr>
              <a:spLocks noChangeAspect="1"/>
            </p:cNvSpPr>
            <p:nvPr/>
          </p:nvSpPr>
          <p:spPr bwMode="auto">
            <a:xfrm>
              <a:off x="4569" y="2927"/>
              <a:ext cx="179" cy="238"/>
            </a:xfrm>
            <a:custGeom>
              <a:avLst/>
              <a:gdLst>
                <a:gd name="T0" fmla="*/ 0 w 827"/>
                <a:gd name="T1" fmla="*/ 1 h 975"/>
                <a:gd name="T2" fmla="*/ 0 w 827"/>
                <a:gd name="T3" fmla="*/ 0 h 975"/>
                <a:gd name="T4" fmla="*/ 0 w 827"/>
                <a:gd name="T5" fmla="*/ 0 h 975"/>
                <a:gd name="T6" fmla="*/ 0 w 827"/>
                <a:gd name="T7" fmla="*/ 1 h 975"/>
                <a:gd name="T8" fmla="*/ 0 w 827"/>
                <a:gd name="T9" fmla="*/ 1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5"/>
                <a:gd name="T17" fmla="*/ 827 w 827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5">
                  <a:moveTo>
                    <a:pt x="0" y="973"/>
                  </a:moveTo>
                  <a:lnTo>
                    <a:pt x="824" y="0"/>
                  </a:lnTo>
                  <a:lnTo>
                    <a:pt x="827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8" name="Freeform 118"/>
            <p:cNvSpPr>
              <a:spLocks noChangeAspect="1"/>
            </p:cNvSpPr>
            <p:nvPr/>
          </p:nvSpPr>
          <p:spPr bwMode="auto">
            <a:xfrm>
              <a:off x="4588" y="2939"/>
              <a:ext cx="171" cy="226"/>
            </a:xfrm>
            <a:custGeom>
              <a:avLst/>
              <a:gdLst>
                <a:gd name="T0" fmla="*/ 0 w 785"/>
                <a:gd name="T1" fmla="*/ 1 h 925"/>
                <a:gd name="T2" fmla="*/ 0 w 785"/>
                <a:gd name="T3" fmla="*/ 0 h 925"/>
                <a:gd name="T4" fmla="*/ 0 w 785"/>
                <a:gd name="T5" fmla="*/ 0 h 925"/>
                <a:gd name="T6" fmla="*/ 0 w 785"/>
                <a:gd name="T7" fmla="*/ 1 h 925"/>
                <a:gd name="T8" fmla="*/ 0 w 785"/>
                <a:gd name="T9" fmla="*/ 1 h 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925"/>
                <a:gd name="T17" fmla="*/ 785 w 785"/>
                <a:gd name="T18" fmla="*/ 925 h 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925">
                  <a:moveTo>
                    <a:pt x="0" y="923"/>
                  </a:moveTo>
                  <a:lnTo>
                    <a:pt x="782" y="0"/>
                  </a:lnTo>
                  <a:lnTo>
                    <a:pt x="785" y="1"/>
                  </a:lnTo>
                  <a:lnTo>
                    <a:pt x="3" y="925"/>
                  </a:lnTo>
                  <a:lnTo>
                    <a:pt x="0" y="9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79" name="Freeform 119"/>
            <p:cNvSpPr>
              <a:spLocks noChangeAspect="1"/>
            </p:cNvSpPr>
            <p:nvPr/>
          </p:nvSpPr>
          <p:spPr bwMode="auto">
            <a:xfrm>
              <a:off x="4609" y="2967"/>
              <a:ext cx="150" cy="198"/>
            </a:xfrm>
            <a:custGeom>
              <a:avLst/>
              <a:gdLst>
                <a:gd name="T0" fmla="*/ 0 w 691"/>
                <a:gd name="T1" fmla="*/ 1 h 812"/>
                <a:gd name="T2" fmla="*/ 0 w 691"/>
                <a:gd name="T3" fmla="*/ 0 h 812"/>
                <a:gd name="T4" fmla="*/ 0 w 691"/>
                <a:gd name="T5" fmla="*/ 0 h 812"/>
                <a:gd name="T6" fmla="*/ 0 w 691"/>
                <a:gd name="T7" fmla="*/ 1 h 812"/>
                <a:gd name="T8" fmla="*/ 0 w 691"/>
                <a:gd name="T9" fmla="*/ 1 h 8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1"/>
                <a:gd name="T16" fmla="*/ 0 h 812"/>
                <a:gd name="T17" fmla="*/ 691 w 691"/>
                <a:gd name="T18" fmla="*/ 812 h 8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1" h="812">
                  <a:moveTo>
                    <a:pt x="0" y="810"/>
                  </a:moveTo>
                  <a:lnTo>
                    <a:pt x="688" y="0"/>
                  </a:lnTo>
                  <a:lnTo>
                    <a:pt x="691" y="2"/>
                  </a:lnTo>
                  <a:lnTo>
                    <a:pt x="3" y="812"/>
                  </a:lnTo>
                  <a:lnTo>
                    <a:pt x="0" y="8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0" name="Freeform 120"/>
            <p:cNvSpPr>
              <a:spLocks noChangeAspect="1"/>
            </p:cNvSpPr>
            <p:nvPr/>
          </p:nvSpPr>
          <p:spPr bwMode="auto">
            <a:xfrm>
              <a:off x="4629" y="2994"/>
              <a:ext cx="130" cy="171"/>
            </a:xfrm>
            <a:custGeom>
              <a:avLst/>
              <a:gdLst>
                <a:gd name="T0" fmla="*/ 0 w 596"/>
                <a:gd name="T1" fmla="*/ 0 h 700"/>
                <a:gd name="T2" fmla="*/ 0 w 596"/>
                <a:gd name="T3" fmla="*/ 0 h 700"/>
                <a:gd name="T4" fmla="*/ 0 w 596"/>
                <a:gd name="T5" fmla="*/ 0 h 700"/>
                <a:gd name="T6" fmla="*/ 0 w 596"/>
                <a:gd name="T7" fmla="*/ 0 h 700"/>
                <a:gd name="T8" fmla="*/ 0 w 596"/>
                <a:gd name="T9" fmla="*/ 0 h 7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6"/>
                <a:gd name="T16" fmla="*/ 0 h 700"/>
                <a:gd name="T17" fmla="*/ 596 w 596"/>
                <a:gd name="T18" fmla="*/ 700 h 7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6" h="700">
                  <a:moveTo>
                    <a:pt x="0" y="698"/>
                  </a:moveTo>
                  <a:lnTo>
                    <a:pt x="593" y="0"/>
                  </a:lnTo>
                  <a:lnTo>
                    <a:pt x="596" y="2"/>
                  </a:lnTo>
                  <a:lnTo>
                    <a:pt x="3" y="700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1" name="Freeform 121"/>
            <p:cNvSpPr>
              <a:spLocks noChangeAspect="1"/>
            </p:cNvSpPr>
            <p:nvPr/>
          </p:nvSpPr>
          <p:spPr bwMode="auto">
            <a:xfrm>
              <a:off x="4650" y="3019"/>
              <a:ext cx="110" cy="146"/>
            </a:xfrm>
            <a:custGeom>
              <a:avLst/>
              <a:gdLst>
                <a:gd name="T0" fmla="*/ 0 w 505"/>
                <a:gd name="T1" fmla="*/ 0 h 597"/>
                <a:gd name="T2" fmla="*/ 0 w 505"/>
                <a:gd name="T3" fmla="*/ 0 h 597"/>
                <a:gd name="T4" fmla="*/ 0 w 505"/>
                <a:gd name="T5" fmla="*/ 0 h 597"/>
                <a:gd name="T6" fmla="*/ 0 w 505"/>
                <a:gd name="T7" fmla="*/ 0 h 597"/>
                <a:gd name="T8" fmla="*/ 0 w 505"/>
                <a:gd name="T9" fmla="*/ 0 h 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5"/>
                <a:gd name="T16" fmla="*/ 0 h 597"/>
                <a:gd name="T17" fmla="*/ 505 w 505"/>
                <a:gd name="T18" fmla="*/ 597 h 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5" h="597">
                  <a:moveTo>
                    <a:pt x="0" y="595"/>
                  </a:moveTo>
                  <a:lnTo>
                    <a:pt x="502" y="0"/>
                  </a:lnTo>
                  <a:lnTo>
                    <a:pt x="505" y="2"/>
                  </a:lnTo>
                  <a:lnTo>
                    <a:pt x="3" y="597"/>
                  </a:lnTo>
                  <a:lnTo>
                    <a:pt x="0" y="5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2" name="Freeform 122"/>
            <p:cNvSpPr>
              <a:spLocks noChangeAspect="1"/>
            </p:cNvSpPr>
            <p:nvPr/>
          </p:nvSpPr>
          <p:spPr bwMode="auto">
            <a:xfrm>
              <a:off x="4671" y="3047"/>
              <a:ext cx="88" cy="118"/>
            </a:xfrm>
            <a:custGeom>
              <a:avLst/>
              <a:gdLst>
                <a:gd name="T0" fmla="*/ 0 w 406"/>
                <a:gd name="T1" fmla="*/ 0 h 483"/>
                <a:gd name="T2" fmla="*/ 0 w 406"/>
                <a:gd name="T3" fmla="*/ 0 h 483"/>
                <a:gd name="T4" fmla="*/ 0 w 406"/>
                <a:gd name="T5" fmla="*/ 0 h 483"/>
                <a:gd name="T6" fmla="*/ 0 w 406"/>
                <a:gd name="T7" fmla="*/ 0 h 483"/>
                <a:gd name="T8" fmla="*/ 0 w 406"/>
                <a:gd name="T9" fmla="*/ 0 h 4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3"/>
                <a:gd name="T17" fmla="*/ 406 w 406"/>
                <a:gd name="T18" fmla="*/ 483 h 4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3">
                  <a:moveTo>
                    <a:pt x="0" y="481"/>
                  </a:moveTo>
                  <a:lnTo>
                    <a:pt x="403" y="0"/>
                  </a:lnTo>
                  <a:lnTo>
                    <a:pt x="406" y="2"/>
                  </a:lnTo>
                  <a:lnTo>
                    <a:pt x="3" y="483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3" name="Freeform 123"/>
            <p:cNvSpPr>
              <a:spLocks noChangeAspect="1"/>
            </p:cNvSpPr>
            <p:nvPr/>
          </p:nvSpPr>
          <p:spPr bwMode="auto">
            <a:xfrm>
              <a:off x="4691" y="3076"/>
              <a:ext cx="69" cy="89"/>
            </a:xfrm>
            <a:custGeom>
              <a:avLst/>
              <a:gdLst>
                <a:gd name="T0" fmla="*/ 0 w 316"/>
                <a:gd name="T1" fmla="*/ 0 h 362"/>
                <a:gd name="T2" fmla="*/ 0 w 316"/>
                <a:gd name="T3" fmla="*/ 0 h 362"/>
                <a:gd name="T4" fmla="*/ 0 w 316"/>
                <a:gd name="T5" fmla="*/ 0 h 362"/>
                <a:gd name="T6" fmla="*/ 0 w 316"/>
                <a:gd name="T7" fmla="*/ 0 h 362"/>
                <a:gd name="T8" fmla="*/ 0 w 316"/>
                <a:gd name="T9" fmla="*/ 0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2"/>
                <a:gd name="T17" fmla="*/ 316 w 316"/>
                <a:gd name="T18" fmla="*/ 362 h 3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2">
                  <a:moveTo>
                    <a:pt x="0" y="360"/>
                  </a:moveTo>
                  <a:lnTo>
                    <a:pt x="313" y="0"/>
                  </a:lnTo>
                  <a:lnTo>
                    <a:pt x="316" y="2"/>
                  </a:lnTo>
                  <a:lnTo>
                    <a:pt x="3" y="362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4" name="Freeform 124"/>
            <p:cNvSpPr>
              <a:spLocks noChangeAspect="1"/>
            </p:cNvSpPr>
            <p:nvPr/>
          </p:nvSpPr>
          <p:spPr bwMode="auto">
            <a:xfrm>
              <a:off x="4712" y="3103"/>
              <a:ext cx="47" cy="62"/>
            </a:xfrm>
            <a:custGeom>
              <a:avLst/>
              <a:gdLst>
                <a:gd name="T0" fmla="*/ 0 w 217"/>
                <a:gd name="T1" fmla="*/ 0 h 251"/>
                <a:gd name="T2" fmla="*/ 0 w 217"/>
                <a:gd name="T3" fmla="*/ 0 h 251"/>
                <a:gd name="T4" fmla="*/ 0 w 217"/>
                <a:gd name="T5" fmla="*/ 0 h 251"/>
                <a:gd name="T6" fmla="*/ 0 w 217"/>
                <a:gd name="T7" fmla="*/ 0 h 251"/>
                <a:gd name="T8" fmla="*/ 0 w 217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251"/>
                <a:gd name="T17" fmla="*/ 217 w 217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251">
                  <a:moveTo>
                    <a:pt x="0" y="249"/>
                  </a:moveTo>
                  <a:lnTo>
                    <a:pt x="214" y="0"/>
                  </a:lnTo>
                  <a:lnTo>
                    <a:pt x="217" y="1"/>
                  </a:lnTo>
                  <a:lnTo>
                    <a:pt x="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5" name="Freeform 125"/>
            <p:cNvSpPr>
              <a:spLocks noChangeAspect="1"/>
            </p:cNvSpPr>
            <p:nvPr/>
          </p:nvSpPr>
          <p:spPr bwMode="auto">
            <a:xfrm>
              <a:off x="4732" y="3127"/>
              <a:ext cx="27" cy="38"/>
            </a:xfrm>
            <a:custGeom>
              <a:avLst/>
              <a:gdLst>
                <a:gd name="T0" fmla="*/ 0 w 124"/>
                <a:gd name="T1" fmla="*/ 0 h 156"/>
                <a:gd name="T2" fmla="*/ 0 w 124"/>
                <a:gd name="T3" fmla="*/ 0 h 156"/>
                <a:gd name="T4" fmla="*/ 0 w 124"/>
                <a:gd name="T5" fmla="*/ 0 h 156"/>
                <a:gd name="T6" fmla="*/ 0 w 124"/>
                <a:gd name="T7" fmla="*/ 0 h 156"/>
                <a:gd name="T8" fmla="*/ 0 w 1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56"/>
                <a:gd name="T17" fmla="*/ 124 w 124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56">
                  <a:moveTo>
                    <a:pt x="0" y="154"/>
                  </a:moveTo>
                  <a:lnTo>
                    <a:pt x="121" y="0"/>
                  </a:lnTo>
                  <a:lnTo>
                    <a:pt x="124" y="2"/>
                  </a:lnTo>
                  <a:lnTo>
                    <a:pt x="3" y="156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6" name="Freeform 126"/>
            <p:cNvSpPr>
              <a:spLocks noChangeAspect="1"/>
            </p:cNvSpPr>
            <p:nvPr/>
          </p:nvSpPr>
          <p:spPr bwMode="auto">
            <a:xfrm>
              <a:off x="4321" y="2927"/>
              <a:ext cx="161" cy="209"/>
            </a:xfrm>
            <a:custGeom>
              <a:avLst/>
              <a:gdLst>
                <a:gd name="T0" fmla="*/ 0 w 741"/>
                <a:gd name="T1" fmla="*/ 1 h 858"/>
                <a:gd name="T2" fmla="*/ 0 w 741"/>
                <a:gd name="T3" fmla="*/ 0 h 858"/>
                <a:gd name="T4" fmla="*/ 0 w 741"/>
                <a:gd name="T5" fmla="*/ 0 h 858"/>
                <a:gd name="T6" fmla="*/ 0 w 741"/>
                <a:gd name="T7" fmla="*/ 1 h 858"/>
                <a:gd name="T8" fmla="*/ 0 w 741"/>
                <a:gd name="T9" fmla="*/ 1 h 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858"/>
                <a:gd name="T17" fmla="*/ 741 w 741"/>
                <a:gd name="T18" fmla="*/ 858 h 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858">
                  <a:moveTo>
                    <a:pt x="0" y="857"/>
                  </a:moveTo>
                  <a:lnTo>
                    <a:pt x="738" y="0"/>
                  </a:lnTo>
                  <a:lnTo>
                    <a:pt x="741" y="2"/>
                  </a:lnTo>
                  <a:lnTo>
                    <a:pt x="3" y="858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7" name="Freeform 127"/>
            <p:cNvSpPr>
              <a:spLocks noChangeAspect="1"/>
            </p:cNvSpPr>
            <p:nvPr/>
          </p:nvSpPr>
          <p:spPr bwMode="auto">
            <a:xfrm>
              <a:off x="4321" y="2927"/>
              <a:ext cx="140" cy="184"/>
            </a:xfrm>
            <a:custGeom>
              <a:avLst/>
              <a:gdLst>
                <a:gd name="T0" fmla="*/ 0 w 646"/>
                <a:gd name="T1" fmla="*/ 1 h 755"/>
                <a:gd name="T2" fmla="*/ 0 w 646"/>
                <a:gd name="T3" fmla="*/ 0 h 755"/>
                <a:gd name="T4" fmla="*/ 0 w 646"/>
                <a:gd name="T5" fmla="*/ 0 h 755"/>
                <a:gd name="T6" fmla="*/ 0 w 646"/>
                <a:gd name="T7" fmla="*/ 1 h 755"/>
                <a:gd name="T8" fmla="*/ 0 w 646"/>
                <a:gd name="T9" fmla="*/ 1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755"/>
                <a:gd name="T17" fmla="*/ 646 w 646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755">
                  <a:moveTo>
                    <a:pt x="0" y="754"/>
                  </a:moveTo>
                  <a:lnTo>
                    <a:pt x="643" y="0"/>
                  </a:lnTo>
                  <a:lnTo>
                    <a:pt x="646" y="2"/>
                  </a:lnTo>
                  <a:lnTo>
                    <a:pt x="3" y="755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8" name="Freeform 128"/>
            <p:cNvSpPr>
              <a:spLocks noChangeAspect="1"/>
            </p:cNvSpPr>
            <p:nvPr/>
          </p:nvSpPr>
          <p:spPr bwMode="auto">
            <a:xfrm>
              <a:off x="4322" y="2927"/>
              <a:ext cx="118" cy="154"/>
            </a:xfrm>
            <a:custGeom>
              <a:avLst/>
              <a:gdLst>
                <a:gd name="T0" fmla="*/ 0 w 541"/>
                <a:gd name="T1" fmla="*/ 0 h 634"/>
                <a:gd name="T2" fmla="*/ 0 w 541"/>
                <a:gd name="T3" fmla="*/ 0 h 634"/>
                <a:gd name="T4" fmla="*/ 0 w 541"/>
                <a:gd name="T5" fmla="*/ 0 h 634"/>
                <a:gd name="T6" fmla="*/ 0 w 541"/>
                <a:gd name="T7" fmla="*/ 0 h 634"/>
                <a:gd name="T8" fmla="*/ 0 w 541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1"/>
                <a:gd name="T16" fmla="*/ 0 h 634"/>
                <a:gd name="T17" fmla="*/ 541 w 541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1" h="634">
                  <a:moveTo>
                    <a:pt x="0" y="633"/>
                  </a:moveTo>
                  <a:lnTo>
                    <a:pt x="538" y="0"/>
                  </a:lnTo>
                  <a:lnTo>
                    <a:pt x="541" y="2"/>
                  </a:lnTo>
                  <a:lnTo>
                    <a:pt x="3" y="634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89" name="Freeform 129"/>
            <p:cNvSpPr>
              <a:spLocks noChangeAspect="1"/>
            </p:cNvSpPr>
            <p:nvPr/>
          </p:nvSpPr>
          <p:spPr bwMode="auto">
            <a:xfrm>
              <a:off x="4322" y="2927"/>
              <a:ext cx="97" cy="127"/>
            </a:xfrm>
            <a:custGeom>
              <a:avLst/>
              <a:gdLst>
                <a:gd name="T0" fmla="*/ 0 w 443"/>
                <a:gd name="T1" fmla="*/ 0 h 523"/>
                <a:gd name="T2" fmla="*/ 0 w 443"/>
                <a:gd name="T3" fmla="*/ 0 h 523"/>
                <a:gd name="T4" fmla="*/ 0 w 443"/>
                <a:gd name="T5" fmla="*/ 0 h 523"/>
                <a:gd name="T6" fmla="*/ 0 w 443"/>
                <a:gd name="T7" fmla="*/ 0 h 523"/>
                <a:gd name="T8" fmla="*/ 0 w 443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3"/>
                <a:gd name="T16" fmla="*/ 0 h 523"/>
                <a:gd name="T17" fmla="*/ 443 w 443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3" h="523">
                  <a:moveTo>
                    <a:pt x="0" y="522"/>
                  </a:moveTo>
                  <a:lnTo>
                    <a:pt x="440" y="0"/>
                  </a:lnTo>
                  <a:lnTo>
                    <a:pt x="443" y="2"/>
                  </a:lnTo>
                  <a:lnTo>
                    <a:pt x="3" y="523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0" name="Freeform 130"/>
            <p:cNvSpPr>
              <a:spLocks noChangeAspect="1"/>
            </p:cNvSpPr>
            <p:nvPr/>
          </p:nvSpPr>
          <p:spPr bwMode="auto">
            <a:xfrm>
              <a:off x="4321" y="2927"/>
              <a:ext cx="77" cy="100"/>
            </a:xfrm>
            <a:custGeom>
              <a:avLst/>
              <a:gdLst>
                <a:gd name="T0" fmla="*/ 0 w 353"/>
                <a:gd name="T1" fmla="*/ 0 h 410"/>
                <a:gd name="T2" fmla="*/ 0 w 353"/>
                <a:gd name="T3" fmla="*/ 0 h 410"/>
                <a:gd name="T4" fmla="*/ 0 w 353"/>
                <a:gd name="T5" fmla="*/ 0 h 410"/>
                <a:gd name="T6" fmla="*/ 0 w 353"/>
                <a:gd name="T7" fmla="*/ 0 h 410"/>
                <a:gd name="T8" fmla="*/ 0 w 353"/>
                <a:gd name="T9" fmla="*/ 0 h 4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3"/>
                <a:gd name="T16" fmla="*/ 0 h 410"/>
                <a:gd name="T17" fmla="*/ 353 w 353"/>
                <a:gd name="T18" fmla="*/ 410 h 4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3" h="410">
                  <a:moveTo>
                    <a:pt x="0" y="408"/>
                  </a:moveTo>
                  <a:lnTo>
                    <a:pt x="350" y="0"/>
                  </a:lnTo>
                  <a:lnTo>
                    <a:pt x="353" y="2"/>
                  </a:lnTo>
                  <a:lnTo>
                    <a:pt x="3" y="41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1" name="Freeform 131"/>
            <p:cNvSpPr>
              <a:spLocks noChangeAspect="1"/>
            </p:cNvSpPr>
            <p:nvPr/>
          </p:nvSpPr>
          <p:spPr bwMode="auto">
            <a:xfrm>
              <a:off x="4321" y="2927"/>
              <a:ext cx="56" cy="75"/>
            </a:xfrm>
            <a:custGeom>
              <a:avLst/>
              <a:gdLst>
                <a:gd name="T0" fmla="*/ 0 w 256"/>
                <a:gd name="T1" fmla="*/ 0 h 305"/>
                <a:gd name="T2" fmla="*/ 0 w 256"/>
                <a:gd name="T3" fmla="*/ 0 h 305"/>
                <a:gd name="T4" fmla="*/ 0 w 256"/>
                <a:gd name="T5" fmla="*/ 0 h 305"/>
                <a:gd name="T6" fmla="*/ 0 w 256"/>
                <a:gd name="T7" fmla="*/ 0 h 305"/>
                <a:gd name="T8" fmla="*/ 0 w 256"/>
                <a:gd name="T9" fmla="*/ 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305"/>
                <a:gd name="T17" fmla="*/ 256 w 256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305">
                  <a:moveTo>
                    <a:pt x="0" y="304"/>
                  </a:moveTo>
                  <a:lnTo>
                    <a:pt x="253" y="0"/>
                  </a:lnTo>
                  <a:lnTo>
                    <a:pt x="256" y="2"/>
                  </a:lnTo>
                  <a:lnTo>
                    <a:pt x="3" y="305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2" name="Freeform 132"/>
            <p:cNvSpPr>
              <a:spLocks noChangeAspect="1"/>
            </p:cNvSpPr>
            <p:nvPr/>
          </p:nvSpPr>
          <p:spPr bwMode="auto">
            <a:xfrm>
              <a:off x="4320" y="2928"/>
              <a:ext cx="35" cy="44"/>
            </a:xfrm>
            <a:custGeom>
              <a:avLst/>
              <a:gdLst>
                <a:gd name="T0" fmla="*/ 0 w 159"/>
                <a:gd name="T1" fmla="*/ 0 h 178"/>
                <a:gd name="T2" fmla="*/ 0 w 159"/>
                <a:gd name="T3" fmla="*/ 0 h 178"/>
                <a:gd name="T4" fmla="*/ 0 w 159"/>
                <a:gd name="T5" fmla="*/ 0 h 178"/>
                <a:gd name="T6" fmla="*/ 0 w 159"/>
                <a:gd name="T7" fmla="*/ 0 h 178"/>
                <a:gd name="T8" fmla="*/ 0 w 159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78"/>
                <a:gd name="T17" fmla="*/ 159 w 159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78">
                  <a:moveTo>
                    <a:pt x="0" y="176"/>
                  </a:moveTo>
                  <a:lnTo>
                    <a:pt x="156" y="0"/>
                  </a:lnTo>
                  <a:lnTo>
                    <a:pt x="159" y="1"/>
                  </a:lnTo>
                  <a:lnTo>
                    <a:pt x="3" y="178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3" name="Freeform 133"/>
            <p:cNvSpPr>
              <a:spLocks noChangeAspect="1"/>
            </p:cNvSpPr>
            <p:nvPr/>
          </p:nvSpPr>
          <p:spPr bwMode="auto">
            <a:xfrm>
              <a:off x="4321" y="2927"/>
              <a:ext cx="13" cy="16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5"/>
                <a:gd name="T17" fmla="*/ 60 w 6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5">
                  <a:moveTo>
                    <a:pt x="0" y="63"/>
                  </a:moveTo>
                  <a:lnTo>
                    <a:pt x="58" y="0"/>
                  </a:lnTo>
                  <a:lnTo>
                    <a:pt x="60" y="2"/>
                  </a:lnTo>
                  <a:lnTo>
                    <a:pt x="1" y="65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4" name="Freeform 158"/>
            <p:cNvSpPr>
              <a:spLocks noChangeAspect="1"/>
            </p:cNvSpPr>
            <p:nvPr/>
          </p:nvSpPr>
          <p:spPr bwMode="auto">
            <a:xfrm>
              <a:off x="4271" y="3237"/>
              <a:ext cx="88" cy="101"/>
            </a:xfrm>
            <a:custGeom>
              <a:avLst/>
              <a:gdLst>
                <a:gd name="T0" fmla="*/ 0 w 407"/>
                <a:gd name="T1" fmla="*/ 0 h 410"/>
                <a:gd name="T2" fmla="*/ 0 w 407"/>
                <a:gd name="T3" fmla="*/ 0 h 410"/>
                <a:gd name="T4" fmla="*/ 0 w 407"/>
                <a:gd name="T5" fmla="*/ 0 h 410"/>
                <a:gd name="T6" fmla="*/ 0 w 407"/>
                <a:gd name="T7" fmla="*/ 0 h 410"/>
                <a:gd name="T8" fmla="*/ 0 w 407"/>
                <a:gd name="T9" fmla="*/ 0 h 410"/>
                <a:gd name="T10" fmla="*/ 0 w 407"/>
                <a:gd name="T11" fmla="*/ 0 h 410"/>
                <a:gd name="T12" fmla="*/ 0 w 407"/>
                <a:gd name="T13" fmla="*/ 0 h 410"/>
                <a:gd name="T14" fmla="*/ 0 w 407"/>
                <a:gd name="T15" fmla="*/ 0 h 410"/>
                <a:gd name="T16" fmla="*/ 0 w 407"/>
                <a:gd name="T17" fmla="*/ 0 h 410"/>
                <a:gd name="T18" fmla="*/ 0 w 407"/>
                <a:gd name="T19" fmla="*/ 0 h 410"/>
                <a:gd name="T20" fmla="*/ 0 w 407"/>
                <a:gd name="T21" fmla="*/ 0 h 410"/>
                <a:gd name="T22" fmla="*/ 0 w 407"/>
                <a:gd name="T23" fmla="*/ 0 h 410"/>
                <a:gd name="T24" fmla="*/ 0 w 407"/>
                <a:gd name="T25" fmla="*/ 0 h 410"/>
                <a:gd name="T26" fmla="*/ 0 w 407"/>
                <a:gd name="T27" fmla="*/ 0 h 410"/>
                <a:gd name="T28" fmla="*/ 0 w 407"/>
                <a:gd name="T29" fmla="*/ 0 h 410"/>
                <a:gd name="T30" fmla="*/ 0 w 407"/>
                <a:gd name="T31" fmla="*/ 0 h 410"/>
                <a:gd name="T32" fmla="*/ 0 w 407"/>
                <a:gd name="T33" fmla="*/ 0 h 410"/>
                <a:gd name="T34" fmla="*/ 0 w 407"/>
                <a:gd name="T35" fmla="*/ 0 h 410"/>
                <a:gd name="T36" fmla="*/ 0 w 407"/>
                <a:gd name="T37" fmla="*/ 0 h 410"/>
                <a:gd name="T38" fmla="*/ 0 w 407"/>
                <a:gd name="T39" fmla="*/ 0 h 410"/>
                <a:gd name="T40" fmla="*/ 0 w 407"/>
                <a:gd name="T41" fmla="*/ 0 h 410"/>
                <a:gd name="T42" fmla="*/ 0 w 407"/>
                <a:gd name="T43" fmla="*/ 0 h 410"/>
                <a:gd name="T44" fmla="*/ 0 w 407"/>
                <a:gd name="T45" fmla="*/ 0 h 410"/>
                <a:gd name="T46" fmla="*/ 0 w 407"/>
                <a:gd name="T47" fmla="*/ 0 h 410"/>
                <a:gd name="T48" fmla="*/ 0 w 407"/>
                <a:gd name="T49" fmla="*/ 0 h 410"/>
                <a:gd name="T50" fmla="*/ 0 w 407"/>
                <a:gd name="T51" fmla="*/ 0 h 410"/>
                <a:gd name="T52" fmla="*/ 0 w 407"/>
                <a:gd name="T53" fmla="*/ 0 h 410"/>
                <a:gd name="T54" fmla="*/ 0 w 407"/>
                <a:gd name="T55" fmla="*/ 0 h 410"/>
                <a:gd name="T56" fmla="*/ 0 w 407"/>
                <a:gd name="T57" fmla="*/ 0 h 410"/>
                <a:gd name="T58" fmla="*/ 0 w 407"/>
                <a:gd name="T59" fmla="*/ 0 h 410"/>
                <a:gd name="T60" fmla="*/ 0 w 407"/>
                <a:gd name="T61" fmla="*/ 0 h 410"/>
                <a:gd name="T62" fmla="*/ 0 w 407"/>
                <a:gd name="T63" fmla="*/ 0 h 410"/>
                <a:gd name="T64" fmla="*/ 0 w 407"/>
                <a:gd name="T65" fmla="*/ 0 h 410"/>
                <a:gd name="T66" fmla="*/ 0 w 407"/>
                <a:gd name="T67" fmla="*/ 0 h 410"/>
                <a:gd name="T68" fmla="*/ 0 w 407"/>
                <a:gd name="T69" fmla="*/ 0 h 410"/>
                <a:gd name="T70" fmla="*/ 0 w 407"/>
                <a:gd name="T71" fmla="*/ 0 h 410"/>
                <a:gd name="T72" fmla="*/ 0 w 407"/>
                <a:gd name="T73" fmla="*/ 0 h 4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7"/>
                <a:gd name="T112" fmla="*/ 0 h 410"/>
                <a:gd name="T113" fmla="*/ 407 w 407"/>
                <a:gd name="T114" fmla="*/ 410 h 4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7" h="410">
                  <a:moveTo>
                    <a:pt x="0" y="202"/>
                  </a:moveTo>
                  <a:lnTo>
                    <a:pt x="3" y="242"/>
                  </a:lnTo>
                  <a:lnTo>
                    <a:pt x="12" y="277"/>
                  </a:lnTo>
                  <a:lnTo>
                    <a:pt x="30" y="308"/>
                  </a:lnTo>
                  <a:lnTo>
                    <a:pt x="47" y="338"/>
                  </a:lnTo>
                  <a:lnTo>
                    <a:pt x="71" y="362"/>
                  </a:lnTo>
                  <a:lnTo>
                    <a:pt x="101" y="383"/>
                  </a:lnTo>
                  <a:lnTo>
                    <a:pt x="132" y="398"/>
                  </a:lnTo>
                  <a:lnTo>
                    <a:pt x="165" y="407"/>
                  </a:lnTo>
                  <a:lnTo>
                    <a:pt x="203" y="410"/>
                  </a:lnTo>
                  <a:lnTo>
                    <a:pt x="242" y="407"/>
                  </a:lnTo>
                  <a:lnTo>
                    <a:pt x="275" y="398"/>
                  </a:lnTo>
                  <a:lnTo>
                    <a:pt x="306" y="383"/>
                  </a:lnTo>
                  <a:lnTo>
                    <a:pt x="336" y="362"/>
                  </a:lnTo>
                  <a:lnTo>
                    <a:pt x="360" y="338"/>
                  </a:lnTo>
                  <a:lnTo>
                    <a:pt x="377" y="308"/>
                  </a:lnTo>
                  <a:lnTo>
                    <a:pt x="395" y="277"/>
                  </a:lnTo>
                  <a:lnTo>
                    <a:pt x="404" y="242"/>
                  </a:lnTo>
                  <a:lnTo>
                    <a:pt x="407" y="202"/>
                  </a:lnTo>
                  <a:lnTo>
                    <a:pt x="404" y="168"/>
                  </a:lnTo>
                  <a:lnTo>
                    <a:pt x="395" y="130"/>
                  </a:lnTo>
                  <a:lnTo>
                    <a:pt x="377" y="99"/>
                  </a:lnTo>
                  <a:lnTo>
                    <a:pt x="360" y="72"/>
                  </a:lnTo>
                  <a:lnTo>
                    <a:pt x="336" y="47"/>
                  </a:lnTo>
                  <a:lnTo>
                    <a:pt x="306" y="27"/>
                  </a:lnTo>
                  <a:lnTo>
                    <a:pt x="275" y="9"/>
                  </a:lnTo>
                  <a:lnTo>
                    <a:pt x="242" y="2"/>
                  </a:lnTo>
                  <a:lnTo>
                    <a:pt x="203" y="0"/>
                  </a:lnTo>
                  <a:lnTo>
                    <a:pt x="165" y="2"/>
                  </a:lnTo>
                  <a:lnTo>
                    <a:pt x="132" y="9"/>
                  </a:lnTo>
                  <a:lnTo>
                    <a:pt x="101" y="27"/>
                  </a:lnTo>
                  <a:lnTo>
                    <a:pt x="71" y="47"/>
                  </a:lnTo>
                  <a:lnTo>
                    <a:pt x="47" y="72"/>
                  </a:lnTo>
                  <a:lnTo>
                    <a:pt x="30" y="99"/>
                  </a:lnTo>
                  <a:lnTo>
                    <a:pt x="12" y="130"/>
                  </a:lnTo>
                  <a:lnTo>
                    <a:pt x="3" y="168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795" name="Freeform 159"/>
            <p:cNvSpPr>
              <a:spLocks noChangeAspect="1"/>
            </p:cNvSpPr>
            <p:nvPr/>
          </p:nvSpPr>
          <p:spPr bwMode="auto">
            <a:xfrm>
              <a:off x="4271" y="2409"/>
              <a:ext cx="88" cy="100"/>
            </a:xfrm>
            <a:custGeom>
              <a:avLst/>
              <a:gdLst>
                <a:gd name="T0" fmla="*/ 0 w 407"/>
                <a:gd name="T1" fmla="*/ 0 h 411"/>
                <a:gd name="T2" fmla="*/ 0 w 407"/>
                <a:gd name="T3" fmla="*/ 0 h 411"/>
                <a:gd name="T4" fmla="*/ 0 w 407"/>
                <a:gd name="T5" fmla="*/ 0 h 411"/>
                <a:gd name="T6" fmla="*/ 0 w 407"/>
                <a:gd name="T7" fmla="*/ 0 h 411"/>
                <a:gd name="T8" fmla="*/ 0 w 407"/>
                <a:gd name="T9" fmla="*/ 0 h 411"/>
                <a:gd name="T10" fmla="*/ 0 w 407"/>
                <a:gd name="T11" fmla="*/ 0 h 411"/>
                <a:gd name="T12" fmla="*/ 0 w 407"/>
                <a:gd name="T13" fmla="*/ 0 h 411"/>
                <a:gd name="T14" fmla="*/ 0 w 407"/>
                <a:gd name="T15" fmla="*/ 0 h 411"/>
                <a:gd name="T16" fmla="*/ 0 w 407"/>
                <a:gd name="T17" fmla="*/ 0 h 411"/>
                <a:gd name="T18" fmla="*/ 0 w 407"/>
                <a:gd name="T19" fmla="*/ 0 h 411"/>
                <a:gd name="T20" fmla="*/ 0 w 407"/>
                <a:gd name="T21" fmla="*/ 0 h 411"/>
                <a:gd name="T22" fmla="*/ 0 w 407"/>
                <a:gd name="T23" fmla="*/ 0 h 411"/>
                <a:gd name="T24" fmla="*/ 0 w 407"/>
                <a:gd name="T25" fmla="*/ 0 h 411"/>
                <a:gd name="T26" fmla="*/ 0 w 407"/>
                <a:gd name="T27" fmla="*/ 0 h 411"/>
                <a:gd name="T28" fmla="*/ 0 w 407"/>
                <a:gd name="T29" fmla="*/ 0 h 411"/>
                <a:gd name="T30" fmla="*/ 0 w 407"/>
                <a:gd name="T31" fmla="*/ 0 h 411"/>
                <a:gd name="T32" fmla="*/ 0 w 407"/>
                <a:gd name="T33" fmla="*/ 0 h 411"/>
                <a:gd name="T34" fmla="*/ 0 w 407"/>
                <a:gd name="T35" fmla="*/ 0 h 411"/>
                <a:gd name="T36" fmla="*/ 0 w 407"/>
                <a:gd name="T37" fmla="*/ 0 h 411"/>
                <a:gd name="T38" fmla="*/ 0 w 407"/>
                <a:gd name="T39" fmla="*/ 0 h 411"/>
                <a:gd name="T40" fmla="*/ 0 w 407"/>
                <a:gd name="T41" fmla="*/ 0 h 411"/>
                <a:gd name="T42" fmla="*/ 0 w 407"/>
                <a:gd name="T43" fmla="*/ 0 h 411"/>
                <a:gd name="T44" fmla="*/ 0 w 407"/>
                <a:gd name="T45" fmla="*/ 0 h 411"/>
                <a:gd name="T46" fmla="*/ 0 w 407"/>
                <a:gd name="T47" fmla="*/ 0 h 411"/>
                <a:gd name="T48" fmla="*/ 0 w 407"/>
                <a:gd name="T49" fmla="*/ 0 h 411"/>
                <a:gd name="T50" fmla="*/ 0 w 407"/>
                <a:gd name="T51" fmla="*/ 0 h 411"/>
                <a:gd name="T52" fmla="*/ 0 w 407"/>
                <a:gd name="T53" fmla="*/ 0 h 411"/>
                <a:gd name="T54" fmla="*/ 0 w 407"/>
                <a:gd name="T55" fmla="*/ 0 h 411"/>
                <a:gd name="T56" fmla="*/ 0 w 407"/>
                <a:gd name="T57" fmla="*/ 0 h 411"/>
                <a:gd name="T58" fmla="*/ 0 w 407"/>
                <a:gd name="T59" fmla="*/ 0 h 411"/>
                <a:gd name="T60" fmla="*/ 0 w 407"/>
                <a:gd name="T61" fmla="*/ 0 h 411"/>
                <a:gd name="T62" fmla="*/ 0 w 407"/>
                <a:gd name="T63" fmla="*/ 0 h 411"/>
                <a:gd name="T64" fmla="*/ 0 w 407"/>
                <a:gd name="T65" fmla="*/ 0 h 411"/>
                <a:gd name="T66" fmla="*/ 0 w 407"/>
                <a:gd name="T67" fmla="*/ 0 h 411"/>
                <a:gd name="T68" fmla="*/ 0 w 407"/>
                <a:gd name="T69" fmla="*/ 0 h 411"/>
                <a:gd name="T70" fmla="*/ 0 w 407"/>
                <a:gd name="T71" fmla="*/ 0 h 411"/>
                <a:gd name="T72" fmla="*/ 0 w 407"/>
                <a:gd name="T73" fmla="*/ 0 h 4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7"/>
                <a:gd name="T112" fmla="*/ 0 h 411"/>
                <a:gd name="T113" fmla="*/ 407 w 407"/>
                <a:gd name="T114" fmla="*/ 411 h 4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7" h="411">
                  <a:moveTo>
                    <a:pt x="0" y="205"/>
                  </a:moveTo>
                  <a:lnTo>
                    <a:pt x="3" y="241"/>
                  </a:lnTo>
                  <a:lnTo>
                    <a:pt x="12" y="275"/>
                  </a:lnTo>
                  <a:lnTo>
                    <a:pt x="30" y="311"/>
                  </a:lnTo>
                  <a:lnTo>
                    <a:pt x="47" y="338"/>
                  </a:lnTo>
                  <a:lnTo>
                    <a:pt x="71" y="362"/>
                  </a:lnTo>
                  <a:lnTo>
                    <a:pt x="101" y="381"/>
                  </a:lnTo>
                  <a:lnTo>
                    <a:pt x="132" y="396"/>
                  </a:lnTo>
                  <a:lnTo>
                    <a:pt x="165" y="407"/>
                  </a:lnTo>
                  <a:lnTo>
                    <a:pt x="203" y="411"/>
                  </a:lnTo>
                  <a:lnTo>
                    <a:pt x="242" y="407"/>
                  </a:lnTo>
                  <a:lnTo>
                    <a:pt x="275" y="396"/>
                  </a:lnTo>
                  <a:lnTo>
                    <a:pt x="306" y="381"/>
                  </a:lnTo>
                  <a:lnTo>
                    <a:pt x="336" y="362"/>
                  </a:lnTo>
                  <a:lnTo>
                    <a:pt x="360" y="338"/>
                  </a:lnTo>
                  <a:lnTo>
                    <a:pt x="377" y="311"/>
                  </a:lnTo>
                  <a:lnTo>
                    <a:pt x="395" y="275"/>
                  </a:lnTo>
                  <a:lnTo>
                    <a:pt x="404" y="241"/>
                  </a:lnTo>
                  <a:lnTo>
                    <a:pt x="407" y="205"/>
                  </a:lnTo>
                  <a:lnTo>
                    <a:pt x="404" y="167"/>
                  </a:lnTo>
                  <a:lnTo>
                    <a:pt x="395" y="133"/>
                  </a:lnTo>
                  <a:lnTo>
                    <a:pt x="377" y="100"/>
                  </a:lnTo>
                  <a:lnTo>
                    <a:pt x="360" y="70"/>
                  </a:lnTo>
                  <a:lnTo>
                    <a:pt x="336" y="46"/>
                  </a:lnTo>
                  <a:lnTo>
                    <a:pt x="306" y="27"/>
                  </a:lnTo>
                  <a:lnTo>
                    <a:pt x="275" y="12"/>
                  </a:lnTo>
                  <a:lnTo>
                    <a:pt x="242" y="1"/>
                  </a:lnTo>
                  <a:lnTo>
                    <a:pt x="203" y="0"/>
                  </a:lnTo>
                  <a:lnTo>
                    <a:pt x="165" y="1"/>
                  </a:lnTo>
                  <a:lnTo>
                    <a:pt x="132" y="12"/>
                  </a:lnTo>
                  <a:lnTo>
                    <a:pt x="101" y="27"/>
                  </a:lnTo>
                  <a:lnTo>
                    <a:pt x="71" y="46"/>
                  </a:lnTo>
                  <a:lnTo>
                    <a:pt x="47" y="70"/>
                  </a:lnTo>
                  <a:lnTo>
                    <a:pt x="30" y="100"/>
                  </a:lnTo>
                  <a:lnTo>
                    <a:pt x="12" y="133"/>
                  </a:lnTo>
                  <a:lnTo>
                    <a:pt x="3" y="167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58400" name="Rectangle 160"/>
          <p:cNvSpPr>
            <a:spLocks noChangeAspect="1" noChangeArrowheads="1"/>
          </p:cNvSpPr>
          <p:nvPr/>
        </p:nvSpPr>
        <p:spPr bwMode="auto">
          <a:xfrm>
            <a:off x="6212680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1" name="Rectangle 161"/>
          <p:cNvSpPr>
            <a:spLocks noChangeAspect="1" noChangeArrowheads="1"/>
          </p:cNvSpPr>
          <p:nvPr/>
        </p:nvSpPr>
        <p:spPr bwMode="auto">
          <a:xfrm>
            <a:off x="6230540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2" name="Rectangle 162"/>
          <p:cNvSpPr>
            <a:spLocks noChangeAspect="1" noChangeArrowheads="1"/>
          </p:cNvSpPr>
          <p:nvPr/>
        </p:nvSpPr>
        <p:spPr bwMode="auto">
          <a:xfrm>
            <a:off x="6248399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3" name="Rectangle 163"/>
          <p:cNvSpPr>
            <a:spLocks noChangeAspect="1" noChangeArrowheads="1"/>
          </p:cNvSpPr>
          <p:nvPr/>
        </p:nvSpPr>
        <p:spPr bwMode="auto">
          <a:xfrm>
            <a:off x="6266259" y="2368152"/>
            <a:ext cx="8334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4" name="Rectangle 164"/>
          <p:cNvSpPr>
            <a:spLocks noChangeAspect="1" noChangeArrowheads="1"/>
          </p:cNvSpPr>
          <p:nvPr/>
        </p:nvSpPr>
        <p:spPr bwMode="auto">
          <a:xfrm>
            <a:off x="6282928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5" name="Rectangle 165"/>
          <p:cNvSpPr>
            <a:spLocks noChangeAspect="1" noChangeArrowheads="1"/>
          </p:cNvSpPr>
          <p:nvPr/>
        </p:nvSpPr>
        <p:spPr bwMode="auto">
          <a:xfrm>
            <a:off x="6300787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6" name="Rectangle 166"/>
          <p:cNvSpPr>
            <a:spLocks noChangeAspect="1" noChangeArrowheads="1"/>
          </p:cNvSpPr>
          <p:nvPr/>
        </p:nvSpPr>
        <p:spPr bwMode="auto">
          <a:xfrm>
            <a:off x="6317455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7" name="Rectangle 167"/>
          <p:cNvSpPr>
            <a:spLocks noChangeAspect="1" noChangeArrowheads="1"/>
          </p:cNvSpPr>
          <p:nvPr/>
        </p:nvSpPr>
        <p:spPr bwMode="auto">
          <a:xfrm>
            <a:off x="6335315" y="2368152"/>
            <a:ext cx="8334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8" name="Rectangle 168"/>
          <p:cNvSpPr>
            <a:spLocks noChangeAspect="1" noChangeArrowheads="1"/>
          </p:cNvSpPr>
          <p:nvPr/>
        </p:nvSpPr>
        <p:spPr bwMode="auto">
          <a:xfrm>
            <a:off x="6353174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09" name="Rectangle 169"/>
          <p:cNvSpPr>
            <a:spLocks noChangeAspect="1" noChangeArrowheads="1"/>
          </p:cNvSpPr>
          <p:nvPr/>
        </p:nvSpPr>
        <p:spPr bwMode="auto">
          <a:xfrm>
            <a:off x="6371034" y="2368152"/>
            <a:ext cx="8334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0" name="Rectangle 170"/>
          <p:cNvSpPr>
            <a:spLocks noChangeAspect="1" noChangeArrowheads="1"/>
          </p:cNvSpPr>
          <p:nvPr/>
        </p:nvSpPr>
        <p:spPr bwMode="auto">
          <a:xfrm>
            <a:off x="6388893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1" name="Rectangle 171"/>
          <p:cNvSpPr>
            <a:spLocks noChangeAspect="1" noChangeArrowheads="1"/>
          </p:cNvSpPr>
          <p:nvPr/>
        </p:nvSpPr>
        <p:spPr bwMode="auto">
          <a:xfrm>
            <a:off x="6406753" y="2368152"/>
            <a:ext cx="8334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2" name="Rectangle 172"/>
          <p:cNvSpPr>
            <a:spLocks noChangeAspect="1" noChangeArrowheads="1"/>
          </p:cNvSpPr>
          <p:nvPr/>
        </p:nvSpPr>
        <p:spPr bwMode="auto">
          <a:xfrm>
            <a:off x="6423421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3" name="Rectangle 173"/>
          <p:cNvSpPr>
            <a:spLocks noChangeAspect="1" noChangeArrowheads="1"/>
          </p:cNvSpPr>
          <p:nvPr/>
        </p:nvSpPr>
        <p:spPr bwMode="auto">
          <a:xfrm>
            <a:off x="6441281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4" name="Rectangle 174"/>
          <p:cNvSpPr>
            <a:spLocks noChangeAspect="1" noChangeArrowheads="1"/>
          </p:cNvSpPr>
          <p:nvPr/>
        </p:nvSpPr>
        <p:spPr bwMode="auto">
          <a:xfrm>
            <a:off x="6459140" y="2368152"/>
            <a:ext cx="8334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5" name="Rectangle 175"/>
          <p:cNvSpPr>
            <a:spLocks noChangeAspect="1" noChangeArrowheads="1"/>
          </p:cNvSpPr>
          <p:nvPr/>
        </p:nvSpPr>
        <p:spPr bwMode="auto">
          <a:xfrm>
            <a:off x="6475809" y="2368152"/>
            <a:ext cx="952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8416" name="Rectangle 176"/>
          <p:cNvSpPr>
            <a:spLocks noChangeAspect="1" noChangeArrowheads="1"/>
          </p:cNvSpPr>
          <p:nvPr/>
        </p:nvSpPr>
        <p:spPr bwMode="auto">
          <a:xfrm>
            <a:off x="6493668" y="2368152"/>
            <a:ext cx="8335" cy="4763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grpSp>
        <p:nvGrpSpPr>
          <p:cNvPr id="58417" name="Group 427"/>
          <p:cNvGrpSpPr>
            <a:grpSpLocks/>
          </p:cNvGrpSpPr>
          <p:nvPr/>
        </p:nvGrpSpPr>
        <p:grpSpPr bwMode="auto">
          <a:xfrm>
            <a:off x="6511528" y="2366961"/>
            <a:ext cx="465534" cy="5954"/>
            <a:chOff x="4061" y="2372"/>
            <a:chExt cx="391" cy="5"/>
          </a:xfrm>
        </p:grpSpPr>
        <p:sp>
          <p:nvSpPr>
            <p:cNvPr id="58641" name="Freeform 177"/>
            <p:cNvSpPr>
              <a:spLocks noChangeAspect="1"/>
            </p:cNvSpPr>
            <p:nvPr/>
          </p:nvSpPr>
          <p:spPr bwMode="auto">
            <a:xfrm>
              <a:off x="4061" y="2372"/>
              <a:ext cx="8" cy="5"/>
            </a:xfrm>
            <a:custGeom>
              <a:avLst/>
              <a:gdLst>
                <a:gd name="T0" fmla="*/ 0 w 36"/>
                <a:gd name="T1" fmla="*/ 0 h 19"/>
                <a:gd name="T2" fmla="*/ 0 w 36"/>
                <a:gd name="T3" fmla="*/ 0 h 19"/>
                <a:gd name="T4" fmla="*/ 0 w 36"/>
                <a:gd name="T5" fmla="*/ 0 h 19"/>
                <a:gd name="T6" fmla="*/ 0 w 36"/>
                <a:gd name="T7" fmla="*/ 0 h 19"/>
                <a:gd name="T8" fmla="*/ 0 w 36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9"/>
                <a:gd name="T17" fmla="*/ 36 w 3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9">
                  <a:moveTo>
                    <a:pt x="0" y="3"/>
                  </a:moveTo>
                  <a:lnTo>
                    <a:pt x="35" y="0"/>
                  </a:lnTo>
                  <a:lnTo>
                    <a:pt x="36" y="16"/>
                  </a:lnTo>
                  <a:lnTo>
                    <a:pt x="2" y="1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42" name="Rectangle 178"/>
            <p:cNvSpPr>
              <a:spLocks noChangeAspect="1" noChangeArrowheads="1"/>
            </p:cNvSpPr>
            <p:nvPr/>
          </p:nvSpPr>
          <p:spPr bwMode="auto">
            <a:xfrm>
              <a:off x="4075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3" name="Rectangle 179"/>
            <p:cNvSpPr>
              <a:spLocks noChangeAspect="1" noChangeArrowheads="1"/>
            </p:cNvSpPr>
            <p:nvPr/>
          </p:nvSpPr>
          <p:spPr bwMode="auto">
            <a:xfrm>
              <a:off x="4090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4" name="Rectangle 180"/>
            <p:cNvSpPr>
              <a:spLocks noChangeAspect="1" noChangeArrowheads="1"/>
            </p:cNvSpPr>
            <p:nvPr/>
          </p:nvSpPr>
          <p:spPr bwMode="auto">
            <a:xfrm>
              <a:off x="4105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5" name="Rectangle 181"/>
            <p:cNvSpPr>
              <a:spLocks noChangeAspect="1" noChangeArrowheads="1"/>
            </p:cNvSpPr>
            <p:nvPr/>
          </p:nvSpPr>
          <p:spPr bwMode="auto">
            <a:xfrm>
              <a:off x="4120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6" name="Rectangle 182"/>
            <p:cNvSpPr>
              <a:spLocks noChangeAspect="1" noChangeArrowheads="1"/>
            </p:cNvSpPr>
            <p:nvPr/>
          </p:nvSpPr>
          <p:spPr bwMode="auto">
            <a:xfrm>
              <a:off x="4135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7" name="Rectangle 183"/>
            <p:cNvSpPr>
              <a:spLocks noChangeAspect="1" noChangeArrowheads="1"/>
            </p:cNvSpPr>
            <p:nvPr/>
          </p:nvSpPr>
          <p:spPr bwMode="auto">
            <a:xfrm>
              <a:off x="4150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8" name="Rectangle 184"/>
            <p:cNvSpPr>
              <a:spLocks noChangeAspect="1" noChangeArrowheads="1"/>
            </p:cNvSpPr>
            <p:nvPr/>
          </p:nvSpPr>
          <p:spPr bwMode="auto">
            <a:xfrm>
              <a:off x="4164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49" name="Rectangle 185"/>
            <p:cNvSpPr>
              <a:spLocks noChangeAspect="1" noChangeArrowheads="1"/>
            </p:cNvSpPr>
            <p:nvPr/>
          </p:nvSpPr>
          <p:spPr bwMode="auto">
            <a:xfrm>
              <a:off x="4179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0" name="Rectangle 186"/>
            <p:cNvSpPr>
              <a:spLocks noChangeAspect="1" noChangeArrowheads="1"/>
            </p:cNvSpPr>
            <p:nvPr/>
          </p:nvSpPr>
          <p:spPr bwMode="auto">
            <a:xfrm>
              <a:off x="4193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1" name="Rectangle 187"/>
            <p:cNvSpPr>
              <a:spLocks noChangeAspect="1" noChangeArrowheads="1"/>
            </p:cNvSpPr>
            <p:nvPr/>
          </p:nvSpPr>
          <p:spPr bwMode="auto">
            <a:xfrm>
              <a:off x="4208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2" name="Rectangle 188"/>
            <p:cNvSpPr>
              <a:spLocks noChangeAspect="1" noChangeArrowheads="1"/>
            </p:cNvSpPr>
            <p:nvPr/>
          </p:nvSpPr>
          <p:spPr bwMode="auto">
            <a:xfrm>
              <a:off x="4223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3" name="Rectangle 189"/>
            <p:cNvSpPr>
              <a:spLocks noChangeAspect="1" noChangeArrowheads="1"/>
            </p:cNvSpPr>
            <p:nvPr/>
          </p:nvSpPr>
          <p:spPr bwMode="auto">
            <a:xfrm>
              <a:off x="4238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4" name="Rectangle 190"/>
            <p:cNvSpPr>
              <a:spLocks noChangeAspect="1" noChangeArrowheads="1"/>
            </p:cNvSpPr>
            <p:nvPr/>
          </p:nvSpPr>
          <p:spPr bwMode="auto">
            <a:xfrm>
              <a:off x="4252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5" name="Rectangle 191"/>
            <p:cNvSpPr>
              <a:spLocks noChangeAspect="1" noChangeArrowheads="1"/>
            </p:cNvSpPr>
            <p:nvPr/>
          </p:nvSpPr>
          <p:spPr bwMode="auto">
            <a:xfrm>
              <a:off x="4267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6" name="Rectangle 192"/>
            <p:cNvSpPr>
              <a:spLocks noChangeAspect="1" noChangeArrowheads="1"/>
            </p:cNvSpPr>
            <p:nvPr/>
          </p:nvSpPr>
          <p:spPr bwMode="auto">
            <a:xfrm>
              <a:off x="4282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7" name="Rectangle 193"/>
            <p:cNvSpPr>
              <a:spLocks noChangeAspect="1" noChangeArrowheads="1"/>
            </p:cNvSpPr>
            <p:nvPr/>
          </p:nvSpPr>
          <p:spPr bwMode="auto">
            <a:xfrm>
              <a:off x="4297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8" name="Rectangle 194"/>
            <p:cNvSpPr>
              <a:spLocks noChangeAspect="1" noChangeArrowheads="1"/>
            </p:cNvSpPr>
            <p:nvPr/>
          </p:nvSpPr>
          <p:spPr bwMode="auto">
            <a:xfrm>
              <a:off x="4312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59" name="Rectangle 195"/>
            <p:cNvSpPr>
              <a:spLocks noChangeAspect="1" noChangeArrowheads="1"/>
            </p:cNvSpPr>
            <p:nvPr/>
          </p:nvSpPr>
          <p:spPr bwMode="auto">
            <a:xfrm>
              <a:off x="4326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0" name="Rectangle 196"/>
            <p:cNvSpPr>
              <a:spLocks noChangeAspect="1" noChangeArrowheads="1"/>
            </p:cNvSpPr>
            <p:nvPr/>
          </p:nvSpPr>
          <p:spPr bwMode="auto">
            <a:xfrm>
              <a:off x="4341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1" name="Rectangle 197"/>
            <p:cNvSpPr>
              <a:spLocks noChangeAspect="1" noChangeArrowheads="1"/>
            </p:cNvSpPr>
            <p:nvPr/>
          </p:nvSpPr>
          <p:spPr bwMode="auto">
            <a:xfrm>
              <a:off x="4356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2" name="Rectangle 198"/>
            <p:cNvSpPr>
              <a:spLocks noChangeAspect="1" noChangeArrowheads="1"/>
            </p:cNvSpPr>
            <p:nvPr/>
          </p:nvSpPr>
          <p:spPr bwMode="auto">
            <a:xfrm>
              <a:off x="4370" y="2372"/>
              <a:ext cx="8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3" name="Rectangle 199"/>
            <p:cNvSpPr>
              <a:spLocks noChangeAspect="1" noChangeArrowheads="1"/>
            </p:cNvSpPr>
            <p:nvPr/>
          </p:nvSpPr>
          <p:spPr bwMode="auto">
            <a:xfrm>
              <a:off x="4385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4" name="Rectangle 200"/>
            <p:cNvSpPr>
              <a:spLocks noChangeAspect="1" noChangeArrowheads="1"/>
            </p:cNvSpPr>
            <p:nvPr/>
          </p:nvSpPr>
          <p:spPr bwMode="auto">
            <a:xfrm>
              <a:off x="4400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5" name="Rectangle 201"/>
            <p:cNvSpPr>
              <a:spLocks noChangeAspect="1" noChangeArrowheads="1"/>
            </p:cNvSpPr>
            <p:nvPr/>
          </p:nvSpPr>
          <p:spPr bwMode="auto">
            <a:xfrm>
              <a:off x="4415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6" name="Rectangle 202"/>
            <p:cNvSpPr>
              <a:spLocks noChangeAspect="1" noChangeArrowheads="1"/>
            </p:cNvSpPr>
            <p:nvPr/>
          </p:nvSpPr>
          <p:spPr bwMode="auto">
            <a:xfrm>
              <a:off x="4430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667" name="Rectangle 203"/>
            <p:cNvSpPr>
              <a:spLocks noChangeAspect="1" noChangeArrowheads="1"/>
            </p:cNvSpPr>
            <p:nvPr/>
          </p:nvSpPr>
          <p:spPr bwMode="auto">
            <a:xfrm>
              <a:off x="4445" y="2372"/>
              <a:ext cx="7" cy="4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</p:grpSp>
      <p:grpSp>
        <p:nvGrpSpPr>
          <p:cNvPr id="58418" name="Group 204"/>
          <p:cNvGrpSpPr>
            <a:grpSpLocks noChangeAspect="1"/>
          </p:cNvGrpSpPr>
          <p:nvPr/>
        </p:nvGrpSpPr>
        <p:grpSpPr bwMode="auto">
          <a:xfrm>
            <a:off x="5773341" y="2084784"/>
            <a:ext cx="2078831" cy="1220390"/>
            <a:chOff x="1811" y="1572"/>
            <a:chExt cx="2681" cy="1400"/>
          </a:xfrm>
        </p:grpSpPr>
        <p:sp>
          <p:nvSpPr>
            <p:cNvPr id="58441" name="Rectangle 205"/>
            <p:cNvSpPr>
              <a:spLocks noChangeAspect="1" noChangeArrowheads="1"/>
            </p:cNvSpPr>
            <p:nvPr/>
          </p:nvSpPr>
          <p:spPr bwMode="auto">
            <a:xfrm>
              <a:off x="3374" y="1896"/>
              <a:ext cx="11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2" name="Rectangle 206"/>
            <p:cNvSpPr>
              <a:spLocks noChangeAspect="1" noChangeArrowheads="1"/>
            </p:cNvSpPr>
            <p:nvPr/>
          </p:nvSpPr>
          <p:spPr bwMode="auto">
            <a:xfrm>
              <a:off x="3396" y="1896"/>
              <a:ext cx="12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3" name="Rectangle 207"/>
            <p:cNvSpPr>
              <a:spLocks noChangeAspect="1" noChangeArrowheads="1"/>
            </p:cNvSpPr>
            <p:nvPr/>
          </p:nvSpPr>
          <p:spPr bwMode="auto">
            <a:xfrm>
              <a:off x="3419" y="1896"/>
              <a:ext cx="12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4" name="Rectangle 208"/>
            <p:cNvSpPr>
              <a:spLocks noChangeAspect="1" noChangeArrowheads="1"/>
            </p:cNvSpPr>
            <p:nvPr/>
          </p:nvSpPr>
          <p:spPr bwMode="auto">
            <a:xfrm>
              <a:off x="3442" y="1896"/>
              <a:ext cx="11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5" name="Rectangle 209"/>
            <p:cNvSpPr>
              <a:spLocks noChangeAspect="1" noChangeArrowheads="1"/>
            </p:cNvSpPr>
            <p:nvPr/>
          </p:nvSpPr>
          <p:spPr bwMode="auto">
            <a:xfrm>
              <a:off x="3465" y="1896"/>
              <a:ext cx="11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6" name="Rectangle 210"/>
            <p:cNvSpPr>
              <a:spLocks noChangeAspect="1" noChangeArrowheads="1"/>
            </p:cNvSpPr>
            <p:nvPr/>
          </p:nvSpPr>
          <p:spPr bwMode="auto">
            <a:xfrm>
              <a:off x="3487" y="1896"/>
              <a:ext cx="12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7" name="Rectangle 211"/>
            <p:cNvSpPr>
              <a:spLocks noChangeAspect="1" noChangeArrowheads="1"/>
            </p:cNvSpPr>
            <p:nvPr/>
          </p:nvSpPr>
          <p:spPr bwMode="auto">
            <a:xfrm>
              <a:off x="3510" y="1896"/>
              <a:ext cx="11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48" name="Freeform 212"/>
            <p:cNvSpPr>
              <a:spLocks noChangeAspect="1"/>
            </p:cNvSpPr>
            <p:nvPr/>
          </p:nvSpPr>
          <p:spPr bwMode="auto">
            <a:xfrm>
              <a:off x="3532" y="1896"/>
              <a:ext cx="12" cy="6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0 h 17"/>
                <a:gd name="T4" fmla="*/ 0 w 34"/>
                <a:gd name="T5" fmla="*/ 0 h 17"/>
                <a:gd name="T6" fmla="*/ 0 w 34"/>
                <a:gd name="T7" fmla="*/ 0 h 17"/>
                <a:gd name="T8" fmla="*/ 0 w 3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"/>
                <a:gd name="T17" fmla="*/ 34 w 3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">
                  <a:moveTo>
                    <a:pt x="0" y="1"/>
                  </a:moveTo>
                  <a:lnTo>
                    <a:pt x="33" y="0"/>
                  </a:lnTo>
                  <a:lnTo>
                    <a:pt x="34" y="16"/>
                  </a:lnTo>
                  <a:lnTo>
                    <a:pt x="1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49" name="Rectangle 213"/>
            <p:cNvSpPr>
              <a:spLocks noChangeAspect="1" noChangeArrowheads="1"/>
            </p:cNvSpPr>
            <p:nvPr/>
          </p:nvSpPr>
          <p:spPr bwMode="auto">
            <a:xfrm>
              <a:off x="3555" y="1896"/>
              <a:ext cx="1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0" name="Rectangle 214"/>
            <p:cNvSpPr>
              <a:spLocks noChangeAspect="1" noChangeArrowheads="1"/>
            </p:cNvSpPr>
            <p:nvPr/>
          </p:nvSpPr>
          <p:spPr bwMode="auto">
            <a:xfrm>
              <a:off x="3578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1" name="Rectangle 215"/>
            <p:cNvSpPr>
              <a:spLocks noChangeAspect="1" noChangeArrowheads="1"/>
            </p:cNvSpPr>
            <p:nvPr/>
          </p:nvSpPr>
          <p:spPr bwMode="auto">
            <a:xfrm>
              <a:off x="3601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2" name="Rectangle 216"/>
            <p:cNvSpPr>
              <a:spLocks noChangeAspect="1" noChangeArrowheads="1"/>
            </p:cNvSpPr>
            <p:nvPr/>
          </p:nvSpPr>
          <p:spPr bwMode="auto">
            <a:xfrm>
              <a:off x="3623" y="1896"/>
              <a:ext cx="1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3" name="Rectangle 217"/>
            <p:cNvSpPr>
              <a:spLocks noChangeAspect="1" noChangeArrowheads="1"/>
            </p:cNvSpPr>
            <p:nvPr/>
          </p:nvSpPr>
          <p:spPr bwMode="auto">
            <a:xfrm>
              <a:off x="3646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4" name="Rectangle 218"/>
            <p:cNvSpPr>
              <a:spLocks noChangeAspect="1" noChangeArrowheads="1"/>
            </p:cNvSpPr>
            <p:nvPr/>
          </p:nvSpPr>
          <p:spPr bwMode="auto">
            <a:xfrm>
              <a:off x="3669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5" name="Rectangle 219"/>
            <p:cNvSpPr>
              <a:spLocks noChangeAspect="1" noChangeArrowheads="1"/>
            </p:cNvSpPr>
            <p:nvPr/>
          </p:nvSpPr>
          <p:spPr bwMode="auto">
            <a:xfrm>
              <a:off x="3691" y="1896"/>
              <a:ext cx="1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6" name="Rectangle 220"/>
            <p:cNvSpPr>
              <a:spLocks noChangeAspect="1" noChangeArrowheads="1"/>
            </p:cNvSpPr>
            <p:nvPr/>
          </p:nvSpPr>
          <p:spPr bwMode="auto">
            <a:xfrm>
              <a:off x="3714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7" name="Rectangle 221"/>
            <p:cNvSpPr>
              <a:spLocks noChangeAspect="1" noChangeArrowheads="1"/>
            </p:cNvSpPr>
            <p:nvPr/>
          </p:nvSpPr>
          <p:spPr bwMode="auto">
            <a:xfrm>
              <a:off x="3737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8" name="Rectangle 222"/>
            <p:cNvSpPr>
              <a:spLocks noChangeAspect="1" noChangeArrowheads="1"/>
            </p:cNvSpPr>
            <p:nvPr/>
          </p:nvSpPr>
          <p:spPr bwMode="auto">
            <a:xfrm>
              <a:off x="3759" y="1896"/>
              <a:ext cx="1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59" name="Rectangle 223"/>
            <p:cNvSpPr>
              <a:spLocks noChangeAspect="1" noChangeArrowheads="1"/>
            </p:cNvSpPr>
            <p:nvPr/>
          </p:nvSpPr>
          <p:spPr bwMode="auto">
            <a:xfrm>
              <a:off x="3782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0" name="Rectangle 224"/>
            <p:cNvSpPr>
              <a:spLocks noChangeAspect="1" noChangeArrowheads="1"/>
            </p:cNvSpPr>
            <p:nvPr/>
          </p:nvSpPr>
          <p:spPr bwMode="auto">
            <a:xfrm>
              <a:off x="3805" y="1896"/>
              <a:ext cx="10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1" name="Rectangle 225"/>
            <p:cNvSpPr>
              <a:spLocks noChangeAspect="1" noChangeArrowheads="1"/>
            </p:cNvSpPr>
            <p:nvPr/>
          </p:nvSpPr>
          <p:spPr bwMode="auto">
            <a:xfrm>
              <a:off x="3827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2" name="Rectangle 226"/>
            <p:cNvSpPr>
              <a:spLocks noChangeAspect="1" noChangeArrowheads="1"/>
            </p:cNvSpPr>
            <p:nvPr/>
          </p:nvSpPr>
          <p:spPr bwMode="auto">
            <a:xfrm>
              <a:off x="3849" y="1896"/>
              <a:ext cx="1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3" name="Rectangle 227"/>
            <p:cNvSpPr>
              <a:spLocks noChangeAspect="1" noChangeArrowheads="1"/>
            </p:cNvSpPr>
            <p:nvPr/>
          </p:nvSpPr>
          <p:spPr bwMode="auto">
            <a:xfrm>
              <a:off x="3872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4" name="Rectangle 228"/>
            <p:cNvSpPr>
              <a:spLocks noChangeAspect="1" noChangeArrowheads="1"/>
            </p:cNvSpPr>
            <p:nvPr/>
          </p:nvSpPr>
          <p:spPr bwMode="auto">
            <a:xfrm>
              <a:off x="3895" y="1896"/>
              <a:ext cx="1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5" name="Rectangle 229"/>
            <p:cNvSpPr>
              <a:spLocks noChangeAspect="1" noChangeArrowheads="1"/>
            </p:cNvSpPr>
            <p:nvPr/>
          </p:nvSpPr>
          <p:spPr bwMode="auto">
            <a:xfrm>
              <a:off x="3917" y="1896"/>
              <a:ext cx="10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66" name="Freeform 230"/>
            <p:cNvSpPr>
              <a:spLocks noChangeAspect="1"/>
            </p:cNvSpPr>
            <p:nvPr/>
          </p:nvSpPr>
          <p:spPr bwMode="auto">
            <a:xfrm>
              <a:off x="2518" y="1897"/>
              <a:ext cx="12" cy="8"/>
            </a:xfrm>
            <a:custGeom>
              <a:avLst/>
              <a:gdLst>
                <a:gd name="T0" fmla="*/ 0 w 37"/>
                <a:gd name="T1" fmla="*/ 0 h 23"/>
                <a:gd name="T2" fmla="*/ 0 w 37"/>
                <a:gd name="T3" fmla="*/ 0 h 23"/>
                <a:gd name="T4" fmla="*/ 0 w 37"/>
                <a:gd name="T5" fmla="*/ 0 h 23"/>
                <a:gd name="T6" fmla="*/ 0 w 37"/>
                <a:gd name="T7" fmla="*/ 0 h 23"/>
                <a:gd name="T8" fmla="*/ 0 w 3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3"/>
                <a:gd name="T17" fmla="*/ 37 w 3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3">
                  <a:moveTo>
                    <a:pt x="0" y="7"/>
                  </a:moveTo>
                  <a:lnTo>
                    <a:pt x="34" y="0"/>
                  </a:lnTo>
                  <a:lnTo>
                    <a:pt x="37" y="16"/>
                  </a:lnTo>
                  <a:lnTo>
                    <a:pt x="3" y="2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67" name="Freeform 231"/>
            <p:cNvSpPr>
              <a:spLocks noChangeAspect="1"/>
            </p:cNvSpPr>
            <p:nvPr/>
          </p:nvSpPr>
          <p:spPr bwMode="auto">
            <a:xfrm>
              <a:off x="2539" y="1888"/>
              <a:ext cx="11" cy="10"/>
            </a:xfrm>
            <a:custGeom>
              <a:avLst/>
              <a:gdLst>
                <a:gd name="T0" fmla="*/ 0 w 34"/>
                <a:gd name="T1" fmla="*/ 0 h 29"/>
                <a:gd name="T2" fmla="*/ 0 w 34"/>
                <a:gd name="T3" fmla="*/ 0 h 29"/>
                <a:gd name="T4" fmla="*/ 0 w 34"/>
                <a:gd name="T5" fmla="*/ 0 h 29"/>
                <a:gd name="T6" fmla="*/ 0 w 34"/>
                <a:gd name="T7" fmla="*/ 0 h 29"/>
                <a:gd name="T8" fmla="*/ 0 w 34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9"/>
                <a:gd name="T17" fmla="*/ 34 w 34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9">
                  <a:moveTo>
                    <a:pt x="0" y="15"/>
                  </a:moveTo>
                  <a:lnTo>
                    <a:pt x="25" y="0"/>
                  </a:lnTo>
                  <a:lnTo>
                    <a:pt x="34" y="14"/>
                  </a:lnTo>
                  <a:lnTo>
                    <a:pt x="9" y="2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68" name="Freeform 232"/>
            <p:cNvSpPr>
              <a:spLocks noChangeAspect="1"/>
            </p:cNvSpPr>
            <p:nvPr/>
          </p:nvSpPr>
          <p:spPr bwMode="auto">
            <a:xfrm>
              <a:off x="2547" y="1888"/>
              <a:ext cx="5" cy="5"/>
            </a:xfrm>
            <a:custGeom>
              <a:avLst/>
              <a:gdLst>
                <a:gd name="T0" fmla="*/ 0 w 15"/>
                <a:gd name="T1" fmla="*/ 0 h 15"/>
                <a:gd name="T2" fmla="*/ 0 w 15"/>
                <a:gd name="T3" fmla="*/ 0 h 15"/>
                <a:gd name="T4" fmla="*/ 0 w 15"/>
                <a:gd name="T5" fmla="*/ 0 h 15"/>
                <a:gd name="T6" fmla="*/ 0 w 15"/>
                <a:gd name="T7" fmla="*/ 0 h 15"/>
                <a:gd name="T8" fmla="*/ 0 w 15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5"/>
                <a:gd name="T17" fmla="*/ 15 w 1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5">
                  <a:moveTo>
                    <a:pt x="0" y="3"/>
                  </a:moveTo>
                  <a:lnTo>
                    <a:pt x="3" y="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69" name="Freeform 233"/>
            <p:cNvSpPr>
              <a:spLocks noChangeAspect="1"/>
            </p:cNvSpPr>
            <p:nvPr/>
          </p:nvSpPr>
          <p:spPr bwMode="auto">
            <a:xfrm>
              <a:off x="2555" y="1874"/>
              <a:ext cx="10" cy="10"/>
            </a:xfrm>
            <a:custGeom>
              <a:avLst/>
              <a:gdLst>
                <a:gd name="T0" fmla="*/ 0 w 29"/>
                <a:gd name="T1" fmla="*/ 0 h 30"/>
                <a:gd name="T2" fmla="*/ 0 w 29"/>
                <a:gd name="T3" fmla="*/ 0 h 30"/>
                <a:gd name="T4" fmla="*/ 0 w 29"/>
                <a:gd name="T5" fmla="*/ 0 h 30"/>
                <a:gd name="T6" fmla="*/ 0 w 29"/>
                <a:gd name="T7" fmla="*/ 0 h 30"/>
                <a:gd name="T8" fmla="*/ 0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0" y="19"/>
                  </a:moveTo>
                  <a:lnTo>
                    <a:pt x="15" y="0"/>
                  </a:lnTo>
                  <a:lnTo>
                    <a:pt x="29" y="10"/>
                  </a:lnTo>
                  <a:lnTo>
                    <a:pt x="14" y="3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70" name="Freeform 234"/>
            <p:cNvSpPr>
              <a:spLocks noChangeAspect="1"/>
            </p:cNvSpPr>
            <p:nvPr/>
          </p:nvSpPr>
          <p:spPr bwMode="auto">
            <a:xfrm>
              <a:off x="2560" y="1871"/>
              <a:ext cx="7" cy="6"/>
            </a:xfrm>
            <a:custGeom>
              <a:avLst/>
              <a:gdLst>
                <a:gd name="T0" fmla="*/ 0 w 20"/>
                <a:gd name="T1" fmla="*/ 0 h 17"/>
                <a:gd name="T2" fmla="*/ 0 w 20"/>
                <a:gd name="T3" fmla="*/ 0 h 17"/>
                <a:gd name="T4" fmla="*/ 0 w 20"/>
                <a:gd name="T5" fmla="*/ 0 h 17"/>
                <a:gd name="T6" fmla="*/ 0 w 20"/>
                <a:gd name="T7" fmla="*/ 0 h 17"/>
                <a:gd name="T8" fmla="*/ 0 w 2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7"/>
                <a:gd name="T17" fmla="*/ 20 w 2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7">
                  <a:moveTo>
                    <a:pt x="0" y="11"/>
                  </a:moveTo>
                  <a:lnTo>
                    <a:pt x="5" y="0"/>
                  </a:lnTo>
                  <a:lnTo>
                    <a:pt x="20" y="6"/>
                  </a:lnTo>
                  <a:lnTo>
                    <a:pt x="15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71" name="Freeform 235"/>
            <p:cNvSpPr>
              <a:spLocks noChangeAspect="1"/>
            </p:cNvSpPr>
            <p:nvPr/>
          </p:nvSpPr>
          <p:spPr bwMode="auto">
            <a:xfrm>
              <a:off x="2565" y="1852"/>
              <a:ext cx="8" cy="10"/>
            </a:xfrm>
            <a:custGeom>
              <a:avLst/>
              <a:gdLst>
                <a:gd name="T0" fmla="*/ 0 w 24"/>
                <a:gd name="T1" fmla="*/ 0 h 31"/>
                <a:gd name="T2" fmla="*/ 0 w 24"/>
                <a:gd name="T3" fmla="*/ 0 h 31"/>
                <a:gd name="T4" fmla="*/ 0 w 24"/>
                <a:gd name="T5" fmla="*/ 0 h 31"/>
                <a:gd name="T6" fmla="*/ 0 w 24"/>
                <a:gd name="T7" fmla="*/ 0 h 31"/>
                <a:gd name="T8" fmla="*/ 0 w 2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1"/>
                <a:gd name="T17" fmla="*/ 24 w 2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1">
                  <a:moveTo>
                    <a:pt x="0" y="27"/>
                  </a:moveTo>
                  <a:lnTo>
                    <a:pt x="8" y="0"/>
                  </a:lnTo>
                  <a:lnTo>
                    <a:pt x="24" y="4"/>
                  </a:lnTo>
                  <a:lnTo>
                    <a:pt x="17" y="31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72" name="Rectangle 236"/>
            <p:cNvSpPr>
              <a:spLocks noChangeAspect="1" noChangeArrowheads="1"/>
            </p:cNvSpPr>
            <p:nvPr/>
          </p:nvSpPr>
          <p:spPr bwMode="auto">
            <a:xfrm>
              <a:off x="2568" y="1851"/>
              <a:ext cx="6" cy="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3" name="Rectangle 237"/>
            <p:cNvSpPr>
              <a:spLocks noChangeAspect="1" noChangeArrowheads="1"/>
            </p:cNvSpPr>
            <p:nvPr/>
          </p:nvSpPr>
          <p:spPr bwMode="auto">
            <a:xfrm>
              <a:off x="2570" y="1828"/>
              <a:ext cx="5" cy="1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4" name="Rectangle 238"/>
            <p:cNvSpPr>
              <a:spLocks noChangeAspect="1" noChangeArrowheads="1"/>
            </p:cNvSpPr>
            <p:nvPr/>
          </p:nvSpPr>
          <p:spPr bwMode="auto">
            <a:xfrm>
              <a:off x="2570" y="1805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5" name="Rectangle 239"/>
            <p:cNvSpPr>
              <a:spLocks noChangeAspect="1" noChangeArrowheads="1"/>
            </p:cNvSpPr>
            <p:nvPr/>
          </p:nvSpPr>
          <p:spPr bwMode="auto">
            <a:xfrm>
              <a:off x="2570" y="1782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6" name="Rectangle 240"/>
            <p:cNvSpPr>
              <a:spLocks noChangeAspect="1" noChangeArrowheads="1"/>
            </p:cNvSpPr>
            <p:nvPr/>
          </p:nvSpPr>
          <p:spPr bwMode="auto">
            <a:xfrm>
              <a:off x="2570" y="1759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7" name="Rectangle 241"/>
            <p:cNvSpPr>
              <a:spLocks noChangeAspect="1" noChangeArrowheads="1"/>
            </p:cNvSpPr>
            <p:nvPr/>
          </p:nvSpPr>
          <p:spPr bwMode="auto">
            <a:xfrm>
              <a:off x="2570" y="1736"/>
              <a:ext cx="5" cy="1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8" name="Rectangle 242"/>
            <p:cNvSpPr>
              <a:spLocks noChangeAspect="1" noChangeArrowheads="1"/>
            </p:cNvSpPr>
            <p:nvPr/>
          </p:nvSpPr>
          <p:spPr bwMode="auto">
            <a:xfrm>
              <a:off x="2570" y="1713"/>
              <a:ext cx="5" cy="1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79" name="Rectangle 243"/>
            <p:cNvSpPr>
              <a:spLocks noChangeAspect="1" noChangeArrowheads="1"/>
            </p:cNvSpPr>
            <p:nvPr/>
          </p:nvSpPr>
          <p:spPr bwMode="auto">
            <a:xfrm>
              <a:off x="2570" y="1690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80" name="Rectangle 244"/>
            <p:cNvSpPr>
              <a:spLocks noChangeAspect="1" noChangeArrowheads="1"/>
            </p:cNvSpPr>
            <p:nvPr/>
          </p:nvSpPr>
          <p:spPr bwMode="auto">
            <a:xfrm>
              <a:off x="2570" y="1667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81" name="Rectangle 245"/>
            <p:cNvSpPr>
              <a:spLocks noChangeAspect="1" noChangeArrowheads="1"/>
            </p:cNvSpPr>
            <p:nvPr/>
          </p:nvSpPr>
          <p:spPr bwMode="auto">
            <a:xfrm>
              <a:off x="2570" y="1652"/>
              <a:ext cx="5" cy="3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482" name="Freeform 246"/>
            <p:cNvSpPr>
              <a:spLocks noChangeAspect="1"/>
            </p:cNvSpPr>
            <p:nvPr/>
          </p:nvSpPr>
          <p:spPr bwMode="auto">
            <a:xfrm>
              <a:off x="2572" y="1649"/>
              <a:ext cx="9" cy="6"/>
            </a:xfrm>
            <a:custGeom>
              <a:avLst/>
              <a:gdLst>
                <a:gd name="T0" fmla="*/ 0 w 27"/>
                <a:gd name="T1" fmla="*/ 0 h 20"/>
                <a:gd name="T2" fmla="*/ 0 w 27"/>
                <a:gd name="T3" fmla="*/ 0 h 20"/>
                <a:gd name="T4" fmla="*/ 0 w 27"/>
                <a:gd name="T5" fmla="*/ 0 h 20"/>
                <a:gd name="T6" fmla="*/ 0 w 27"/>
                <a:gd name="T7" fmla="*/ 0 h 20"/>
                <a:gd name="T8" fmla="*/ 0 w 2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0"/>
                <a:gd name="T17" fmla="*/ 27 w 2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0">
                  <a:moveTo>
                    <a:pt x="0" y="3"/>
                  </a:moveTo>
                  <a:lnTo>
                    <a:pt x="25" y="0"/>
                  </a:lnTo>
                  <a:lnTo>
                    <a:pt x="27" y="17"/>
                  </a:lnTo>
                  <a:lnTo>
                    <a:pt x="1" y="2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3" name="Freeform 247"/>
            <p:cNvSpPr>
              <a:spLocks noChangeAspect="1"/>
            </p:cNvSpPr>
            <p:nvPr/>
          </p:nvSpPr>
          <p:spPr bwMode="auto">
            <a:xfrm>
              <a:off x="2591" y="1645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4"/>
                  </a:moveTo>
                  <a:lnTo>
                    <a:pt x="35" y="0"/>
                  </a:lnTo>
                  <a:lnTo>
                    <a:pt x="36" y="16"/>
                  </a:lnTo>
                  <a:lnTo>
                    <a:pt x="2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4" name="Freeform 248"/>
            <p:cNvSpPr>
              <a:spLocks noChangeAspect="1"/>
            </p:cNvSpPr>
            <p:nvPr/>
          </p:nvSpPr>
          <p:spPr bwMode="auto">
            <a:xfrm>
              <a:off x="2614" y="1643"/>
              <a:ext cx="12" cy="6"/>
            </a:xfrm>
            <a:custGeom>
              <a:avLst/>
              <a:gdLst>
                <a:gd name="T0" fmla="*/ 0 w 35"/>
                <a:gd name="T1" fmla="*/ 0 h 18"/>
                <a:gd name="T2" fmla="*/ 0 w 35"/>
                <a:gd name="T3" fmla="*/ 0 h 18"/>
                <a:gd name="T4" fmla="*/ 0 w 35"/>
                <a:gd name="T5" fmla="*/ 0 h 18"/>
                <a:gd name="T6" fmla="*/ 0 w 35"/>
                <a:gd name="T7" fmla="*/ 0 h 18"/>
                <a:gd name="T8" fmla="*/ 0 w 35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8"/>
                <a:gd name="T17" fmla="*/ 35 w 35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8">
                  <a:moveTo>
                    <a:pt x="0" y="1"/>
                  </a:moveTo>
                  <a:lnTo>
                    <a:pt x="33" y="0"/>
                  </a:lnTo>
                  <a:lnTo>
                    <a:pt x="35" y="16"/>
                  </a:lnTo>
                  <a:lnTo>
                    <a:pt x="2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5" name="Freeform 249"/>
            <p:cNvSpPr>
              <a:spLocks noChangeAspect="1"/>
            </p:cNvSpPr>
            <p:nvPr/>
          </p:nvSpPr>
          <p:spPr bwMode="auto">
            <a:xfrm>
              <a:off x="2637" y="1639"/>
              <a:ext cx="11" cy="7"/>
            </a:xfrm>
            <a:custGeom>
              <a:avLst/>
              <a:gdLst>
                <a:gd name="T0" fmla="*/ 0 w 34"/>
                <a:gd name="T1" fmla="*/ 0 h 21"/>
                <a:gd name="T2" fmla="*/ 0 w 34"/>
                <a:gd name="T3" fmla="*/ 0 h 21"/>
                <a:gd name="T4" fmla="*/ 0 w 34"/>
                <a:gd name="T5" fmla="*/ 0 h 21"/>
                <a:gd name="T6" fmla="*/ 0 w 34"/>
                <a:gd name="T7" fmla="*/ 0 h 21"/>
                <a:gd name="T8" fmla="*/ 0 w 3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1"/>
                <a:gd name="T17" fmla="*/ 34 w 34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1">
                  <a:moveTo>
                    <a:pt x="0" y="4"/>
                  </a:moveTo>
                  <a:lnTo>
                    <a:pt x="31" y="0"/>
                  </a:lnTo>
                  <a:lnTo>
                    <a:pt x="34" y="16"/>
                  </a:lnTo>
                  <a:lnTo>
                    <a:pt x="3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6" name="Freeform 250"/>
            <p:cNvSpPr>
              <a:spLocks noChangeAspect="1"/>
            </p:cNvSpPr>
            <p:nvPr/>
          </p:nvSpPr>
          <p:spPr bwMode="auto">
            <a:xfrm>
              <a:off x="2659" y="1636"/>
              <a:ext cx="12" cy="7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0 w 36"/>
                <a:gd name="T5" fmla="*/ 0 h 23"/>
                <a:gd name="T6" fmla="*/ 0 w 36"/>
                <a:gd name="T7" fmla="*/ 0 h 23"/>
                <a:gd name="T8" fmla="*/ 0 w 36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0" y="6"/>
                  </a:moveTo>
                  <a:lnTo>
                    <a:pt x="33" y="0"/>
                  </a:lnTo>
                  <a:lnTo>
                    <a:pt x="36" y="17"/>
                  </a:lnTo>
                  <a:lnTo>
                    <a:pt x="3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7" name="Freeform 251"/>
            <p:cNvSpPr>
              <a:spLocks noChangeAspect="1"/>
            </p:cNvSpPr>
            <p:nvPr/>
          </p:nvSpPr>
          <p:spPr bwMode="auto">
            <a:xfrm>
              <a:off x="2681" y="1634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5"/>
                  </a:moveTo>
                  <a:lnTo>
                    <a:pt x="34" y="0"/>
                  </a:lnTo>
                  <a:lnTo>
                    <a:pt x="36" y="17"/>
                  </a:lnTo>
                  <a:lnTo>
                    <a:pt x="1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8" name="Freeform 252"/>
            <p:cNvSpPr>
              <a:spLocks noChangeAspect="1"/>
            </p:cNvSpPr>
            <p:nvPr/>
          </p:nvSpPr>
          <p:spPr bwMode="auto">
            <a:xfrm>
              <a:off x="2704" y="1630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4"/>
                  </a:moveTo>
                  <a:lnTo>
                    <a:pt x="35" y="0"/>
                  </a:lnTo>
                  <a:lnTo>
                    <a:pt x="36" y="16"/>
                  </a:lnTo>
                  <a:lnTo>
                    <a:pt x="2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89" name="Freeform 253"/>
            <p:cNvSpPr>
              <a:spLocks noChangeAspect="1"/>
            </p:cNvSpPr>
            <p:nvPr/>
          </p:nvSpPr>
          <p:spPr bwMode="auto">
            <a:xfrm>
              <a:off x="2727" y="1628"/>
              <a:ext cx="12" cy="7"/>
            </a:xfrm>
            <a:custGeom>
              <a:avLst/>
              <a:gdLst>
                <a:gd name="T0" fmla="*/ 0 w 34"/>
                <a:gd name="T1" fmla="*/ 0 h 19"/>
                <a:gd name="T2" fmla="*/ 0 w 34"/>
                <a:gd name="T3" fmla="*/ 0 h 19"/>
                <a:gd name="T4" fmla="*/ 0 w 34"/>
                <a:gd name="T5" fmla="*/ 0 h 19"/>
                <a:gd name="T6" fmla="*/ 0 w 34"/>
                <a:gd name="T7" fmla="*/ 0 h 19"/>
                <a:gd name="T8" fmla="*/ 0 w 3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9"/>
                <a:gd name="T17" fmla="*/ 34 w 3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9">
                  <a:moveTo>
                    <a:pt x="0" y="3"/>
                  </a:moveTo>
                  <a:lnTo>
                    <a:pt x="33" y="0"/>
                  </a:lnTo>
                  <a:lnTo>
                    <a:pt x="34" y="16"/>
                  </a:lnTo>
                  <a:lnTo>
                    <a:pt x="1" y="1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0" name="Freeform 254"/>
            <p:cNvSpPr>
              <a:spLocks noChangeAspect="1"/>
            </p:cNvSpPr>
            <p:nvPr/>
          </p:nvSpPr>
          <p:spPr bwMode="auto">
            <a:xfrm>
              <a:off x="2748" y="1624"/>
              <a:ext cx="13" cy="8"/>
            </a:xfrm>
            <a:custGeom>
              <a:avLst/>
              <a:gdLst>
                <a:gd name="T0" fmla="*/ 0 w 37"/>
                <a:gd name="T1" fmla="*/ 0 h 22"/>
                <a:gd name="T2" fmla="*/ 0 w 37"/>
                <a:gd name="T3" fmla="*/ 0 h 22"/>
                <a:gd name="T4" fmla="*/ 0 w 37"/>
                <a:gd name="T5" fmla="*/ 0 h 22"/>
                <a:gd name="T6" fmla="*/ 0 w 37"/>
                <a:gd name="T7" fmla="*/ 0 h 22"/>
                <a:gd name="T8" fmla="*/ 0 w 3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2"/>
                <a:gd name="T17" fmla="*/ 37 w 3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2">
                  <a:moveTo>
                    <a:pt x="0" y="6"/>
                  </a:moveTo>
                  <a:lnTo>
                    <a:pt x="34" y="0"/>
                  </a:lnTo>
                  <a:lnTo>
                    <a:pt x="37" y="16"/>
                  </a:lnTo>
                  <a:lnTo>
                    <a:pt x="3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1" name="Freeform 255"/>
            <p:cNvSpPr>
              <a:spLocks noChangeAspect="1"/>
            </p:cNvSpPr>
            <p:nvPr/>
          </p:nvSpPr>
          <p:spPr bwMode="auto">
            <a:xfrm>
              <a:off x="2772" y="1622"/>
              <a:ext cx="11" cy="7"/>
            </a:xfrm>
            <a:custGeom>
              <a:avLst/>
              <a:gdLst>
                <a:gd name="T0" fmla="*/ 0 w 35"/>
                <a:gd name="T1" fmla="*/ 0 h 19"/>
                <a:gd name="T2" fmla="*/ 0 w 35"/>
                <a:gd name="T3" fmla="*/ 0 h 19"/>
                <a:gd name="T4" fmla="*/ 0 w 35"/>
                <a:gd name="T5" fmla="*/ 0 h 19"/>
                <a:gd name="T6" fmla="*/ 0 w 35"/>
                <a:gd name="T7" fmla="*/ 0 h 19"/>
                <a:gd name="T8" fmla="*/ 0 w 35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9"/>
                <a:gd name="T17" fmla="*/ 35 w 3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9">
                  <a:moveTo>
                    <a:pt x="0" y="3"/>
                  </a:moveTo>
                  <a:lnTo>
                    <a:pt x="33" y="0"/>
                  </a:lnTo>
                  <a:lnTo>
                    <a:pt x="35" y="16"/>
                  </a:lnTo>
                  <a:lnTo>
                    <a:pt x="2" y="1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2" name="Freeform 256"/>
            <p:cNvSpPr>
              <a:spLocks noChangeAspect="1"/>
            </p:cNvSpPr>
            <p:nvPr/>
          </p:nvSpPr>
          <p:spPr bwMode="auto">
            <a:xfrm>
              <a:off x="2794" y="1619"/>
              <a:ext cx="12" cy="7"/>
            </a:xfrm>
            <a:custGeom>
              <a:avLst/>
              <a:gdLst>
                <a:gd name="T0" fmla="*/ 0 w 36"/>
                <a:gd name="T1" fmla="*/ 0 h 20"/>
                <a:gd name="T2" fmla="*/ 0 w 36"/>
                <a:gd name="T3" fmla="*/ 0 h 20"/>
                <a:gd name="T4" fmla="*/ 0 w 36"/>
                <a:gd name="T5" fmla="*/ 0 h 20"/>
                <a:gd name="T6" fmla="*/ 0 w 36"/>
                <a:gd name="T7" fmla="*/ 0 h 20"/>
                <a:gd name="T8" fmla="*/ 0 w 3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0"/>
                <a:gd name="T17" fmla="*/ 36 w 3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0">
                  <a:moveTo>
                    <a:pt x="0" y="4"/>
                  </a:moveTo>
                  <a:lnTo>
                    <a:pt x="34" y="0"/>
                  </a:lnTo>
                  <a:lnTo>
                    <a:pt x="36" y="16"/>
                  </a:lnTo>
                  <a:lnTo>
                    <a:pt x="1" y="2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3" name="Freeform 257"/>
            <p:cNvSpPr>
              <a:spLocks noChangeAspect="1"/>
            </p:cNvSpPr>
            <p:nvPr/>
          </p:nvSpPr>
          <p:spPr bwMode="auto">
            <a:xfrm>
              <a:off x="2816" y="1615"/>
              <a:ext cx="13" cy="8"/>
            </a:xfrm>
            <a:custGeom>
              <a:avLst/>
              <a:gdLst>
                <a:gd name="T0" fmla="*/ 0 w 38"/>
                <a:gd name="T1" fmla="*/ 0 h 22"/>
                <a:gd name="T2" fmla="*/ 0 w 38"/>
                <a:gd name="T3" fmla="*/ 0 h 22"/>
                <a:gd name="T4" fmla="*/ 0 w 38"/>
                <a:gd name="T5" fmla="*/ 0 h 22"/>
                <a:gd name="T6" fmla="*/ 0 w 38"/>
                <a:gd name="T7" fmla="*/ 0 h 22"/>
                <a:gd name="T8" fmla="*/ 0 w 38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2"/>
                <a:gd name="T17" fmla="*/ 38 w 3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2">
                  <a:moveTo>
                    <a:pt x="0" y="6"/>
                  </a:moveTo>
                  <a:lnTo>
                    <a:pt x="35" y="0"/>
                  </a:lnTo>
                  <a:lnTo>
                    <a:pt x="38" y="16"/>
                  </a:lnTo>
                  <a:lnTo>
                    <a:pt x="3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4" name="Freeform 258"/>
            <p:cNvSpPr>
              <a:spLocks noChangeAspect="1"/>
            </p:cNvSpPr>
            <p:nvPr/>
          </p:nvSpPr>
          <p:spPr bwMode="auto">
            <a:xfrm>
              <a:off x="2838" y="1613"/>
              <a:ext cx="13" cy="7"/>
            </a:xfrm>
            <a:custGeom>
              <a:avLst/>
              <a:gdLst>
                <a:gd name="T0" fmla="*/ 0 w 38"/>
                <a:gd name="T1" fmla="*/ 0 h 22"/>
                <a:gd name="T2" fmla="*/ 0 w 38"/>
                <a:gd name="T3" fmla="*/ 0 h 22"/>
                <a:gd name="T4" fmla="*/ 0 w 38"/>
                <a:gd name="T5" fmla="*/ 0 h 22"/>
                <a:gd name="T6" fmla="*/ 0 w 38"/>
                <a:gd name="T7" fmla="*/ 0 h 22"/>
                <a:gd name="T8" fmla="*/ 0 w 38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2"/>
                <a:gd name="T17" fmla="*/ 38 w 3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2">
                  <a:moveTo>
                    <a:pt x="0" y="6"/>
                  </a:moveTo>
                  <a:lnTo>
                    <a:pt x="35" y="0"/>
                  </a:lnTo>
                  <a:lnTo>
                    <a:pt x="38" y="16"/>
                  </a:lnTo>
                  <a:lnTo>
                    <a:pt x="3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5" name="Freeform 259"/>
            <p:cNvSpPr>
              <a:spLocks noChangeAspect="1"/>
            </p:cNvSpPr>
            <p:nvPr/>
          </p:nvSpPr>
          <p:spPr bwMode="auto">
            <a:xfrm>
              <a:off x="2861" y="1610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4"/>
                  </a:moveTo>
                  <a:lnTo>
                    <a:pt x="34" y="0"/>
                  </a:lnTo>
                  <a:lnTo>
                    <a:pt x="36" y="16"/>
                  </a:lnTo>
                  <a:lnTo>
                    <a:pt x="1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6" name="Freeform 260"/>
            <p:cNvSpPr>
              <a:spLocks noChangeAspect="1"/>
            </p:cNvSpPr>
            <p:nvPr/>
          </p:nvSpPr>
          <p:spPr bwMode="auto">
            <a:xfrm>
              <a:off x="2884" y="1608"/>
              <a:ext cx="11" cy="6"/>
            </a:xfrm>
            <a:custGeom>
              <a:avLst/>
              <a:gdLst>
                <a:gd name="T0" fmla="*/ 0 w 34"/>
                <a:gd name="T1" fmla="*/ 0 h 18"/>
                <a:gd name="T2" fmla="*/ 0 w 34"/>
                <a:gd name="T3" fmla="*/ 0 h 18"/>
                <a:gd name="T4" fmla="*/ 0 w 34"/>
                <a:gd name="T5" fmla="*/ 0 h 18"/>
                <a:gd name="T6" fmla="*/ 0 w 34"/>
                <a:gd name="T7" fmla="*/ 0 h 18"/>
                <a:gd name="T8" fmla="*/ 0 w 3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8"/>
                <a:gd name="T17" fmla="*/ 34 w 34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8">
                  <a:moveTo>
                    <a:pt x="0" y="1"/>
                  </a:moveTo>
                  <a:lnTo>
                    <a:pt x="33" y="0"/>
                  </a:lnTo>
                  <a:lnTo>
                    <a:pt x="34" y="16"/>
                  </a:lnTo>
                  <a:lnTo>
                    <a:pt x="1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7" name="Freeform 261"/>
            <p:cNvSpPr>
              <a:spLocks noChangeAspect="1"/>
            </p:cNvSpPr>
            <p:nvPr/>
          </p:nvSpPr>
          <p:spPr bwMode="auto">
            <a:xfrm>
              <a:off x="2906" y="1604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4"/>
                  </a:moveTo>
                  <a:lnTo>
                    <a:pt x="35" y="0"/>
                  </a:lnTo>
                  <a:lnTo>
                    <a:pt x="36" y="16"/>
                  </a:lnTo>
                  <a:lnTo>
                    <a:pt x="2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8" name="Freeform 262"/>
            <p:cNvSpPr>
              <a:spLocks noChangeAspect="1"/>
            </p:cNvSpPr>
            <p:nvPr/>
          </p:nvSpPr>
          <p:spPr bwMode="auto">
            <a:xfrm>
              <a:off x="2929" y="1600"/>
              <a:ext cx="11" cy="8"/>
            </a:xfrm>
            <a:custGeom>
              <a:avLst/>
              <a:gdLst>
                <a:gd name="T0" fmla="*/ 0 w 35"/>
                <a:gd name="T1" fmla="*/ 0 h 23"/>
                <a:gd name="T2" fmla="*/ 0 w 35"/>
                <a:gd name="T3" fmla="*/ 0 h 23"/>
                <a:gd name="T4" fmla="*/ 0 w 35"/>
                <a:gd name="T5" fmla="*/ 0 h 23"/>
                <a:gd name="T6" fmla="*/ 0 w 35"/>
                <a:gd name="T7" fmla="*/ 0 h 23"/>
                <a:gd name="T8" fmla="*/ 0 w 35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3"/>
                <a:gd name="T17" fmla="*/ 35 w 3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3">
                  <a:moveTo>
                    <a:pt x="0" y="6"/>
                  </a:moveTo>
                  <a:lnTo>
                    <a:pt x="32" y="0"/>
                  </a:lnTo>
                  <a:lnTo>
                    <a:pt x="35" y="17"/>
                  </a:lnTo>
                  <a:lnTo>
                    <a:pt x="3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499" name="Freeform 263"/>
            <p:cNvSpPr>
              <a:spLocks noChangeAspect="1"/>
            </p:cNvSpPr>
            <p:nvPr/>
          </p:nvSpPr>
          <p:spPr bwMode="auto">
            <a:xfrm>
              <a:off x="2950" y="1598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5"/>
                  </a:moveTo>
                  <a:lnTo>
                    <a:pt x="35" y="0"/>
                  </a:lnTo>
                  <a:lnTo>
                    <a:pt x="36" y="17"/>
                  </a:lnTo>
                  <a:lnTo>
                    <a:pt x="2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0" name="Freeform 264"/>
            <p:cNvSpPr>
              <a:spLocks noChangeAspect="1"/>
            </p:cNvSpPr>
            <p:nvPr/>
          </p:nvSpPr>
          <p:spPr bwMode="auto">
            <a:xfrm>
              <a:off x="2973" y="1595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4"/>
                  </a:moveTo>
                  <a:lnTo>
                    <a:pt x="33" y="0"/>
                  </a:lnTo>
                  <a:lnTo>
                    <a:pt x="36" y="16"/>
                  </a:lnTo>
                  <a:lnTo>
                    <a:pt x="3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1" name="Freeform 265"/>
            <p:cNvSpPr>
              <a:spLocks noChangeAspect="1"/>
            </p:cNvSpPr>
            <p:nvPr/>
          </p:nvSpPr>
          <p:spPr bwMode="auto">
            <a:xfrm>
              <a:off x="2996" y="1592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5"/>
                  </a:moveTo>
                  <a:lnTo>
                    <a:pt x="34" y="0"/>
                  </a:lnTo>
                  <a:lnTo>
                    <a:pt x="36" y="17"/>
                  </a:lnTo>
                  <a:lnTo>
                    <a:pt x="1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2" name="Freeform 266"/>
            <p:cNvSpPr>
              <a:spLocks noChangeAspect="1"/>
            </p:cNvSpPr>
            <p:nvPr/>
          </p:nvSpPr>
          <p:spPr bwMode="auto">
            <a:xfrm>
              <a:off x="3018" y="1589"/>
              <a:ext cx="13" cy="7"/>
            </a:xfrm>
            <a:custGeom>
              <a:avLst/>
              <a:gdLst>
                <a:gd name="T0" fmla="*/ 0 w 38"/>
                <a:gd name="T1" fmla="*/ 0 h 22"/>
                <a:gd name="T2" fmla="*/ 0 w 38"/>
                <a:gd name="T3" fmla="*/ 0 h 22"/>
                <a:gd name="T4" fmla="*/ 0 w 38"/>
                <a:gd name="T5" fmla="*/ 0 h 22"/>
                <a:gd name="T6" fmla="*/ 0 w 38"/>
                <a:gd name="T7" fmla="*/ 0 h 22"/>
                <a:gd name="T8" fmla="*/ 0 w 38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2"/>
                <a:gd name="T17" fmla="*/ 38 w 3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2">
                  <a:moveTo>
                    <a:pt x="0" y="6"/>
                  </a:moveTo>
                  <a:lnTo>
                    <a:pt x="35" y="0"/>
                  </a:lnTo>
                  <a:lnTo>
                    <a:pt x="38" y="16"/>
                  </a:lnTo>
                  <a:lnTo>
                    <a:pt x="3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3" name="Freeform 267"/>
            <p:cNvSpPr>
              <a:spLocks noChangeAspect="1"/>
            </p:cNvSpPr>
            <p:nvPr/>
          </p:nvSpPr>
          <p:spPr bwMode="auto">
            <a:xfrm>
              <a:off x="3041" y="1587"/>
              <a:ext cx="12" cy="6"/>
            </a:xfrm>
            <a:custGeom>
              <a:avLst/>
              <a:gdLst>
                <a:gd name="T0" fmla="*/ 0 w 36"/>
                <a:gd name="T1" fmla="*/ 0 h 19"/>
                <a:gd name="T2" fmla="*/ 0 w 36"/>
                <a:gd name="T3" fmla="*/ 0 h 19"/>
                <a:gd name="T4" fmla="*/ 0 w 36"/>
                <a:gd name="T5" fmla="*/ 0 h 19"/>
                <a:gd name="T6" fmla="*/ 0 w 36"/>
                <a:gd name="T7" fmla="*/ 0 h 19"/>
                <a:gd name="T8" fmla="*/ 0 w 36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9"/>
                <a:gd name="T17" fmla="*/ 36 w 3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9">
                  <a:moveTo>
                    <a:pt x="0" y="3"/>
                  </a:moveTo>
                  <a:lnTo>
                    <a:pt x="34" y="0"/>
                  </a:lnTo>
                  <a:lnTo>
                    <a:pt x="36" y="16"/>
                  </a:lnTo>
                  <a:lnTo>
                    <a:pt x="1" y="1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4" name="Freeform 268"/>
            <p:cNvSpPr>
              <a:spLocks noChangeAspect="1"/>
            </p:cNvSpPr>
            <p:nvPr/>
          </p:nvSpPr>
          <p:spPr bwMode="auto">
            <a:xfrm>
              <a:off x="3063" y="1583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5"/>
                  </a:moveTo>
                  <a:lnTo>
                    <a:pt x="34" y="0"/>
                  </a:lnTo>
                  <a:lnTo>
                    <a:pt x="36" y="17"/>
                  </a:lnTo>
                  <a:lnTo>
                    <a:pt x="1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5" name="Freeform 269"/>
            <p:cNvSpPr>
              <a:spLocks noChangeAspect="1"/>
            </p:cNvSpPr>
            <p:nvPr/>
          </p:nvSpPr>
          <p:spPr bwMode="auto">
            <a:xfrm>
              <a:off x="3086" y="1580"/>
              <a:ext cx="12" cy="7"/>
            </a:xfrm>
            <a:custGeom>
              <a:avLst/>
              <a:gdLst>
                <a:gd name="T0" fmla="*/ 0 w 36"/>
                <a:gd name="T1" fmla="*/ 0 h 22"/>
                <a:gd name="T2" fmla="*/ 0 w 36"/>
                <a:gd name="T3" fmla="*/ 0 h 22"/>
                <a:gd name="T4" fmla="*/ 0 w 36"/>
                <a:gd name="T5" fmla="*/ 0 h 22"/>
                <a:gd name="T6" fmla="*/ 0 w 36"/>
                <a:gd name="T7" fmla="*/ 0 h 22"/>
                <a:gd name="T8" fmla="*/ 0 w 3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2"/>
                <a:gd name="T17" fmla="*/ 36 w 3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2">
                  <a:moveTo>
                    <a:pt x="0" y="6"/>
                  </a:moveTo>
                  <a:lnTo>
                    <a:pt x="33" y="0"/>
                  </a:lnTo>
                  <a:lnTo>
                    <a:pt x="36" y="16"/>
                  </a:lnTo>
                  <a:lnTo>
                    <a:pt x="3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6" name="Freeform 270"/>
            <p:cNvSpPr>
              <a:spLocks noChangeAspect="1"/>
            </p:cNvSpPr>
            <p:nvPr/>
          </p:nvSpPr>
          <p:spPr bwMode="auto">
            <a:xfrm>
              <a:off x="3108" y="1577"/>
              <a:ext cx="13" cy="8"/>
            </a:xfrm>
            <a:custGeom>
              <a:avLst/>
              <a:gdLst>
                <a:gd name="T0" fmla="*/ 0 w 37"/>
                <a:gd name="T1" fmla="*/ 0 h 23"/>
                <a:gd name="T2" fmla="*/ 0 w 37"/>
                <a:gd name="T3" fmla="*/ 0 h 23"/>
                <a:gd name="T4" fmla="*/ 0 w 37"/>
                <a:gd name="T5" fmla="*/ 0 h 23"/>
                <a:gd name="T6" fmla="*/ 0 w 37"/>
                <a:gd name="T7" fmla="*/ 0 h 23"/>
                <a:gd name="T8" fmla="*/ 0 w 3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3"/>
                <a:gd name="T17" fmla="*/ 37 w 3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3">
                  <a:moveTo>
                    <a:pt x="0" y="6"/>
                  </a:moveTo>
                  <a:lnTo>
                    <a:pt x="34" y="0"/>
                  </a:lnTo>
                  <a:lnTo>
                    <a:pt x="37" y="17"/>
                  </a:lnTo>
                  <a:lnTo>
                    <a:pt x="3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7" name="Freeform 271"/>
            <p:cNvSpPr>
              <a:spLocks noChangeAspect="1"/>
            </p:cNvSpPr>
            <p:nvPr/>
          </p:nvSpPr>
          <p:spPr bwMode="auto">
            <a:xfrm>
              <a:off x="3130" y="1574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0" y="5"/>
                  </a:moveTo>
                  <a:lnTo>
                    <a:pt x="33" y="0"/>
                  </a:lnTo>
                  <a:lnTo>
                    <a:pt x="36" y="17"/>
                  </a:lnTo>
                  <a:lnTo>
                    <a:pt x="3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8" name="Freeform 272"/>
            <p:cNvSpPr>
              <a:spLocks noChangeAspect="1"/>
            </p:cNvSpPr>
            <p:nvPr/>
          </p:nvSpPr>
          <p:spPr bwMode="auto">
            <a:xfrm>
              <a:off x="3153" y="1572"/>
              <a:ext cx="10" cy="7"/>
            </a:xfrm>
            <a:custGeom>
              <a:avLst/>
              <a:gdLst>
                <a:gd name="T0" fmla="*/ 0 w 32"/>
                <a:gd name="T1" fmla="*/ 0 h 21"/>
                <a:gd name="T2" fmla="*/ 0 w 32"/>
                <a:gd name="T3" fmla="*/ 0 h 21"/>
                <a:gd name="T4" fmla="*/ 0 w 32"/>
                <a:gd name="T5" fmla="*/ 0 h 21"/>
                <a:gd name="T6" fmla="*/ 0 w 32"/>
                <a:gd name="T7" fmla="*/ 0 h 21"/>
                <a:gd name="T8" fmla="*/ 0 w 32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1"/>
                <a:gd name="T17" fmla="*/ 32 w 3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1">
                  <a:moveTo>
                    <a:pt x="0" y="4"/>
                  </a:moveTo>
                  <a:lnTo>
                    <a:pt x="29" y="0"/>
                  </a:lnTo>
                  <a:lnTo>
                    <a:pt x="32" y="16"/>
                  </a:lnTo>
                  <a:lnTo>
                    <a:pt x="3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09" name="Rectangle 273"/>
            <p:cNvSpPr>
              <a:spLocks noChangeAspect="1" noChangeArrowheads="1"/>
            </p:cNvSpPr>
            <p:nvPr/>
          </p:nvSpPr>
          <p:spPr bwMode="auto">
            <a:xfrm>
              <a:off x="3163" y="1573"/>
              <a:ext cx="2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10" name="Freeform 274"/>
            <p:cNvSpPr>
              <a:spLocks noChangeAspect="1"/>
            </p:cNvSpPr>
            <p:nvPr/>
          </p:nvSpPr>
          <p:spPr bwMode="auto">
            <a:xfrm>
              <a:off x="3175" y="1573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5"/>
                  </a:lnTo>
                  <a:lnTo>
                    <a:pt x="34" y="21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1" name="Freeform 275"/>
            <p:cNvSpPr>
              <a:spLocks noChangeAspect="1"/>
            </p:cNvSpPr>
            <p:nvPr/>
          </p:nvSpPr>
          <p:spPr bwMode="auto">
            <a:xfrm>
              <a:off x="3198" y="1577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" y="0"/>
                  </a:moveTo>
                  <a:lnTo>
                    <a:pt x="36" y="4"/>
                  </a:lnTo>
                  <a:lnTo>
                    <a:pt x="33" y="21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2" name="Freeform 276"/>
            <p:cNvSpPr>
              <a:spLocks noChangeAspect="1"/>
            </p:cNvSpPr>
            <p:nvPr/>
          </p:nvSpPr>
          <p:spPr bwMode="auto">
            <a:xfrm>
              <a:off x="3220" y="1580"/>
              <a:ext cx="12" cy="7"/>
            </a:xfrm>
            <a:custGeom>
              <a:avLst/>
              <a:gdLst>
                <a:gd name="T0" fmla="*/ 0 w 37"/>
                <a:gd name="T1" fmla="*/ 0 h 22"/>
                <a:gd name="T2" fmla="*/ 0 w 37"/>
                <a:gd name="T3" fmla="*/ 0 h 22"/>
                <a:gd name="T4" fmla="*/ 0 w 37"/>
                <a:gd name="T5" fmla="*/ 0 h 22"/>
                <a:gd name="T6" fmla="*/ 0 w 37"/>
                <a:gd name="T7" fmla="*/ 0 h 22"/>
                <a:gd name="T8" fmla="*/ 0 w 3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2"/>
                <a:gd name="T17" fmla="*/ 37 w 3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2">
                  <a:moveTo>
                    <a:pt x="3" y="0"/>
                  </a:moveTo>
                  <a:lnTo>
                    <a:pt x="37" y="6"/>
                  </a:lnTo>
                  <a:lnTo>
                    <a:pt x="34" y="22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3" name="Freeform 277"/>
            <p:cNvSpPr>
              <a:spLocks noChangeAspect="1"/>
            </p:cNvSpPr>
            <p:nvPr/>
          </p:nvSpPr>
          <p:spPr bwMode="auto">
            <a:xfrm>
              <a:off x="3243" y="1583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" y="0"/>
                  </a:moveTo>
                  <a:lnTo>
                    <a:pt x="36" y="5"/>
                  </a:lnTo>
                  <a:lnTo>
                    <a:pt x="33" y="21"/>
                  </a:lnTo>
                  <a:lnTo>
                    <a:pt x="0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4" name="Freeform 278"/>
            <p:cNvSpPr>
              <a:spLocks noChangeAspect="1"/>
            </p:cNvSpPr>
            <p:nvPr/>
          </p:nvSpPr>
          <p:spPr bwMode="auto">
            <a:xfrm>
              <a:off x="3265" y="1586"/>
              <a:ext cx="13" cy="8"/>
            </a:xfrm>
            <a:custGeom>
              <a:avLst/>
              <a:gdLst>
                <a:gd name="T0" fmla="*/ 0 w 38"/>
                <a:gd name="T1" fmla="*/ 0 h 23"/>
                <a:gd name="T2" fmla="*/ 0 w 38"/>
                <a:gd name="T3" fmla="*/ 0 h 23"/>
                <a:gd name="T4" fmla="*/ 0 w 38"/>
                <a:gd name="T5" fmla="*/ 0 h 23"/>
                <a:gd name="T6" fmla="*/ 0 w 38"/>
                <a:gd name="T7" fmla="*/ 0 h 23"/>
                <a:gd name="T8" fmla="*/ 0 w 38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3"/>
                <a:gd name="T17" fmla="*/ 38 w 38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3">
                  <a:moveTo>
                    <a:pt x="3" y="0"/>
                  </a:moveTo>
                  <a:lnTo>
                    <a:pt x="38" y="6"/>
                  </a:lnTo>
                  <a:lnTo>
                    <a:pt x="35" y="23"/>
                  </a:lnTo>
                  <a:lnTo>
                    <a:pt x="0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5" name="Freeform 279"/>
            <p:cNvSpPr>
              <a:spLocks noChangeAspect="1"/>
            </p:cNvSpPr>
            <p:nvPr/>
          </p:nvSpPr>
          <p:spPr bwMode="auto">
            <a:xfrm>
              <a:off x="3288" y="1590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" y="0"/>
                  </a:moveTo>
                  <a:lnTo>
                    <a:pt x="36" y="4"/>
                  </a:lnTo>
                  <a:lnTo>
                    <a:pt x="33" y="21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6" name="Freeform 280"/>
            <p:cNvSpPr>
              <a:spLocks noChangeAspect="1"/>
            </p:cNvSpPr>
            <p:nvPr/>
          </p:nvSpPr>
          <p:spPr bwMode="auto">
            <a:xfrm>
              <a:off x="3310" y="1593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5"/>
                  </a:lnTo>
                  <a:lnTo>
                    <a:pt x="34" y="21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7" name="Freeform 281"/>
            <p:cNvSpPr>
              <a:spLocks noChangeAspect="1"/>
            </p:cNvSpPr>
            <p:nvPr/>
          </p:nvSpPr>
          <p:spPr bwMode="auto">
            <a:xfrm>
              <a:off x="3333" y="1596"/>
              <a:ext cx="12" cy="8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0 w 36"/>
                <a:gd name="T5" fmla="*/ 0 h 23"/>
                <a:gd name="T6" fmla="*/ 0 w 36"/>
                <a:gd name="T7" fmla="*/ 0 h 23"/>
                <a:gd name="T8" fmla="*/ 0 w 36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3"/>
                <a:gd name="T17" fmla="*/ 36 w 3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3">
                  <a:moveTo>
                    <a:pt x="3" y="0"/>
                  </a:moveTo>
                  <a:lnTo>
                    <a:pt x="36" y="6"/>
                  </a:lnTo>
                  <a:lnTo>
                    <a:pt x="33" y="23"/>
                  </a:lnTo>
                  <a:lnTo>
                    <a:pt x="0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8" name="Freeform 282"/>
            <p:cNvSpPr>
              <a:spLocks noChangeAspect="1"/>
            </p:cNvSpPr>
            <p:nvPr/>
          </p:nvSpPr>
          <p:spPr bwMode="auto">
            <a:xfrm>
              <a:off x="3355" y="1600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2" y="0"/>
                  </a:moveTo>
                  <a:lnTo>
                    <a:pt x="36" y="4"/>
                  </a:lnTo>
                  <a:lnTo>
                    <a:pt x="35" y="21"/>
                  </a:lnTo>
                  <a:lnTo>
                    <a:pt x="0" y="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19" name="Freeform 283"/>
            <p:cNvSpPr>
              <a:spLocks noChangeAspect="1"/>
            </p:cNvSpPr>
            <p:nvPr/>
          </p:nvSpPr>
          <p:spPr bwMode="auto">
            <a:xfrm>
              <a:off x="3377" y="1603"/>
              <a:ext cx="12" cy="7"/>
            </a:xfrm>
            <a:custGeom>
              <a:avLst/>
              <a:gdLst>
                <a:gd name="T0" fmla="*/ 0 w 35"/>
                <a:gd name="T1" fmla="*/ 0 h 22"/>
                <a:gd name="T2" fmla="*/ 0 w 35"/>
                <a:gd name="T3" fmla="*/ 0 h 22"/>
                <a:gd name="T4" fmla="*/ 0 w 35"/>
                <a:gd name="T5" fmla="*/ 0 h 22"/>
                <a:gd name="T6" fmla="*/ 0 w 35"/>
                <a:gd name="T7" fmla="*/ 0 h 22"/>
                <a:gd name="T8" fmla="*/ 0 w 35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2"/>
                <a:gd name="T17" fmla="*/ 35 w 3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2">
                  <a:moveTo>
                    <a:pt x="3" y="0"/>
                  </a:moveTo>
                  <a:lnTo>
                    <a:pt x="35" y="6"/>
                  </a:lnTo>
                  <a:lnTo>
                    <a:pt x="32" y="22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0" name="Freeform 284"/>
            <p:cNvSpPr>
              <a:spLocks noChangeAspect="1"/>
            </p:cNvSpPr>
            <p:nvPr/>
          </p:nvSpPr>
          <p:spPr bwMode="auto">
            <a:xfrm>
              <a:off x="3399" y="1606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2" y="0"/>
                  </a:moveTo>
                  <a:lnTo>
                    <a:pt x="36" y="5"/>
                  </a:lnTo>
                  <a:lnTo>
                    <a:pt x="35" y="21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1" name="Freeform 285"/>
            <p:cNvSpPr>
              <a:spLocks noChangeAspect="1"/>
            </p:cNvSpPr>
            <p:nvPr/>
          </p:nvSpPr>
          <p:spPr bwMode="auto">
            <a:xfrm>
              <a:off x="3422" y="1610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4"/>
                  </a:lnTo>
                  <a:lnTo>
                    <a:pt x="34" y="21"/>
                  </a:lnTo>
                  <a:lnTo>
                    <a:pt x="0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2" name="Freeform 286"/>
            <p:cNvSpPr>
              <a:spLocks noChangeAspect="1"/>
            </p:cNvSpPr>
            <p:nvPr/>
          </p:nvSpPr>
          <p:spPr bwMode="auto">
            <a:xfrm>
              <a:off x="3445" y="1613"/>
              <a:ext cx="11" cy="7"/>
            </a:xfrm>
            <a:custGeom>
              <a:avLst/>
              <a:gdLst>
                <a:gd name="T0" fmla="*/ 0 w 34"/>
                <a:gd name="T1" fmla="*/ 0 h 19"/>
                <a:gd name="T2" fmla="*/ 0 w 34"/>
                <a:gd name="T3" fmla="*/ 0 h 19"/>
                <a:gd name="T4" fmla="*/ 0 w 34"/>
                <a:gd name="T5" fmla="*/ 0 h 19"/>
                <a:gd name="T6" fmla="*/ 0 w 34"/>
                <a:gd name="T7" fmla="*/ 0 h 19"/>
                <a:gd name="T8" fmla="*/ 0 w 3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9"/>
                <a:gd name="T17" fmla="*/ 34 w 3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9">
                  <a:moveTo>
                    <a:pt x="1" y="0"/>
                  </a:moveTo>
                  <a:lnTo>
                    <a:pt x="34" y="3"/>
                  </a:lnTo>
                  <a:lnTo>
                    <a:pt x="33" y="19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3" name="Freeform 287"/>
            <p:cNvSpPr>
              <a:spLocks noChangeAspect="1"/>
            </p:cNvSpPr>
            <p:nvPr/>
          </p:nvSpPr>
          <p:spPr bwMode="auto">
            <a:xfrm>
              <a:off x="3466" y="1615"/>
              <a:ext cx="13" cy="8"/>
            </a:xfrm>
            <a:custGeom>
              <a:avLst/>
              <a:gdLst>
                <a:gd name="T0" fmla="*/ 0 w 38"/>
                <a:gd name="T1" fmla="*/ 0 h 22"/>
                <a:gd name="T2" fmla="*/ 0 w 38"/>
                <a:gd name="T3" fmla="*/ 0 h 22"/>
                <a:gd name="T4" fmla="*/ 0 w 38"/>
                <a:gd name="T5" fmla="*/ 0 h 22"/>
                <a:gd name="T6" fmla="*/ 0 w 38"/>
                <a:gd name="T7" fmla="*/ 0 h 22"/>
                <a:gd name="T8" fmla="*/ 0 w 38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2"/>
                <a:gd name="T17" fmla="*/ 38 w 3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2">
                  <a:moveTo>
                    <a:pt x="3" y="0"/>
                  </a:moveTo>
                  <a:lnTo>
                    <a:pt x="38" y="6"/>
                  </a:lnTo>
                  <a:lnTo>
                    <a:pt x="35" y="22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4" name="Freeform 288"/>
            <p:cNvSpPr>
              <a:spLocks noChangeAspect="1"/>
            </p:cNvSpPr>
            <p:nvPr/>
          </p:nvSpPr>
          <p:spPr bwMode="auto">
            <a:xfrm>
              <a:off x="3489" y="1619"/>
              <a:ext cx="12" cy="7"/>
            </a:xfrm>
            <a:custGeom>
              <a:avLst/>
              <a:gdLst>
                <a:gd name="T0" fmla="*/ 0 w 36"/>
                <a:gd name="T1" fmla="*/ 0 h 20"/>
                <a:gd name="T2" fmla="*/ 0 w 36"/>
                <a:gd name="T3" fmla="*/ 0 h 20"/>
                <a:gd name="T4" fmla="*/ 0 w 36"/>
                <a:gd name="T5" fmla="*/ 0 h 20"/>
                <a:gd name="T6" fmla="*/ 0 w 36"/>
                <a:gd name="T7" fmla="*/ 0 h 20"/>
                <a:gd name="T8" fmla="*/ 0 w 36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0"/>
                <a:gd name="T17" fmla="*/ 36 w 3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0">
                  <a:moveTo>
                    <a:pt x="3" y="0"/>
                  </a:moveTo>
                  <a:lnTo>
                    <a:pt x="36" y="4"/>
                  </a:lnTo>
                  <a:lnTo>
                    <a:pt x="33" y="20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5" name="Freeform 289"/>
            <p:cNvSpPr>
              <a:spLocks noChangeAspect="1"/>
            </p:cNvSpPr>
            <p:nvPr/>
          </p:nvSpPr>
          <p:spPr bwMode="auto">
            <a:xfrm>
              <a:off x="3512" y="1622"/>
              <a:ext cx="12" cy="7"/>
            </a:xfrm>
            <a:custGeom>
              <a:avLst/>
              <a:gdLst>
                <a:gd name="T0" fmla="*/ 0 w 37"/>
                <a:gd name="T1" fmla="*/ 0 h 23"/>
                <a:gd name="T2" fmla="*/ 0 w 37"/>
                <a:gd name="T3" fmla="*/ 0 h 23"/>
                <a:gd name="T4" fmla="*/ 0 w 37"/>
                <a:gd name="T5" fmla="*/ 0 h 23"/>
                <a:gd name="T6" fmla="*/ 0 w 37"/>
                <a:gd name="T7" fmla="*/ 0 h 23"/>
                <a:gd name="T8" fmla="*/ 0 w 3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3"/>
                <a:gd name="T17" fmla="*/ 37 w 3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3">
                  <a:moveTo>
                    <a:pt x="3" y="0"/>
                  </a:moveTo>
                  <a:lnTo>
                    <a:pt x="37" y="6"/>
                  </a:lnTo>
                  <a:lnTo>
                    <a:pt x="34" y="23"/>
                  </a:lnTo>
                  <a:lnTo>
                    <a:pt x="0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6" name="Freeform 290"/>
            <p:cNvSpPr>
              <a:spLocks noChangeAspect="1"/>
            </p:cNvSpPr>
            <p:nvPr/>
          </p:nvSpPr>
          <p:spPr bwMode="auto">
            <a:xfrm>
              <a:off x="3534" y="1625"/>
              <a:ext cx="12" cy="7"/>
            </a:xfrm>
            <a:custGeom>
              <a:avLst/>
              <a:gdLst>
                <a:gd name="T0" fmla="*/ 0 w 34"/>
                <a:gd name="T1" fmla="*/ 0 h 21"/>
                <a:gd name="T2" fmla="*/ 0 w 34"/>
                <a:gd name="T3" fmla="*/ 0 h 21"/>
                <a:gd name="T4" fmla="*/ 0 w 34"/>
                <a:gd name="T5" fmla="*/ 0 h 21"/>
                <a:gd name="T6" fmla="*/ 0 w 34"/>
                <a:gd name="T7" fmla="*/ 0 h 21"/>
                <a:gd name="T8" fmla="*/ 0 w 3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1"/>
                <a:gd name="T17" fmla="*/ 34 w 34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1">
                  <a:moveTo>
                    <a:pt x="3" y="0"/>
                  </a:moveTo>
                  <a:lnTo>
                    <a:pt x="34" y="4"/>
                  </a:lnTo>
                  <a:lnTo>
                    <a:pt x="31" y="21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7" name="Freeform 291"/>
            <p:cNvSpPr>
              <a:spLocks noChangeAspect="1"/>
            </p:cNvSpPr>
            <p:nvPr/>
          </p:nvSpPr>
          <p:spPr bwMode="auto">
            <a:xfrm>
              <a:off x="3556" y="1629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5"/>
                  </a:lnTo>
                  <a:lnTo>
                    <a:pt x="34" y="21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8" name="Freeform 292"/>
            <p:cNvSpPr>
              <a:spLocks noChangeAspect="1"/>
            </p:cNvSpPr>
            <p:nvPr/>
          </p:nvSpPr>
          <p:spPr bwMode="auto">
            <a:xfrm>
              <a:off x="3579" y="1632"/>
              <a:ext cx="12" cy="7"/>
            </a:xfrm>
            <a:custGeom>
              <a:avLst/>
              <a:gdLst>
                <a:gd name="T0" fmla="*/ 0 w 38"/>
                <a:gd name="T1" fmla="*/ 0 h 23"/>
                <a:gd name="T2" fmla="*/ 0 w 38"/>
                <a:gd name="T3" fmla="*/ 0 h 23"/>
                <a:gd name="T4" fmla="*/ 0 w 38"/>
                <a:gd name="T5" fmla="*/ 0 h 23"/>
                <a:gd name="T6" fmla="*/ 0 w 38"/>
                <a:gd name="T7" fmla="*/ 0 h 23"/>
                <a:gd name="T8" fmla="*/ 0 w 38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3"/>
                <a:gd name="T17" fmla="*/ 38 w 38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3">
                  <a:moveTo>
                    <a:pt x="3" y="0"/>
                  </a:moveTo>
                  <a:lnTo>
                    <a:pt x="38" y="6"/>
                  </a:lnTo>
                  <a:lnTo>
                    <a:pt x="35" y="23"/>
                  </a:lnTo>
                  <a:lnTo>
                    <a:pt x="0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29" name="Freeform 293"/>
            <p:cNvSpPr>
              <a:spLocks noChangeAspect="1"/>
            </p:cNvSpPr>
            <p:nvPr/>
          </p:nvSpPr>
          <p:spPr bwMode="auto">
            <a:xfrm>
              <a:off x="3602" y="1635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3" y="0"/>
                  </a:moveTo>
                  <a:lnTo>
                    <a:pt x="36" y="4"/>
                  </a:lnTo>
                  <a:lnTo>
                    <a:pt x="33" y="21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0" name="Freeform 294"/>
            <p:cNvSpPr>
              <a:spLocks noChangeAspect="1"/>
            </p:cNvSpPr>
            <p:nvPr/>
          </p:nvSpPr>
          <p:spPr bwMode="auto">
            <a:xfrm>
              <a:off x="3624" y="1638"/>
              <a:ext cx="12" cy="8"/>
            </a:xfrm>
            <a:custGeom>
              <a:avLst/>
              <a:gdLst>
                <a:gd name="T0" fmla="*/ 0 w 36"/>
                <a:gd name="T1" fmla="*/ 0 h 22"/>
                <a:gd name="T2" fmla="*/ 0 w 36"/>
                <a:gd name="T3" fmla="*/ 0 h 22"/>
                <a:gd name="T4" fmla="*/ 0 w 36"/>
                <a:gd name="T5" fmla="*/ 0 h 22"/>
                <a:gd name="T6" fmla="*/ 0 w 36"/>
                <a:gd name="T7" fmla="*/ 0 h 22"/>
                <a:gd name="T8" fmla="*/ 0 w 3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2"/>
                <a:gd name="T17" fmla="*/ 36 w 3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2">
                  <a:moveTo>
                    <a:pt x="3" y="0"/>
                  </a:moveTo>
                  <a:lnTo>
                    <a:pt x="36" y="6"/>
                  </a:lnTo>
                  <a:lnTo>
                    <a:pt x="33" y="22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1" name="Freeform 295"/>
            <p:cNvSpPr>
              <a:spLocks noChangeAspect="1"/>
            </p:cNvSpPr>
            <p:nvPr/>
          </p:nvSpPr>
          <p:spPr bwMode="auto">
            <a:xfrm>
              <a:off x="3646" y="1642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5"/>
                  </a:lnTo>
                  <a:lnTo>
                    <a:pt x="34" y="21"/>
                  </a:lnTo>
                  <a:lnTo>
                    <a:pt x="0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2" name="Freeform 296"/>
            <p:cNvSpPr>
              <a:spLocks noChangeAspect="1"/>
            </p:cNvSpPr>
            <p:nvPr/>
          </p:nvSpPr>
          <p:spPr bwMode="auto">
            <a:xfrm>
              <a:off x="3669" y="1645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1" y="0"/>
                  </a:moveTo>
                  <a:lnTo>
                    <a:pt x="36" y="4"/>
                  </a:lnTo>
                  <a:lnTo>
                    <a:pt x="34" y="21"/>
                  </a:lnTo>
                  <a:lnTo>
                    <a:pt x="0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3" name="Freeform 297"/>
            <p:cNvSpPr>
              <a:spLocks noChangeAspect="1"/>
            </p:cNvSpPr>
            <p:nvPr/>
          </p:nvSpPr>
          <p:spPr bwMode="auto">
            <a:xfrm>
              <a:off x="3692" y="1648"/>
              <a:ext cx="11" cy="8"/>
            </a:xfrm>
            <a:custGeom>
              <a:avLst/>
              <a:gdLst>
                <a:gd name="T0" fmla="*/ 0 w 34"/>
                <a:gd name="T1" fmla="*/ 0 h 22"/>
                <a:gd name="T2" fmla="*/ 0 w 34"/>
                <a:gd name="T3" fmla="*/ 0 h 22"/>
                <a:gd name="T4" fmla="*/ 0 w 34"/>
                <a:gd name="T5" fmla="*/ 0 h 22"/>
                <a:gd name="T6" fmla="*/ 0 w 34"/>
                <a:gd name="T7" fmla="*/ 0 h 22"/>
                <a:gd name="T8" fmla="*/ 0 w 34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2"/>
                <a:gd name="T17" fmla="*/ 34 w 34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2">
                  <a:moveTo>
                    <a:pt x="3" y="0"/>
                  </a:moveTo>
                  <a:lnTo>
                    <a:pt x="34" y="6"/>
                  </a:lnTo>
                  <a:lnTo>
                    <a:pt x="31" y="22"/>
                  </a:lnTo>
                  <a:lnTo>
                    <a:pt x="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4" name="Freeform 298"/>
            <p:cNvSpPr>
              <a:spLocks noChangeAspect="1"/>
            </p:cNvSpPr>
            <p:nvPr/>
          </p:nvSpPr>
          <p:spPr bwMode="auto">
            <a:xfrm>
              <a:off x="3713" y="1652"/>
              <a:ext cx="12" cy="7"/>
            </a:xfrm>
            <a:custGeom>
              <a:avLst/>
              <a:gdLst>
                <a:gd name="T0" fmla="*/ 0 w 36"/>
                <a:gd name="T1" fmla="*/ 0 h 21"/>
                <a:gd name="T2" fmla="*/ 0 w 36"/>
                <a:gd name="T3" fmla="*/ 0 h 21"/>
                <a:gd name="T4" fmla="*/ 0 w 36"/>
                <a:gd name="T5" fmla="*/ 0 h 21"/>
                <a:gd name="T6" fmla="*/ 0 w 36"/>
                <a:gd name="T7" fmla="*/ 0 h 21"/>
                <a:gd name="T8" fmla="*/ 0 w 3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1"/>
                <a:gd name="T17" fmla="*/ 36 w 3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1">
                  <a:moveTo>
                    <a:pt x="2" y="0"/>
                  </a:moveTo>
                  <a:lnTo>
                    <a:pt x="36" y="5"/>
                  </a:lnTo>
                  <a:lnTo>
                    <a:pt x="35" y="21"/>
                  </a:lnTo>
                  <a:lnTo>
                    <a:pt x="0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35" name="Rectangle 299"/>
            <p:cNvSpPr>
              <a:spLocks noChangeAspect="1" noChangeArrowheads="1"/>
            </p:cNvSpPr>
            <p:nvPr/>
          </p:nvSpPr>
          <p:spPr bwMode="auto">
            <a:xfrm>
              <a:off x="3737" y="1655"/>
              <a:ext cx="1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36" name="Rectangle 300"/>
            <p:cNvSpPr>
              <a:spLocks noChangeAspect="1" noChangeArrowheads="1"/>
            </p:cNvSpPr>
            <p:nvPr/>
          </p:nvSpPr>
          <p:spPr bwMode="auto">
            <a:xfrm>
              <a:off x="3736" y="1658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37" name="Rectangle 301"/>
            <p:cNvSpPr>
              <a:spLocks noChangeAspect="1" noChangeArrowheads="1"/>
            </p:cNvSpPr>
            <p:nvPr/>
          </p:nvSpPr>
          <p:spPr bwMode="auto">
            <a:xfrm>
              <a:off x="3736" y="1679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38" name="Rectangle 302"/>
            <p:cNvSpPr>
              <a:spLocks noChangeAspect="1" noChangeArrowheads="1"/>
            </p:cNvSpPr>
            <p:nvPr/>
          </p:nvSpPr>
          <p:spPr bwMode="auto">
            <a:xfrm>
              <a:off x="3736" y="1703"/>
              <a:ext cx="5" cy="1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39" name="Rectangle 303"/>
            <p:cNvSpPr>
              <a:spLocks noChangeAspect="1" noChangeArrowheads="1"/>
            </p:cNvSpPr>
            <p:nvPr/>
          </p:nvSpPr>
          <p:spPr bwMode="auto">
            <a:xfrm>
              <a:off x="3736" y="1725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0" name="Rectangle 304"/>
            <p:cNvSpPr>
              <a:spLocks noChangeAspect="1" noChangeArrowheads="1"/>
            </p:cNvSpPr>
            <p:nvPr/>
          </p:nvSpPr>
          <p:spPr bwMode="auto">
            <a:xfrm>
              <a:off x="3736" y="1748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1" name="Rectangle 305"/>
            <p:cNvSpPr>
              <a:spLocks noChangeAspect="1" noChangeArrowheads="1"/>
            </p:cNvSpPr>
            <p:nvPr/>
          </p:nvSpPr>
          <p:spPr bwMode="auto">
            <a:xfrm>
              <a:off x="3736" y="1771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2" name="Rectangle 306"/>
            <p:cNvSpPr>
              <a:spLocks noChangeAspect="1" noChangeArrowheads="1"/>
            </p:cNvSpPr>
            <p:nvPr/>
          </p:nvSpPr>
          <p:spPr bwMode="auto">
            <a:xfrm>
              <a:off x="3736" y="1794"/>
              <a:ext cx="5" cy="12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3" name="Rectangle 307"/>
            <p:cNvSpPr>
              <a:spLocks noChangeAspect="1" noChangeArrowheads="1"/>
            </p:cNvSpPr>
            <p:nvPr/>
          </p:nvSpPr>
          <p:spPr bwMode="auto">
            <a:xfrm>
              <a:off x="3736" y="1818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4" name="Rectangle 308"/>
            <p:cNvSpPr>
              <a:spLocks noChangeAspect="1" noChangeArrowheads="1"/>
            </p:cNvSpPr>
            <p:nvPr/>
          </p:nvSpPr>
          <p:spPr bwMode="auto">
            <a:xfrm>
              <a:off x="3736" y="1828"/>
              <a:ext cx="5" cy="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5" name="Rectangle 309"/>
            <p:cNvSpPr>
              <a:spLocks noChangeAspect="1" noChangeArrowheads="1"/>
            </p:cNvSpPr>
            <p:nvPr/>
          </p:nvSpPr>
          <p:spPr bwMode="auto">
            <a:xfrm>
              <a:off x="3738" y="1841"/>
              <a:ext cx="6" cy="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46" name="Freeform 310"/>
            <p:cNvSpPr>
              <a:spLocks noChangeAspect="1"/>
            </p:cNvSpPr>
            <p:nvPr/>
          </p:nvSpPr>
          <p:spPr bwMode="auto">
            <a:xfrm>
              <a:off x="3738" y="1841"/>
              <a:ext cx="8" cy="10"/>
            </a:xfrm>
            <a:custGeom>
              <a:avLst/>
              <a:gdLst>
                <a:gd name="T0" fmla="*/ 0 w 24"/>
                <a:gd name="T1" fmla="*/ 0 h 31"/>
                <a:gd name="T2" fmla="*/ 0 w 24"/>
                <a:gd name="T3" fmla="*/ 0 h 31"/>
                <a:gd name="T4" fmla="*/ 0 w 24"/>
                <a:gd name="T5" fmla="*/ 0 h 31"/>
                <a:gd name="T6" fmla="*/ 0 w 24"/>
                <a:gd name="T7" fmla="*/ 0 h 31"/>
                <a:gd name="T8" fmla="*/ 0 w 2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1"/>
                <a:gd name="T17" fmla="*/ 24 w 2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1">
                  <a:moveTo>
                    <a:pt x="16" y="0"/>
                  </a:moveTo>
                  <a:lnTo>
                    <a:pt x="24" y="27"/>
                  </a:lnTo>
                  <a:lnTo>
                    <a:pt x="7" y="31"/>
                  </a:lnTo>
                  <a:lnTo>
                    <a:pt x="0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47" name="Freeform 311"/>
            <p:cNvSpPr>
              <a:spLocks noChangeAspect="1"/>
            </p:cNvSpPr>
            <p:nvPr/>
          </p:nvSpPr>
          <p:spPr bwMode="auto">
            <a:xfrm>
              <a:off x="3744" y="1862"/>
              <a:ext cx="7" cy="7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1"/>
                <a:gd name="T17" fmla="*/ 21 w 2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1">
                  <a:moveTo>
                    <a:pt x="17" y="0"/>
                  </a:moveTo>
                  <a:lnTo>
                    <a:pt x="21" y="16"/>
                  </a:lnTo>
                  <a:lnTo>
                    <a:pt x="5" y="21"/>
                  </a:lnTo>
                  <a:lnTo>
                    <a:pt x="0" y="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48" name="Freeform 312"/>
            <p:cNvSpPr>
              <a:spLocks noChangeAspect="1"/>
            </p:cNvSpPr>
            <p:nvPr/>
          </p:nvSpPr>
          <p:spPr bwMode="auto">
            <a:xfrm>
              <a:off x="3746" y="1867"/>
              <a:ext cx="8" cy="8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0 w 23"/>
                <a:gd name="T7" fmla="*/ 0 h 23"/>
                <a:gd name="T8" fmla="*/ 0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5" y="0"/>
                  </a:moveTo>
                  <a:lnTo>
                    <a:pt x="23" y="15"/>
                  </a:lnTo>
                  <a:lnTo>
                    <a:pt x="8" y="23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49" name="Freeform 313"/>
            <p:cNvSpPr>
              <a:spLocks noChangeAspect="1"/>
            </p:cNvSpPr>
            <p:nvPr/>
          </p:nvSpPr>
          <p:spPr bwMode="auto">
            <a:xfrm>
              <a:off x="3755" y="1880"/>
              <a:ext cx="7" cy="8"/>
            </a:xfrm>
            <a:custGeom>
              <a:avLst/>
              <a:gdLst>
                <a:gd name="T0" fmla="*/ 0 w 22"/>
                <a:gd name="T1" fmla="*/ 0 h 23"/>
                <a:gd name="T2" fmla="*/ 0 w 22"/>
                <a:gd name="T3" fmla="*/ 0 h 23"/>
                <a:gd name="T4" fmla="*/ 0 w 22"/>
                <a:gd name="T5" fmla="*/ 0 h 23"/>
                <a:gd name="T6" fmla="*/ 0 w 22"/>
                <a:gd name="T7" fmla="*/ 0 h 23"/>
                <a:gd name="T8" fmla="*/ 0 w 22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12" y="0"/>
                  </a:moveTo>
                  <a:lnTo>
                    <a:pt x="22" y="12"/>
                  </a:lnTo>
                  <a:lnTo>
                    <a:pt x="10" y="23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50" name="Freeform 314"/>
            <p:cNvSpPr>
              <a:spLocks noChangeAspect="1"/>
            </p:cNvSpPr>
            <p:nvPr/>
          </p:nvSpPr>
          <p:spPr bwMode="auto">
            <a:xfrm>
              <a:off x="3758" y="1884"/>
              <a:ext cx="9" cy="9"/>
            </a:xfrm>
            <a:custGeom>
              <a:avLst/>
              <a:gdLst>
                <a:gd name="T0" fmla="*/ 0 w 26"/>
                <a:gd name="T1" fmla="*/ 0 h 26"/>
                <a:gd name="T2" fmla="*/ 0 w 26"/>
                <a:gd name="T3" fmla="*/ 0 h 26"/>
                <a:gd name="T4" fmla="*/ 0 w 26"/>
                <a:gd name="T5" fmla="*/ 0 h 26"/>
                <a:gd name="T6" fmla="*/ 0 w 26"/>
                <a:gd name="T7" fmla="*/ 0 h 26"/>
                <a:gd name="T8" fmla="*/ 0 w 26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12" y="0"/>
                  </a:moveTo>
                  <a:lnTo>
                    <a:pt x="26" y="14"/>
                  </a:lnTo>
                  <a:lnTo>
                    <a:pt x="14" y="26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51" name="Freeform 315"/>
            <p:cNvSpPr>
              <a:spLocks noChangeAspect="1"/>
            </p:cNvSpPr>
            <p:nvPr/>
          </p:nvSpPr>
          <p:spPr bwMode="auto">
            <a:xfrm>
              <a:off x="3772" y="1895"/>
              <a:ext cx="6" cy="4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0 w 17"/>
                <a:gd name="T5" fmla="*/ 0 h 10"/>
                <a:gd name="T6" fmla="*/ 0 w 17"/>
                <a:gd name="T7" fmla="*/ 0 h 10"/>
                <a:gd name="T8" fmla="*/ 0 w 1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0"/>
                <a:gd name="T17" fmla="*/ 17 w 1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0">
                  <a:moveTo>
                    <a:pt x="15" y="0"/>
                  </a:moveTo>
                  <a:lnTo>
                    <a:pt x="17" y="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52" name="Freeform 316"/>
            <p:cNvSpPr>
              <a:spLocks noChangeAspect="1"/>
            </p:cNvSpPr>
            <p:nvPr/>
          </p:nvSpPr>
          <p:spPr bwMode="auto">
            <a:xfrm>
              <a:off x="3774" y="1894"/>
              <a:ext cx="11" cy="8"/>
            </a:xfrm>
            <a:custGeom>
              <a:avLst/>
              <a:gdLst>
                <a:gd name="T0" fmla="*/ 0 w 32"/>
                <a:gd name="T1" fmla="*/ 0 h 24"/>
                <a:gd name="T2" fmla="*/ 0 w 32"/>
                <a:gd name="T3" fmla="*/ 0 h 24"/>
                <a:gd name="T4" fmla="*/ 0 w 32"/>
                <a:gd name="T5" fmla="*/ 0 h 24"/>
                <a:gd name="T6" fmla="*/ 0 w 32"/>
                <a:gd name="T7" fmla="*/ 0 h 24"/>
                <a:gd name="T8" fmla="*/ 0 w 3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4"/>
                <a:gd name="T17" fmla="*/ 32 w 3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4">
                  <a:moveTo>
                    <a:pt x="5" y="0"/>
                  </a:moveTo>
                  <a:lnTo>
                    <a:pt x="32" y="8"/>
                  </a:lnTo>
                  <a:lnTo>
                    <a:pt x="27" y="24"/>
                  </a:lnTo>
                  <a:lnTo>
                    <a:pt x="0" y="1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53" name="Rectangle 317"/>
            <p:cNvSpPr>
              <a:spLocks noChangeAspect="1" noChangeArrowheads="1"/>
            </p:cNvSpPr>
            <p:nvPr/>
          </p:nvSpPr>
          <p:spPr bwMode="auto">
            <a:xfrm>
              <a:off x="3106" y="1596"/>
              <a:ext cx="106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54" name="Rectangle 318"/>
            <p:cNvSpPr>
              <a:spLocks noChangeAspect="1" noChangeArrowheads="1"/>
            </p:cNvSpPr>
            <p:nvPr/>
          </p:nvSpPr>
          <p:spPr bwMode="auto">
            <a:xfrm>
              <a:off x="3039" y="1612"/>
              <a:ext cx="255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55" name="Rectangle 319"/>
            <p:cNvSpPr>
              <a:spLocks noChangeAspect="1" noChangeArrowheads="1"/>
            </p:cNvSpPr>
            <p:nvPr/>
          </p:nvSpPr>
          <p:spPr bwMode="auto">
            <a:xfrm>
              <a:off x="2868" y="1630"/>
              <a:ext cx="171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56" name="Rectangle 320"/>
            <p:cNvSpPr>
              <a:spLocks noChangeAspect="1" noChangeArrowheads="1"/>
            </p:cNvSpPr>
            <p:nvPr/>
          </p:nvSpPr>
          <p:spPr bwMode="auto">
            <a:xfrm>
              <a:off x="3119" y="1637"/>
              <a:ext cx="77" cy="6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57" name="Rectangle 321"/>
            <p:cNvSpPr>
              <a:spLocks noChangeAspect="1" noChangeArrowheads="1"/>
            </p:cNvSpPr>
            <p:nvPr/>
          </p:nvSpPr>
          <p:spPr bwMode="auto">
            <a:xfrm>
              <a:off x="3322" y="1630"/>
              <a:ext cx="128" cy="5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8558" name="Freeform 322"/>
            <p:cNvSpPr>
              <a:spLocks noChangeAspect="1"/>
            </p:cNvSpPr>
            <p:nvPr/>
          </p:nvSpPr>
          <p:spPr bwMode="auto">
            <a:xfrm>
              <a:off x="1811" y="1906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59" name="Freeform 323"/>
            <p:cNvSpPr>
              <a:spLocks noChangeAspect="1"/>
            </p:cNvSpPr>
            <p:nvPr/>
          </p:nvSpPr>
          <p:spPr bwMode="auto">
            <a:xfrm>
              <a:off x="1813" y="1929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0" name="Freeform 324"/>
            <p:cNvSpPr>
              <a:spLocks noChangeAspect="1"/>
            </p:cNvSpPr>
            <p:nvPr/>
          </p:nvSpPr>
          <p:spPr bwMode="auto">
            <a:xfrm>
              <a:off x="1815" y="1952"/>
              <a:ext cx="7" cy="13"/>
            </a:xfrm>
            <a:custGeom>
              <a:avLst/>
              <a:gdLst>
                <a:gd name="T0" fmla="*/ 0 w 23"/>
                <a:gd name="T1" fmla="*/ 0 h 39"/>
                <a:gd name="T2" fmla="*/ 0 w 23"/>
                <a:gd name="T3" fmla="*/ 0 h 39"/>
                <a:gd name="T4" fmla="*/ 0 w 23"/>
                <a:gd name="T5" fmla="*/ 0 h 39"/>
                <a:gd name="T6" fmla="*/ 0 w 23"/>
                <a:gd name="T7" fmla="*/ 0 h 39"/>
                <a:gd name="T8" fmla="*/ 0 w 23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9"/>
                <a:gd name="T17" fmla="*/ 23 w 2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9">
                  <a:moveTo>
                    <a:pt x="17" y="0"/>
                  </a:moveTo>
                  <a:lnTo>
                    <a:pt x="23" y="36"/>
                  </a:lnTo>
                  <a:lnTo>
                    <a:pt x="6" y="39"/>
                  </a:lnTo>
                  <a:lnTo>
                    <a:pt x="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1" name="Freeform 325"/>
            <p:cNvSpPr>
              <a:spLocks noChangeAspect="1"/>
            </p:cNvSpPr>
            <p:nvPr/>
          </p:nvSpPr>
          <p:spPr bwMode="auto">
            <a:xfrm>
              <a:off x="1817" y="1975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2" name="Freeform 326"/>
            <p:cNvSpPr>
              <a:spLocks noChangeAspect="1"/>
            </p:cNvSpPr>
            <p:nvPr/>
          </p:nvSpPr>
          <p:spPr bwMode="auto">
            <a:xfrm>
              <a:off x="1820" y="1997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3" name="Freeform 327"/>
            <p:cNvSpPr>
              <a:spLocks noChangeAspect="1"/>
            </p:cNvSpPr>
            <p:nvPr/>
          </p:nvSpPr>
          <p:spPr bwMode="auto">
            <a:xfrm>
              <a:off x="1821" y="2020"/>
              <a:ext cx="8" cy="13"/>
            </a:xfrm>
            <a:custGeom>
              <a:avLst/>
              <a:gdLst>
                <a:gd name="T0" fmla="*/ 0 w 22"/>
                <a:gd name="T1" fmla="*/ 0 h 39"/>
                <a:gd name="T2" fmla="*/ 0 w 22"/>
                <a:gd name="T3" fmla="*/ 0 h 39"/>
                <a:gd name="T4" fmla="*/ 0 w 22"/>
                <a:gd name="T5" fmla="*/ 0 h 39"/>
                <a:gd name="T6" fmla="*/ 0 w 22"/>
                <a:gd name="T7" fmla="*/ 0 h 39"/>
                <a:gd name="T8" fmla="*/ 0 w 22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9"/>
                <a:gd name="T17" fmla="*/ 22 w 22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9">
                  <a:moveTo>
                    <a:pt x="16" y="0"/>
                  </a:moveTo>
                  <a:lnTo>
                    <a:pt x="22" y="36"/>
                  </a:lnTo>
                  <a:lnTo>
                    <a:pt x="6" y="39"/>
                  </a:lnTo>
                  <a:lnTo>
                    <a:pt x="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4" name="Freeform 328"/>
            <p:cNvSpPr>
              <a:spLocks noChangeAspect="1"/>
            </p:cNvSpPr>
            <p:nvPr/>
          </p:nvSpPr>
          <p:spPr bwMode="auto">
            <a:xfrm>
              <a:off x="1824" y="2043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5" name="Freeform 329"/>
            <p:cNvSpPr>
              <a:spLocks noChangeAspect="1"/>
            </p:cNvSpPr>
            <p:nvPr/>
          </p:nvSpPr>
          <p:spPr bwMode="auto">
            <a:xfrm>
              <a:off x="1826" y="2066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6" name="Freeform 330"/>
            <p:cNvSpPr>
              <a:spLocks noChangeAspect="1"/>
            </p:cNvSpPr>
            <p:nvPr/>
          </p:nvSpPr>
          <p:spPr bwMode="auto">
            <a:xfrm>
              <a:off x="1828" y="2089"/>
              <a:ext cx="7" cy="13"/>
            </a:xfrm>
            <a:custGeom>
              <a:avLst/>
              <a:gdLst>
                <a:gd name="T0" fmla="*/ 0 w 23"/>
                <a:gd name="T1" fmla="*/ 0 h 38"/>
                <a:gd name="T2" fmla="*/ 0 w 23"/>
                <a:gd name="T3" fmla="*/ 0 h 38"/>
                <a:gd name="T4" fmla="*/ 0 w 23"/>
                <a:gd name="T5" fmla="*/ 0 h 38"/>
                <a:gd name="T6" fmla="*/ 0 w 23"/>
                <a:gd name="T7" fmla="*/ 0 h 38"/>
                <a:gd name="T8" fmla="*/ 0 w 2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8"/>
                <a:gd name="T17" fmla="*/ 23 w 2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8">
                  <a:moveTo>
                    <a:pt x="17" y="0"/>
                  </a:moveTo>
                  <a:lnTo>
                    <a:pt x="23" y="35"/>
                  </a:lnTo>
                  <a:lnTo>
                    <a:pt x="6" y="38"/>
                  </a:lnTo>
                  <a:lnTo>
                    <a:pt x="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7" name="Freeform 331"/>
            <p:cNvSpPr>
              <a:spLocks noChangeAspect="1"/>
            </p:cNvSpPr>
            <p:nvPr/>
          </p:nvSpPr>
          <p:spPr bwMode="auto">
            <a:xfrm>
              <a:off x="1830" y="2112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8" name="Freeform 332"/>
            <p:cNvSpPr>
              <a:spLocks noChangeAspect="1"/>
            </p:cNvSpPr>
            <p:nvPr/>
          </p:nvSpPr>
          <p:spPr bwMode="auto">
            <a:xfrm>
              <a:off x="1833" y="2135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69" name="Freeform 333"/>
            <p:cNvSpPr>
              <a:spLocks noChangeAspect="1"/>
            </p:cNvSpPr>
            <p:nvPr/>
          </p:nvSpPr>
          <p:spPr bwMode="auto">
            <a:xfrm>
              <a:off x="1834" y="2158"/>
              <a:ext cx="8" cy="13"/>
            </a:xfrm>
            <a:custGeom>
              <a:avLst/>
              <a:gdLst>
                <a:gd name="T0" fmla="*/ 0 w 22"/>
                <a:gd name="T1" fmla="*/ 0 h 38"/>
                <a:gd name="T2" fmla="*/ 0 w 22"/>
                <a:gd name="T3" fmla="*/ 0 h 38"/>
                <a:gd name="T4" fmla="*/ 0 w 22"/>
                <a:gd name="T5" fmla="*/ 0 h 38"/>
                <a:gd name="T6" fmla="*/ 0 w 22"/>
                <a:gd name="T7" fmla="*/ 0 h 38"/>
                <a:gd name="T8" fmla="*/ 0 w 2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8"/>
                <a:gd name="T17" fmla="*/ 22 w 2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8">
                  <a:moveTo>
                    <a:pt x="16" y="0"/>
                  </a:moveTo>
                  <a:lnTo>
                    <a:pt x="22" y="35"/>
                  </a:lnTo>
                  <a:lnTo>
                    <a:pt x="6" y="38"/>
                  </a:lnTo>
                  <a:lnTo>
                    <a:pt x="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0" name="Freeform 334"/>
            <p:cNvSpPr>
              <a:spLocks noChangeAspect="1"/>
            </p:cNvSpPr>
            <p:nvPr/>
          </p:nvSpPr>
          <p:spPr bwMode="auto">
            <a:xfrm>
              <a:off x="1837" y="2180"/>
              <a:ext cx="6" cy="13"/>
            </a:xfrm>
            <a:custGeom>
              <a:avLst/>
              <a:gdLst>
                <a:gd name="T0" fmla="*/ 0 w 20"/>
                <a:gd name="T1" fmla="*/ 0 h 37"/>
                <a:gd name="T2" fmla="*/ 0 w 20"/>
                <a:gd name="T3" fmla="*/ 0 h 37"/>
                <a:gd name="T4" fmla="*/ 0 w 20"/>
                <a:gd name="T5" fmla="*/ 0 h 37"/>
                <a:gd name="T6" fmla="*/ 0 w 20"/>
                <a:gd name="T7" fmla="*/ 0 h 37"/>
                <a:gd name="T8" fmla="*/ 0 w 20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7"/>
                <a:gd name="T17" fmla="*/ 20 w 2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7">
                  <a:moveTo>
                    <a:pt x="17" y="0"/>
                  </a:moveTo>
                  <a:lnTo>
                    <a:pt x="20" y="36"/>
                  </a:lnTo>
                  <a:lnTo>
                    <a:pt x="3" y="37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1" name="Freeform 335"/>
            <p:cNvSpPr>
              <a:spLocks noChangeAspect="1"/>
            </p:cNvSpPr>
            <p:nvPr/>
          </p:nvSpPr>
          <p:spPr bwMode="auto">
            <a:xfrm>
              <a:off x="1839" y="2204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2" name="Freeform 336"/>
            <p:cNvSpPr>
              <a:spLocks noChangeAspect="1"/>
            </p:cNvSpPr>
            <p:nvPr/>
          </p:nvSpPr>
          <p:spPr bwMode="auto">
            <a:xfrm>
              <a:off x="1841" y="2227"/>
              <a:ext cx="7" cy="12"/>
            </a:xfrm>
            <a:custGeom>
              <a:avLst/>
              <a:gdLst>
                <a:gd name="T0" fmla="*/ 0 w 23"/>
                <a:gd name="T1" fmla="*/ 0 h 37"/>
                <a:gd name="T2" fmla="*/ 0 w 23"/>
                <a:gd name="T3" fmla="*/ 0 h 37"/>
                <a:gd name="T4" fmla="*/ 0 w 23"/>
                <a:gd name="T5" fmla="*/ 0 h 37"/>
                <a:gd name="T6" fmla="*/ 0 w 23"/>
                <a:gd name="T7" fmla="*/ 0 h 37"/>
                <a:gd name="T8" fmla="*/ 0 w 23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7"/>
                <a:gd name="T17" fmla="*/ 23 w 2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7">
                  <a:moveTo>
                    <a:pt x="17" y="0"/>
                  </a:moveTo>
                  <a:lnTo>
                    <a:pt x="23" y="34"/>
                  </a:lnTo>
                  <a:lnTo>
                    <a:pt x="6" y="37"/>
                  </a:lnTo>
                  <a:lnTo>
                    <a:pt x="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3" name="Freeform 337"/>
            <p:cNvSpPr>
              <a:spLocks noChangeAspect="1"/>
            </p:cNvSpPr>
            <p:nvPr/>
          </p:nvSpPr>
          <p:spPr bwMode="auto">
            <a:xfrm>
              <a:off x="1843" y="2250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4" name="Freeform 338"/>
            <p:cNvSpPr>
              <a:spLocks noChangeAspect="1"/>
            </p:cNvSpPr>
            <p:nvPr/>
          </p:nvSpPr>
          <p:spPr bwMode="auto">
            <a:xfrm>
              <a:off x="1846" y="2272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5" name="Freeform 339"/>
            <p:cNvSpPr>
              <a:spLocks noChangeAspect="1"/>
            </p:cNvSpPr>
            <p:nvPr/>
          </p:nvSpPr>
          <p:spPr bwMode="auto">
            <a:xfrm>
              <a:off x="1847" y="2296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6" y="0"/>
                  </a:moveTo>
                  <a:lnTo>
                    <a:pt x="21" y="34"/>
                  </a:lnTo>
                  <a:lnTo>
                    <a:pt x="4" y="36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6" name="Freeform 340"/>
            <p:cNvSpPr>
              <a:spLocks noChangeAspect="1"/>
            </p:cNvSpPr>
            <p:nvPr/>
          </p:nvSpPr>
          <p:spPr bwMode="auto">
            <a:xfrm>
              <a:off x="1850" y="2319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7" name="Freeform 341"/>
            <p:cNvSpPr>
              <a:spLocks noChangeAspect="1"/>
            </p:cNvSpPr>
            <p:nvPr/>
          </p:nvSpPr>
          <p:spPr bwMode="auto">
            <a:xfrm>
              <a:off x="1852" y="2342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8" name="Freeform 342"/>
            <p:cNvSpPr>
              <a:spLocks noChangeAspect="1"/>
            </p:cNvSpPr>
            <p:nvPr/>
          </p:nvSpPr>
          <p:spPr bwMode="auto">
            <a:xfrm>
              <a:off x="1854" y="2364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7" y="0"/>
                  </a:moveTo>
                  <a:lnTo>
                    <a:pt x="21" y="35"/>
                  </a:lnTo>
                  <a:lnTo>
                    <a:pt x="5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79" name="Freeform 343"/>
            <p:cNvSpPr>
              <a:spLocks noChangeAspect="1"/>
            </p:cNvSpPr>
            <p:nvPr/>
          </p:nvSpPr>
          <p:spPr bwMode="auto">
            <a:xfrm>
              <a:off x="1856" y="2387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0" name="Freeform 344"/>
            <p:cNvSpPr>
              <a:spLocks noChangeAspect="1"/>
            </p:cNvSpPr>
            <p:nvPr/>
          </p:nvSpPr>
          <p:spPr bwMode="auto">
            <a:xfrm>
              <a:off x="1859" y="2410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1" name="Freeform 345"/>
            <p:cNvSpPr>
              <a:spLocks noChangeAspect="1"/>
            </p:cNvSpPr>
            <p:nvPr/>
          </p:nvSpPr>
          <p:spPr bwMode="auto">
            <a:xfrm>
              <a:off x="1860" y="2433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6" y="0"/>
                  </a:moveTo>
                  <a:lnTo>
                    <a:pt x="21" y="34"/>
                  </a:lnTo>
                  <a:lnTo>
                    <a:pt x="4" y="36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2" name="Freeform 346"/>
            <p:cNvSpPr>
              <a:spLocks noChangeAspect="1"/>
            </p:cNvSpPr>
            <p:nvPr/>
          </p:nvSpPr>
          <p:spPr bwMode="auto">
            <a:xfrm>
              <a:off x="1863" y="2456"/>
              <a:ext cx="6" cy="12"/>
            </a:xfrm>
            <a:custGeom>
              <a:avLst/>
              <a:gdLst>
                <a:gd name="T0" fmla="*/ 0 w 20"/>
                <a:gd name="T1" fmla="*/ 0 h 38"/>
                <a:gd name="T2" fmla="*/ 0 w 20"/>
                <a:gd name="T3" fmla="*/ 0 h 38"/>
                <a:gd name="T4" fmla="*/ 0 w 20"/>
                <a:gd name="T5" fmla="*/ 0 h 38"/>
                <a:gd name="T6" fmla="*/ 0 w 20"/>
                <a:gd name="T7" fmla="*/ 0 h 38"/>
                <a:gd name="T8" fmla="*/ 0 w 2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8"/>
                <a:gd name="T17" fmla="*/ 20 w 2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8">
                  <a:moveTo>
                    <a:pt x="17" y="0"/>
                  </a:moveTo>
                  <a:lnTo>
                    <a:pt x="20" y="36"/>
                  </a:lnTo>
                  <a:lnTo>
                    <a:pt x="3" y="38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3" name="Freeform 347"/>
            <p:cNvSpPr>
              <a:spLocks noChangeAspect="1"/>
            </p:cNvSpPr>
            <p:nvPr/>
          </p:nvSpPr>
          <p:spPr bwMode="auto">
            <a:xfrm>
              <a:off x="1865" y="2480"/>
              <a:ext cx="6" cy="11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0 h 35"/>
                <a:gd name="T4" fmla="*/ 0 w 18"/>
                <a:gd name="T5" fmla="*/ 0 h 35"/>
                <a:gd name="T6" fmla="*/ 0 w 18"/>
                <a:gd name="T7" fmla="*/ 0 h 35"/>
                <a:gd name="T8" fmla="*/ 0 w 1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5"/>
                <a:gd name="T17" fmla="*/ 18 w 1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5">
                  <a:moveTo>
                    <a:pt x="16" y="0"/>
                  </a:moveTo>
                  <a:lnTo>
                    <a:pt x="18" y="35"/>
                  </a:lnTo>
                  <a:lnTo>
                    <a:pt x="1" y="35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4" name="Freeform 348"/>
            <p:cNvSpPr>
              <a:spLocks noChangeAspect="1"/>
            </p:cNvSpPr>
            <p:nvPr/>
          </p:nvSpPr>
          <p:spPr bwMode="auto">
            <a:xfrm>
              <a:off x="1867" y="2502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7" y="0"/>
                  </a:moveTo>
                  <a:lnTo>
                    <a:pt x="21" y="35"/>
                  </a:lnTo>
                  <a:lnTo>
                    <a:pt x="5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5" name="Freeform 349"/>
            <p:cNvSpPr>
              <a:spLocks noChangeAspect="1"/>
            </p:cNvSpPr>
            <p:nvPr/>
          </p:nvSpPr>
          <p:spPr bwMode="auto">
            <a:xfrm>
              <a:off x="1869" y="2525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16" y="0"/>
                  </a:moveTo>
                  <a:lnTo>
                    <a:pt x="19" y="35"/>
                  </a:lnTo>
                  <a:lnTo>
                    <a:pt x="3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6" name="Freeform 350"/>
            <p:cNvSpPr>
              <a:spLocks noChangeAspect="1"/>
            </p:cNvSpPr>
            <p:nvPr/>
          </p:nvSpPr>
          <p:spPr bwMode="auto">
            <a:xfrm>
              <a:off x="1872" y="2548"/>
              <a:ext cx="6" cy="11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7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7" name="Freeform 351"/>
            <p:cNvSpPr>
              <a:spLocks noChangeAspect="1"/>
            </p:cNvSpPr>
            <p:nvPr/>
          </p:nvSpPr>
          <p:spPr bwMode="auto">
            <a:xfrm>
              <a:off x="1873" y="2570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6" y="0"/>
                  </a:moveTo>
                  <a:lnTo>
                    <a:pt x="21" y="35"/>
                  </a:lnTo>
                  <a:lnTo>
                    <a:pt x="4" y="36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8" name="Freeform 352"/>
            <p:cNvSpPr>
              <a:spLocks noChangeAspect="1"/>
            </p:cNvSpPr>
            <p:nvPr/>
          </p:nvSpPr>
          <p:spPr bwMode="auto">
            <a:xfrm>
              <a:off x="1876" y="2593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7" y="0"/>
                  </a:moveTo>
                  <a:lnTo>
                    <a:pt x="20" y="34"/>
                  </a:lnTo>
                  <a:lnTo>
                    <a:pt x="3" y="36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89" name="Freeform 353"/>
            <p:cNvSpPr>
              <a:spLocks noChangeAspect="1"/>
            </p:cNvSpPr>
            <p:nvPr/>
          </p:nvSpPr>
          <p:spPr bwMode="auto">
            <a:xfrm>
              <a:off x="1878" y="2617"/>
              <a:ext cx="6" cy="11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0 h 35"/>
                <a:gd name="T4" fmla="*/ 0 w 18"/>
                <a:gd name="T5" fmla="*/ 0 h 35"/>
                <a:gd name="T6" fmla="*/ 0 w 18"/>
                <a:gd name="T7" fmla="*/ 0 h 35"/>
                <a:gd name="T8" fmla="*/ 0 w 1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5"/>
                <a:gd name="T17" fmla="*/ 18 w 1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5">
                  <a:moveTo>
                    <a:pt x="16" y="0"/>
                  </a:moveTo>
                  <a:lnTo>
                    <a:pt x="18" y="35"/>
                  </a:lnTo>
                  <a:lnTo>
                    <a:pt x="1" y="35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0" name="Freeform 354"/>
            <p:cNvSpPr>
              <a:spLocks noChangeAspect="1"/>
            </p:cNvSpPr>
            <p:nvPr/>
          </p:nvSpPr>
          <p:spPr bwMode="auto">
            <a:xfrm>
              <a:off x="1880" y="2640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7" y="0"/>
                  </a:moveTo>
                  <a:lnTo>
                    <a:pt x="21" y="34"/>
                  </a:lnTo>
                  <a:lnTo>
                    <a:pt x="5" y="36"/>
                  </a:lnTo>
                  <a:lnTo>
                    <a:pt x="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1" name="Freeform 355"/>
            <p:cNvSpPr>
              <a:spLocks noChangeAspect="1"/>
            </p:cNvSpPr>
            <p:nvPr/>
          </p:nvSpPr>
          <p:spPr bwMode="auto">
            <a:xfrm>
              <a:off x="1882" y="2663"/>
              <a:ext cx="6" cy="12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0 h 35"/>
                <a:gd name="T4" fmla="*/ 0 w 18"/>
                <a:gd name="T5" fmla="*/ 0 h 35"/>
                <a:gd name="T6" fmla="*/ 0 w 18"/>
                <a:gd name="T7" fmla="*/ 0 h 35"/>
                <a:gd name="T8" fmla="*/ 0 w 1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5"/>
                <a:gd name="T17" fmla="*/ 18 w 1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5">
                  <a:moveTo>
                    <a:pt x="16" y="0"/>
                  </a:moveTo>
                  <a:lnTo>
                    <a:pt x="18" y="35"/>
                  </a:lnTo>
                  <a:lnTo>
                    <a:pt x="1" y="35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2" name="Freeform 356"/>
            <p:cNvSpPr>
              <a:spLocks noChangeAspect="1"/>
            </p:cNvSpPr>
            <p:nvPr/>
          </p:nvSpPr>
          <p:spPr bwMode="auto">
            <a:xfrm>
              <a:off x="1885" y="2686"/>
              <a:ext cx="6" cy="11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7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3" name="Freeform 357"/>
            <p:cNvSpPr>
              <a:spLocks noChangeAspect="1"/>
            </p:cNvSpPr>
            <p:nvPr/>
          </p:nvSpPr>
          <p:spPr bwMode="auto">
            <a:xfrm>
              <a:off x="1886" y="2708"/>
              <a:ext cx="7" cy="12"/>
            </a:xfrm>
            <a:custGeom>
              <a:avLst/>
              <a:gdLst>
                <a:gd name="T0" fmla="*/ 0 w 21"/>
                <a:gd name="T1" fmla="*/ 0 h 35"/>
                <a:gd name="T2" fmla="*/ 0 w 21"/>
                <a:gd name="T3" fmla="*/ 0 h 35"/>
                <a:gd name="T4" fmla="*/ 0 w 21"/>
                <a:gd name="T5" fmla="*/ 0 h 35"/>
                <a:gd name="T6" fmla="*/ 0 w 21"/>
                <a:gd name="T7" fmla="*/ 0 h 35"/>
                <a:gd name="T8" fmla="*/ 0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5"/>
                <a:gd name="T17" fmla="*/ 21 w 2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5">
                  <a:moveTo>
                    <a:pt x="16" y="0"/>
                  </a:moveTo>
                  <a:lnTo>
                    <a:pt x="21" y="33"/>
                  </a:lnTo>
                  <a:lnTo>
                    <a:pt x="4" y="35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4" name="Freeform 358"/>
            <p:cNvSpPr>
              <a:spLocks noChangeAspect="1"/>
            </p:cNvSpPr>
            <p:nvPr/>
          </p:nvSpPr>
          <p:spPr bwMode="auto">
            <a:xfrm>
              <a:off x="1889" y="2731"/>
              <a:ext cx="6" cy="12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7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5" name="Freeform 359"/>
            <p:cNvSpPr>
              <a:spLocks noChangeAspect="1"/>
            </p:cNvSpPr>
            <p:nvPr/>
          </p:nvSpPr>
          <p:spPr bwMode="auto">
            <a:xfrm>
              <a:off x="1891" y="2754"/>
              <a:ext cx="6" cy="12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6" y="0"/>
                  </a:moveTo>
                  <a:lnTo>
                    <a:pt x="18" y="34"/>
                  </a:lnTo>
                  <a:lnTo>
                    <a:pt x="1" y="34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6" name="Freeform 360"/>
            <p:cNvSpPr>
              <a:spLocks noChangeAspect="1"/>
            </p:cNvSpPr>
            <p:nvPr/>
          </p:nvSpPr>
          <p:spPr bwMode="auto">
            <a:xfrm>
              <a:off x="1893" y="2777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17" y="0"/>
                  </a:moveTo>
                  <a:lnTo>
                    <a:pt x="21" y="34"/>
                  </a:lnTo>
                  <a:lnTo>
                    <a:pt x="5" y="36"/>
                  </a:lnTo>
                  <a:lnTo>
                    <a:pt x="0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7" name="Freeform 361"/>
            <p:cNvSpPr>
              <a:spLocks noChangeAspect="1"/>
            </p:cNvSpPr>
            <p:nvPr/>
          </p:nvSpPr>
          <p:spPr bwMode="auto">
            <a:xfrm>
              <a:off x="1895" y="2801"/>
              <a:ext cx="6" cy="11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6" y="0"/>
                  </a:moveTo>
                  <a:lnTo>
                    <a:pt x="18" y="34"/>
                  </a:lnTo>
                  <a:lnTo>
                    <a:pt x="1" y="34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8" name="Freeform 362"/>
            <p:cNvSpPr>
              <a:spLocks noChangeAspect="1"/>
            </p:cNvSpPr>
            <p:nvPr/>
          </p:nvSpPr>
          <p:spPr bwMode="auto">
            <a:xfrm>
              <a:off x="1898" y="2824"/>
              <a:ext cx="6" cy="11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6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599" name="Freeform 363"/>
            <p:cNvSpPr>
              <a:spLocks noChangeAspect="1"/>
            </p:cNvSpPr>
            <p:nvPr/>
          </p:nvSpPr>
          <p:spPr bwMode="auto">
            <a:xfrm>
              <a:off x="1899" y="2846"/>
              <a:ext cx="7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16" y="0"/>
                  </a:moveTo>
                  <a:lnTo>
                    <a:pt x="20" y="34"/>
                  </a:lnTo>
                  <a:lnTo>
                    <a:pt x="4" y="36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0" name="Freeform 364"/>
            <p:cNvSpPr>
              <a:spLocks noChangeAspect="1"/>
            </p:cNvSpPr>
            <p:nvPr/>
          </p:nvSpPr>
          <p:spPr bwMode="auto">
            <a:xfrm>
              <a:off x="1902" y="2869"/>
              <a:ext cx="6" cy="12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6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1" name="Freeform 365"/>
            <p:cNvSpPr>
              <a:spLocks noChangeAspect="1"/>
            </p:cNvSpPr>
            <p:nvPr/>
          </p:nvSpPr>
          <p:spPr bwMode="auto">
            <a:xfrm>
              <a:off x="1904" y="2892"/>
              <a:ext cx="6" cy="11"/>
            </a:xfrm>
            <a:custGeom>
              <a:avLst/>
              <a:gdLst>
                <a:gd name="T0" fmla="*/ 0 w 18"/>
                <a:gd name="T1" fmla="*/ 0 h 33"/>
                <a:gd name="T2" fmla="*/ 0 w 18"/>
                <a:gd name="T3" fmla="*/ 0 h 33"/>
                <a:gd name="T4" fmla="*/ 0 w 18"/>
                <a:gd name="T5" fmla="*/ 0 h 33"/>
                <a:gd name="T6" fmla="*/ 0 w 18"/>
                <a:gd name="T7" fmla="*/ 0 h 33"/>
                <a:gd name="T8" fmla="*/ 0 w 18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3"/>
                <a:gd name="T17" fmla="*/ 18 w 1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3">
                  <a:moveTo>
                    <a:pt x="17" y="0"/>
                  </a:moveTo>
                  <a:lnTo>
                    <a:pt x="18" y="33"/>
                  </a:lnTo>
                  <a:lnTo>
                    <a:pt x="2" y="3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2" name="Freeform 366"/>
            <p:cNvSpPr>
              <a:spLocks noChangeAspect="1"/>
            </p:cNvSpPr>
            <p:nvPr/>
          </p:nvSpPr>
          <p:spPr bwMode="auto">
            <a:xfrm>
              <a:off x="1906" y="2914"/>
              <a:ext cx="7" cy="12"/>
            </a:xfrm>
            <a:custGeom>
              <a:avLst/>
              <a:gdLst>
                <a:gd name="T0" fmla="*/ 0 w 21"/>
                <a:gd name="T1" fmla="*/ 0 h 35"/>
                <a:gd name="T2" fmla="*/ 0 w 21"/>
                <a:gd name="T3" fmla="*/ 0 h 35"/>
                <a:gd name="T4" fmla="*/ 0 w 21"/>
                <a:gd name="T5" fmla="*/ 0 h 35"/>
                <a:gd name="T6" fmla="*/ 0 w 21"/>
                <a:gd name="T7" fmla="*/ 0 h 35"/>
                <a:gd name="T8" fmla="*/ 0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5"/>
                <a:gd name="T17" fmla="*/ 21 w 2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5">
                  <a:moveTo>
                    <a:pt x="16" y="0"/>
                  </a:moveTo>
                  <a:lnTo>
                    <a:pt x="21" y="34"/>
                  </a:lnTo>
                  <a:lnTo>
                    <a:pt x="4" y="35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3" name="Freeform 367"/>
            <p:cNvSpPr>
              <a:spLocks noChangeAspect="1"/>
            </p:cNvSpPr>
            <p:nvPr/>
          </p:nvSpPr>
          <p:spPr bwMode="auto">
            <a:xfrm>
              <a:off x="1908" y="2938"/>
              <a:ext cx="6" cy="11"/>
            </a:xfrm>
            <a:custGeom>
              <a:avLst/>
              <a:gdLst>
                <a:gd name="T0" fmla="*/ 0 w 18"/>
                <a:gd name="T1" fmla="*/ 0 h 34"/>
                <a:gd name="T2" fmla="*/ 0 w 18"/>
                <a:gd name="T3" fmla="*/ 0 h 34"/>
                <a:gd name="T4" fmla="*/ 0 w 18"/>
                <a:gd name="T5" fmla="*/ 0 h 34"/>
                <a:gd name="T6" fmla="*/ 0 w 18"/>
                <a:gd name="T7" fmla="*/ 0 h 34"/>
                <a:gd name="T8" fmla="*/ 0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17" y="0"/>
                  </a:moveTo>
                  <a:lnTo>
                    <a:pt x="18" y="34"/>
                  </a:lnTo>
                  <a:lnTo>
                    <a:pt x="2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4" name="Freeform 368"/>
            <p:cNvSpPr>
              <a:spLocks noChangeAspect="1"/>
            </p:cNvSpPr>
            <p:nvPr/>
          </p:nvSpPr>
          <p:spPr bwMode="auto">
            <a:xfrm>
              <a:off x="1911" y="2961"/>
              <a:ext cx="6" cy="11"/>
            </a:xfrm>
            <a:custGeom>
              <a:avLst/>
              <a:gdLst>
                <a:gd name="T0" fmla="*/ 0 w 18"/>
                <a:gd name="T1" fmla="*/ 0 h 35"/>
                <a:gd name="T2" fmla="*/ 0 w 18"/>
                <a:gd name="T3" fmla="*/ 0 h 35"/>
                <a:gd name="T4" fmla="*/ 0 w 18"/>
                <a:gd name="T5" fmla="*/ 0 h 35"/>
                <a:gd name="T6" fmla="*/ 0 w 18"/>
                <a:gd name="T7" fmla="*/ 0 h 35"/>
                <a:gd name="T8" fmla="*/ 0 w 1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5"/>
                <a:gd name="T17" fmla="*/ 18 w 1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5">
                  <a:moveTo>
                    <a:pt x="16" y="0"/>
                  </a:moveTo>
                  <a:lnTo>
                    <a:pt x="18" y="35"/>
                  </a:lnTo>
                  <a:lnTo>
                    <a:pt x="1" y="35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5" name="Freeform 369"/>
            <p:cNvSpPr>
              <a:spLocks noChangeAspect="1"/>
            </p:cNvSpPr>
            <p:nvPr/>
          </p:nvSpPr>
          <p:spPr bwMode="auto">
            <a:xfrm>
              <a:off x="4485" y="1906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6" name="Freeform 370"/>
            <p:cNvSpPr>
              <a:spLocks noChangeAspect="1"/>
            </p:cNvSpPr>
            <p:nvPr/>
          </p:nvSpPr>
          <p:spPr bwMode="auto">
            <a:xfrm>
              <a:off x="4483" y="1929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7" name="Freeform 371"/>
            <p:cNvSpPr>
              <a:spLocks noChangeAspect="1"/>
            </p:cNvSpPr>
            <p:nvPr/>
          </p:nvSpPr>
          <p:spPr bwMode="auto">
            <a:xfrm>
              <a:off x="4480" y="1952"/>
              <a:ext cx="7" cy="13"/>
            </a:xfrm>
            <a:custGeom>
              <a:avLst/>
              <a:gdLst>
                <a:gd name="T0" fmla="*/ 0 w 23"/>
                <a:gd name="T1" fmla="*/ 0 h 39"/>
                <a:gd name="T2" fmla="*/ 0 w 23"/>
                <a:gd name="T3" fmla="*/ 0 h 39"/>
                <a:gd name="T4" fmla="*/ 0 w 23"/>
                <a:gd name="T5" fmla="*/ 0 h 39"/>
                <a:gd name="T6" fmla="*/ 0 w 23"/>
                <a:gd name="T7" fmla="*/ 0 h 39"/>
                <a:gd name="T8" fmla="*/ 0 w 23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9"/>
                <a:gd name="T17" fmla="*/ 23 w 2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9">
                  <a:moveTo>
                    <a:pt x="6" y="0"/>
                  </a:moveTo>
                  <a:lnTo>
                    <a:pt x="0" y="36"/>
                  </a:lnTo>
                  <a:lnTo>
                    <a:pt x="17" y="39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8" name="Freeform 372"/>
            <p:cNvSpPr>
              <a:spLocks noChangeAspect="1"/>
            </p:cNvSpPr>
            <p:nvPr/>
          </p:nvSpPr>
          <p:spPr bwMode="auto">
            <a:xfrm>
              <a:off x="4479" y="1975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09" name="Freeform 373"/>
            <p:cNvSpPr>
              <a:spLocks noChangeAspect="1"/>
            </p:cNvSpPr>
            <p:nvPr/>
          </p:nvSpPr>
          <p:spPr bwMode="auto">
            <a:xfrm>
              <a:off x="4476" y="1997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0" name="Freeform 374"/>
            <p:cNvSpPr>
              <a:spLocks noChangeAspect="1"/>
            </p:cNvSpPr>
            <p:nvPr/>
          </p:nvSpPr>
          <p:spPr bwMode="auto">
            <a:xfrm>
              <a:off x="4473" y="2020"/>
              <a:ext cx="8" cy="13"/>
            </a:xfrm>
            <a:custGeom>
              <a:avLst/>
              <a:gdLst>
                <a:gd name="T0" fmla="*/ 0 w 22"/>
                <a:gd name="T1" fmla="*/ 0 h 39"/>
                <a:gd name="T2" fmla="*/ 0 w 22"/>
                <a:gd name="T3" fmla="*/ 0 h 39"/>
                <a:gd name="T4" fmla="*/ 0 w 22"/>
                <a:gd name="T5" fmla="*/ 0 h 39"/>
                <a:gd name="T6" fmla="*/ 0 w 22"/>
                <a:gd name="T7" fmla="*/ 0 h 39"/>
                <a:gd name="T8" fmla="*/ 0 w 22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9"/>
                <a:gd name="T17" fmla="*/ 22 w 22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9">
                  <a:moveTo>
                    <a:pt x="6" y="0"/>
                  </a:moveTo>
                  <a:lnTo>
                    <a:pt x="0" y="36"/>
                  </a:lnTo>
                  <a:lnTo>
                    <a:pt x="16" y="39"/>
                  </a:lnTo>
                  <a:lnTo>
                    <a:pt x="22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1" name="Freeform 375"/>
            <p:cNvSpPr>
              <a:spLocks noChangeAspect="1"/>
            </p:cNvSpPr>
            <p:nvPr/>
          </p:nvSpPr>
          <p:spPr bwMode="auto">
            <a:xfrm>
              <a:off x="4472" y="2043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2" name="Freeform 376"/>
            <p:cNvSpPr>
              <a:spLocks noChangeAspect="1"/>
            </p:cNvSpPr>
            <p:nvPr/>
          </p:nvSpPr>
          <p:spPr bwMode="auto">
            <a:xfrm>
              <a:off x="4470" y="2066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3" name="Freeform 377"/>
            <p:cNvSpPr>
              <a:spLocks noChangeAspect="1"/>
            </p:cNvSpPr>
            <p:nvPr/>
          </p:nvSpPr>
          <p:spPr bwMode="auto">
            <a:xfrm>
              <a:off x="4468" y="2089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4" name="Freeform 378"/>
            <p:cNvSpPr>
              <a:spLocks noChangeAspect="1"/>
            </p:cNvSpPr>
            <p:nvPr/>
          </p:nvSpPr>
          <p:spPr bwMode="auto">
            <a:xfrm>
              <a:off x="4466" y="2112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5" name="Freeform 379"/>
            <p:cNvSpPr>
              <a:spLocks noChangeAspect="1"/>
            </p:cNvSpPr>
            <p:nvPr/>
          </p:nvSpPr>
          <p:spPr bwMode="auto">
            <a:xfrm>
              <a:off x="4463" y="2135"/>
              <a:ext cx="7" cy="13"/>
            </a:xfrm>
            <a:custGeom>
              <a:avLst/>
              <a:gdLst>
                <a:gd name="T0" fmla="*/ 0 w 23"/>
                <a:gd name="T1" fmla="*/ 0 h 38"/>
                <a:gd name="T2" fmla="*/ 0 w 23"/>
                <a:gd name="T3" fmla="*/ 0 h 38"/>
                <a:gd name="T4" fmla="*/ 0 w 23"/>
                <a:gd name="T5" fmla="*/ 0 h 38"/>
                <a:gd name="T6" fmla="*/ 0 w 23"/>
                <a:gd name="T7" fmla="*/ 0 h 38"/>
                <a:gd name="T8" fmla="*/ 0 w 2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8"/>
                <a:gd name="T17" fmla="*/ 23 w 2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8">
                  <a:moveTo>
                    <a:pt x="6" y="0"/>
                  </a:moveTo>
                  <a:lnTo>
                    <a:pt x="0" y="35"/>
                  </a:lnTo>
                  <a:lnTo>
                    <a:pt x="17" y="38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6" name="Freeform 380"/>
            <p:cNvSpPr>
              <a:spLocks noChangeAspect="1"/>
            </p:cNvSpPr>
            <p:nvPr/>
          </p:nvSpPr>
          <p:spPr bwMode="auto">
            <a:xfrm>
              <a:off x="4462" y="2158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7" name="Freeform 381"/>
            <p:cNvSpPr>
              <a:spLocks noChangeAspect="1"/>
            </p:cNvSpPr>
            <p:nvPr/>
          </p:nvSpPr>
          <p:spPr bwMode="auto">
            <a:xfrm>
              <a:off x="4459" y="2180"/>
              <a:ext cx="7" cy="13"/>
            </a:xfrm>
            <a:custGeom>
              <a:avLst/>
              <a:gdLst>
                <a:gd name="T0" fmla="*/ 0 w 19"/>
                <a:gd name="T1" fmla="*/ 0 h 37"/>
                <a:gd name="T2" fmla="*/ 0 w 19"/>
                <a:gd name="T3" fmla="*/ 0 h 37"/>
                <a:gd name="T4" fmla="*/ 0 w 19"/>
                <a:gd name="T5" fmla="*/ 0 h 37"/>
                <a:gd name="T6" fmla="*/ 0 w 19"/>
                <a:gd name="T7" fmla="*/ 0 h 37"/>
                <a:gd name="T8" fmla="*/ 0 w 19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7"/>
                <a:gd name="T17" fmla="*/ 19 w 19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7">
                  <a:moveTo>
                    <a:pt x="3" y="0"/>
                  </a:moveTo>
                  <a:lnTo>
                    <a:pt x="0" y="36"/>
                  </a:lnTo>
                  <a:lnTo>
                    <a:pt x="16" y="37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8" name="Freeform 382"/>
            <p:cNvSpPr>
              <a:spLocks noChangeAspect="1"/>
            </p:cNvSpPr>
            <p:nvPr/>
          </p:nvSpPr>
          <p:spPr bwMode="auto">
            <a:xfrm>
              <a:off x="4456" y="2204"/>
              <a:ext cx="8" cy="12"/>
            </a:xfrm>
            <a:custGeom>
              <a:avLst/>
              <a:gdLst>
                <a:gd name="T0" fmla="*/ 0 w 22"/>
                <a:gd name="T1" fmla="*/ 0 h 38"/>
                <a:gd name="T2" fmla="*/ 0 w 22"/>
                <a:gd name="T3" fmla="*/ 0 h 38"/>
                <a:gd name="T4" fmla="*/ 0 w 22"/>
                <a:gd name="T5" fmla="*/ 0 h 38"/>
                <a:gd name="T6" fmla="*/ 0 w 22"/>
                <a:gd name="T7" fmla="*/ 0 h 38"/>
                <a:gd name="T8" fmla="*/ 0 w 2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8"/>
                <a:gd name="T17" fmla="*/ 22 w 2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8">
                  <a:moveTo>
                    <a:pt x="6" y="0"/>
                  </a:moveTo>
                  <a:lnTo>
                    <a:pt x="0" y="35"/>
                  </a:lnTo>
                  <a:lnTo>
                    <a:pt x="16" y="38"/>
                  </a:lnTo>
                  <a:lnTo>
                    <a:pt x="22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19" name="Freeform 383"/>
            <p:cNvSpPr>
              <a:spLocks noChangeAspect="1"/>
            </p:cNvSpPr>
            <p:nvPr/>
          </p:nvSpPr>
          <p:spPr bwMode="auto">
            <a:xfrm>
              <a:off x="4455" y="2227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0" name="Freeform 384"/>
            <p:cNvSpPr>
              <a:spLocks noChangeAspect="1"/>
            </p:cNvSpPr>
            <p:nvPr/>
          </p:nvSpPr>
          <p:spPr bwMode="auto">
            <a:xfrm>
              <a:off x="4453" y="2250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1" name="Freeform 385"/>
            <p:cNvSpPr>
              <a:spLocks noChangeAspect="1"/>
            </p:cNvSpPr>
            <p:nvPr/>
          </p:nvSpPr>
          <p:spPr bwMode="auto">
            <a:xfrm>
              <a:off x="4450" y="2272"/>
              <a:ext cx="7" cy="13"/>
            </a:xfrm>
            <a:custGeom>
              <a:avLst/>
              <a:gdLst>
                <a:gd name="T0" fmla="*/ 0 w 23"/>
                <a:gd name="T1" fmla="*/ 0 h 38"/>
                <a:gd name="T2" fmla="*/ 0 w 23"/>
                <a:gd name="T3" fmla="*/ 0 h 38"/>
                <a:gd name="T4" fmla="*/ 0 w 23"/>
                <a:gd name="T5" fmla="*/ 0 h 38"/>
                <a:gd name="T6" fmla="*/ 0 w 23"/>
                <a:gd name="T7" fmla="*/ 0 h 38"/>
                <a:gd name="T8" fmla="*/ 0 w 2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8"/>
                <a:gd name="T17" fmla="*/ 23 w 2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8">
                  <a:moveTo>
                    <a:pt x="6" y="0"/>
                  </a:moveTo>
                  <a:lnTo>
                    <a:pt x="0" y="35"/>
                  </a:lnTo>
                  <a:lnTo>
                    <a:pt x="17" y="38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2" name="Freeform 386"/>
            <p:cNvSpPr>
              <a:spLocks noChangeAspect="1"/>
            </p:cNvSpPr>
            <p:nvPr/>
          </p:nvSpPr>
          <p:spPr bwMode="auto">
            <a:xfrm>
              <a:off x="4449" y="2296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3" name="Freeform 387"/>
            <p:cNvSpPr>
              <a:spLocks noChangeAspect="1"/>
            </p:cNvSpPr>
            <p:nvPr/>
          </p:nvSpPr>
          <p:spPr bwMode="auto">
            <a:xfrm>
              <a:off x="4446" y="2319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4" name="Freeform 388"/>
            <p:cNvSpPr>
              <a:spLocks noChangeAspect="1"/>
            </p:cNvSpPr>
            <p:nvPr/>
          </p:nvSpPr>
          <p:spPr bwMode="auto">
            <a:xfrm>
              <a:off x="4443" y="2342"/>
              <a:ext cx="8" cy="12"/>
            </a:xfrm>
            <a:custGeom>
              <a:avLst/>
              <a:gdLst>
                <a:gd name="T0" fmla="*/ 0 w 22"/>
                <a:gd name="T1" fmla="*/ 0 h 38"/>
                <a:gd name="T2" fmla="*/ 0 w 22"/>
                <a:gd name="T3" fmla="*/ 0 h 38"/>
                <a:gd name="T4" fmla="*/ 0 w 22"/>
                <a:gd name="T5" fmla="*/ 0 h 38"/>
                <a:gd name="T6" fmla="*/ 0 w 22"/>
                <a:gd name="T7" fmla="*/ 0 h 38"/>
                <a:gd name="T8" fmla="*/ 0 w 2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8"/>
                <a:gd name="T17" fmla="*/ 22 w 2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8">
                  <a:moveTo>
                    <a:pt x="6" y="0"/>
                  </a:moveTo>
                  <a:lnTo>
                    <a:pt x="0" y="35"/>
                  </a:lnTo>
                  <a:lnTo>
                    <a:pt x="16" y="38"/>
                  </a:lnTo>
                  <a:lnTo>
                    <a:pt x="22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5" name="Freeform 389"/>
            <p:cNvSpPr>
              <a:spLocks noChangeAspect="1"/>
            </p:cNvSpPr>
            <p:nvPr/>
          </p:nvSpPr>
          <p:spPr bwMode="auto">
            <a:xfrm>
              <a:off x="4442" y="2364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6" name="Freeform 390"/>
            <p:cNvSpPr>
              <a:spLocks noChangeAspect="1"/>
            </p:cNvSpPr>
            <p:nvPr/>
          </p:nvSpPr>
          <p:spPr bwMode="auto">
            <a:xfrm>
              <a:off x="4440" y="2387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7" name="Freeform 391"/>
            <p:cNvSpPr>
              <a:spLocks noChangeAspect="1"/>
            </p:cNvSpPr>
            <p:nvPr/>
          </p:nvSpPr>
          <p:spPr bwMode="auto">
            <a:xfrm>
              <a:off x="4437" y="2410"/>
              <a:ext cx="7" cy="12"/>
            </a:xfrm>
            <a:custGeom>
              <a:avLst/>
              <a:gdLst>
                <a:gd name="T0" fmla="*/ 0 w 23"/>
                <a:gd name="T1" fmla="*/ 0 h 37"/>
                <a:gd name="T2" fmla="*/ 0 w 23"/>
                <a:gd name="T3" fmla="*/ 0 h 37"/>
                <a:gd name="T4" fmla="*/ 0 w 23"/>
                <a:gd name="T5" fmla="*/ 0 h 37"/>
                <a:gd name="T6" fmla="*/ 0 w 23"/>
                <a:gd name="T7" fmla="*/ 0 h 37"/>
                <a:gd name="T8" fmla="*/ 0 w 23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7"/>
                <a:gd name="T17" fmla="*/ 23 w 2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7">
                  <a:moveTo>
                    <a:pt x="6" y="0"/>
                  </a:moveTo>
                  <a:lnTo>
                    <a:pt x="0" y="34"/>
                  </a:lnTo>
                  <a:lnTo>
                    <a:pt x="17" y="37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8" name="Freeform 392"/>
            <p:cNvSpPr>
              <a:spLocks noChangeAspect="1"/>
            </p:cNvSpPr>
            <p:nvPr/>
          </p:nvSpPr>
          <p:spPr bwMode="auto">
            <a:xfrm>
              <a:off x="4436" y="2433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29" name="Freeform 393"/>
            <p:cNvSpPr>
              <a:spLocks noChangeAspect="1"/>
            </p:cNvSpPr>
            <p:nvPr/>
          </p:nvSpPr>
          <p:spPr bwMode="auto">
            <a:xfrm>
              <a:off x="4433" y="2456"/>
              <a:ext cx="7" cy="13"/>
            </a:xfrm>
            <a:custGeom>
              <a:avLst/>
              <a:gdLst>
                <a:gd name="T0" fmla="*/ 0 w 23"/>
                <a:gd name="T1" fmla="*/ 0 h 39"/>
                <a:gd name="T2" fmla="*/ 0 w 23"/>
                <a:gd name="T3" fmla="*/ 0 h 39"/>
                <a:gd name="T4" fmla="*/ 0 w 23"/>
                <a:gd name="T5" fmla="*/ 0 h 39"/>
                <a:gd name="T6" fmla="*/ 0 w 23"/>
                <a:gd name="T7" fmla="*/ 0 h 39"/>
                <a:gd name="T8" fmla="*/ 0 w 23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9"/>
                <a:gd name="T17" fmla="*/ 23 w 2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9">
                  <a:moveTo>
                    <a:pt x="6" y="0"/>
                  </a:moveTo>
                  <a:lnTo>
                    <a:pt x="0" y="36"/>
                  </a:lnTo>
                  <a:lnTo>
                    <a:pt x="17" y="39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0" name="Freeform 394"/>
            <p:cNvSpPr>
              <a:spLocks noChangeAspect="1"/>
            </p:cNvSpPr>
            <p:nvPr/>
          </p:nvSpPr>
          <p:spPr bwMode="auto">
            <a:xfrm>
              <a:off x="4432" y="2479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1" name="Freeform 395"/>
            <p:cNvSpPr>
              <a:spLocks noChangeAspect="1"/>
            </p:cNvSpPr>
            <p:nvPr/>
          </p:nvSpPr>
          <p:spPr bwMode="auto">
            <a:xfrm>
              <a:off x="4429" y="2502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2" name="Freeform 396"/>
            <p:cNvSpPr>
              <a:spLocks noChangeAspect="1"/>
            </p:cNvSpPr>
            <p:nvPr/>
          </p:nvSpPr>
          <p:spPr bwMode="auto">
            <a:xfrm>
              <a:off x="4426" y="2525"/>
              <a:ext cx="8" cy="13"/>
            </a:xfrm>
            <a:custGeom>
              <a:avLst/>
              <a:gdLst>
                <a:gd name="T0" fmla="*/ 0 w 22"/>
                <a:gd name="T1" fmla="*/ 0 h 38"/>
                <a:gd name="T2" fmla="*/ 0 w 22"/>
                <a:gd name="T3" fmla="*/ 0 h 38"/>
                <a:gd name="T4" fmla="*/ 0 w 22"/>
                <a:gd name="T5" fmla="*/ 0 h 38"/>
                <a:gd name="T6" fmla="*/ 0 w 22"/>
                <a:gd name="T7" fmla="*/ 0 h 38"/>
                <a:gd name="T8" fmla="*/ 0 w 2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8"/>
                <a:gd name="T17" fmla="*/ 22 w 2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8">
                  <a:moveTo>
                    <a:pt x="6" y="0"/>
                  </a:moveTo>
                  <a:lnTo>
                    <a:pt x="0" y="35"/>
                  </a:lnTo>
                  <a:lnTo>
                    <a:pt x="16" y="38"/>
                  </a:lnTo>
                  <a:lnTo>
                    <a:pt x="22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3" name="Freeform 397"/>
            <p:cNvSpPr>
              <a:spLocks noChangeAspect="1"/>
            </p:cNvSpPr>
            <p:nvPr/>
          </p:nvSpPr>
          <p:spPr bwMode="auto">
            <a:xfrm>
              <a:off x="4425" y="2547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4" name="Freeform 398"/>
            <p:cNvSpPr>
              <a:spLocks noChangeAspect="1"/>
            </p:cNvSpPr>
            <p:nvPr/>
          </p:nvSpPr>
          <p:spPr bwMode="auto">
            <a:xfrm>
              <a:off x="4423" y="2570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5" name="Freeform 399"/>
            <p:cNvSpPr>
              <a:spLocks noChangeAspect="1"/>
            </p:cNvSpPr>
            <p:nvPr/>
          </p:nvSpPr>
          <p:spPr bwMode="auto">
            <a:xfrm>
              <a:off x="4420" y="2593"/>
              <a:ext cx="7" cy="13"/>
            </a:xfrm>
            <a:custGeom>
              <a:avLst/>
              <a:gdLst>
                <a:gd name="T0" fmla="*/ 0 w 23"/>
                <a:gd name="T1" fmla="*/ 0 h 37"/>
                <a:gd name="T2" fmla="*/ 0 w 23"/>
                <a:gd name="T3" fmla="*/ 0 h 37"/>
                <a:gd name="T4" fmla="*/ 0 w 23"/>
                <a:gd name="T5" fmla="*/ 0 h 37"/>
                <a:gd name="T6" fmla="*/ 0 w 23"/>
                <a:gd name="T7" fmla="*/ 0 h 37"/>
                <a:gd name="T8" fmla="*/ 0 w 23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7"/>
                <a:gd name="T17" fmla="*/ 23 w 2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7">
                  <a:moveTo>
                    <a:pt x="6" y="0"/>
                  </a:moveTo>
                  <a:lnTo>
                    <a:pt x="0" y="34"/>
                  </a:lnTo>
                  <a:lnTo>
                    <a:pt x="17" y="37"/>
                  </a:lnTo>
                  <a:lnTo>
                    <a:pt x="2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6" name="Freeform 400"/>
            <p:cNvSpPr>
              <a:spLocks noChangeAspect="1"/>
            </p:cNvSpPr>
            <p:nvPr/>
          </p:nvSpPr>
          <p:spPr bwMode="auto">
            <a:xfrm>
              <a:off x="4419" y="2616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7" name="Freeform 401"/>
            <p:cNvSpPr>
              <a:spLocks noChangeAspect="1"/>
            </p:cNvSpPr>
            <p:nvPr/>
          </p:nvSpPr>
          <p:spPr bwMode="auto">
            <a:xfrm>
              <a:off x="4416" y="2640"/>
              <a:ext cx="7" cy="12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8" name="Freeform 402"/>
            <p:cNvSpPr>
              <a:spLocks noChangeAspect="1"/>
            </p:cNvSpPr>
            <p:nvPr/>
          </p:nvSpPr>
          <p:spPr bwMode="auto">
            <a:xfrm>
              <a:off x="4414" y="2663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4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2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39" name="Freeform 403"/>
            <p:cNvSpPr>
              <a:spLocks noChangeAspect="1"/>
            </p:cNvSpPr>
            <p:nvPr/>
          </p:nvSpPr>
          <p:spPr bwMode="auto">
            <a:xfrm>
              <a:off x="4412" y="2686"/>
              <a:ext cx="7" cy="11"/>
            </a:xfrm>
            <a:custGeom>
              <a:avLst/>
              <a:gdLst>
                <a:gd name="T0" fmla="*/ 0 w 19"/>
                <a:gd name="T1" fmla="*/ 0 h 35"/>
                <a:gd name="T2" fmla="*/ 0 w 19"/>
                <a:gd name="T3" fmla="*/ 0 h 35"/>
                <a:gd name="T4" fmla="*/ 0 w 19"/>
                <a:gd name="T5" fmla="*/ 0 h 35"/>
                <a:gd name="T6" fmla="*/ 0 w 19"/>
                <a:gd name="T7" fmla="*/ 0 h 35"/>
                <a:gd name="T8" fmla="*/ 0 w 1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5"/>
                <a:gd name="T17" fmla="*/ 19 w 1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5">
                  <a:moveTo>
                    <a:pt x="3" y="0"/>
                  </a:moveTo>
                  <a:lnTo>
                    <a:pt x="0" y="34"/>
                  </a:lnTo>
                  <a:lnTo>
                    <a:pt x="16" y="35"/>
                  </a:lnTo>
                  <a:lnTo>
                    <a:pt x="19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8640" name="Freeform 404"/>
            <p:cNvSpPr>
              <a:spLocks noChangeAspect="1"/>
            </p:cNvSpPr>
            <p:nvPr/>
          </p:nvSpPr>
          <p:spPr bwMode="auto">
            <a:xfrm>
              <a:off x="4410" y="2708"/>
              <a:ext cx="6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58419" name="Freeform 405"/>
          <p:cNvSpPr>
            <a:spLocks noChangeAspect="1"/>
          </p:cNvSpPr>
          <p:nvPr/>
        </p:nvSpPr>
        <p:spPr bwMode="auto">
          <a:xfrm>
            <a:off x="7786686" y="3094434"/>
            <a:ext cx="5954" cy="10715"/>
          </a:xfrm>
          <a:custGeom>
            <a:avLst/>
            <a:gdLst>
              <a:gd name="T0" fmla="*/ 2147483646 w 21"/>
              <a:gd name="T1" fmla="*/ 0 h 35"/>
              <a:gd name="T2" fmla="*/ 0 w 21"/>
              <a:gd name="T3" fmla="*/ 2147483646 h 35"/>
              <a:gd name="T4" fmla="*/ 2147483646 w 21"/>
              <a:gd name="T5" fmla="*/ 2147483646 h 35"/>
              <a:gd name="T6" fmla="*/ 2147483646 w 21"/>
              <a:gd name="T7" fmla="*/ 2147483646 h 35"/>
              <a:gd name="T8" fmla="*/ 2147483646 w 21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35"/>
              <a:gd name="T17" fmla="*/ 21 w 2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35">
                <a:moveTo>
                  <a:pt x="5" y="0"/>
                </a:moveTo>
                <a:lnTo>
                  <a:pt x="0" y="34"/>
                </a:lnTo>
                <a:lnTo>
                  <a:pt x="17" y="35"/>
                </a:lnTo>
                <a:lnTo>
                  <a:pt x="21" y="1"/>
                </a:lnTo>
                <a:lnTo>
                  <a:pt x="5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0" name="Freeform 406"/>
          <p:cNvSpPr>
            <a:spLocks noChangeAspect="1"/>
          </p:cNvSpPr>
          <p:nvPr/>
        </p:nvSpPr>
        <p:spPr bwMode="auto">
          <a:xfrm>
            <a:off x="7785496" y="3114674"/>
            <a:ext cx="4763" cy="10716"/>
          </a:xfrm>
          <a:custGeom>
            <a:avLst/>
            <a:gdLst>
              <a:gd name="T0" fmla="*/ 2147483646 w 20"/>
              <a:gd name="T1" fmla="*/ 0 h 36"/>
              <a:gd name="T2" fmla="*/ 0 w 20"/>
              <a:gd name="T3" fmla="*/ 2147483646 h 36"/>
              <a:gd name="T4" fmla="*/ 2147483646 w 20"/>
              <a:gd name="T5" fmla="*/ 2147483646 h 36"/>
              <a:gd name="T6" fmla="*/ 2147483646 w 20"/>
              <a:gd name="T7" fmla="*/ 2147483646 h 36"/>
              <a:gd name="T8" fmla="*/ 2147483646 w 20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36"/>
              <a:gd name="T17" fmla="*/ 20 w 20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36">
                <a:moveTo>
                  <a:pt x="3" y="0"/>
                </a:moveTo>
                <a:lnTo>
                  <a:pt x="0" y="35"/>
                </a:lnTo>
                <a:lnTo>
                  <a:pt x="17" y="36"/>
                </a:lnTo>
                <a:lnTo>
                  <a:pt x="20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1" name="Freeform 407"/>
          <p:cNvSpPr>
            <a:spLocks noChangeAspect="1"/>
          </p:cNvSpPr>
          <p:nvPr/>
        </p:nvSpPr>
        <p:spPr bwMode="auto">
          <a:xfrm>
            <a:off x="7783115" y="3134916"/>
            <a:ext cx="4763" cy="10715"/>
          </a:xfrm>
          <a:custGeom>
            <a:avLst/>
            <a:gdLst>
              <a:gd name="T0" fmla="*/ 2147483646 w 22"/>
              <a:gd name="T1" fmla="*/ 0 h 37"/>
              <a:gd name="T2" fmla="*/ 0 w 22"/>
              <a:gd name="T3" fmla="*/ 2147483646 h 37"/>
              <a:gd name="T4" fmla="*/ 2147483646 w 22"/>
              <a:gd name="T5" fmla="*/ 2147483646 h 37"/>
              <a:gd name="T6" fmla="*/ 2147483646 w 22"/>
              <a:gd name="T7" fmla="*/ 2147483646 h 37"/>
              <a:gd name="T8" fmla="*/ 2147483646 w 22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37"/>
              <a:gd name="T17" fmla="*/ 22 w 22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37">
                <a:moveTo>
                  <a:pt x="5" y="0"/>
                </a:moveTo>
                <a:lnTo>
                  <a:pt x="0" y="34"/>
                </a:lnTo>
                <a:lnTo>
                  <a:pt x="16" y="37"/>
                </a:lnTo>
                <a:lnTo>
                  <a:pt x="22" y="3"/>
                </a:lnTo>
                <a:lnTo>
                  <a:pt x="5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2" name="Freeform 408"/>
          <p:cNvSpPr>
            <a:spLocks noChangeAspect="1"/>
          </p:cNvSpPr>
          <p:nvPr/>
        </p:nvSpPr>
        <p:spPr bwMode="auto">
          <a:xfrm>
            <a:off x="7781924" y="3155155"/>
            <a:ext cx="4763" cy="10716"/>
          </a:xfrm>
          <a:custGeom>
            <a:avLst/>
            <a:gdLst>
              <a:gd name="T0" fmla="*/ 2147483646 w 19"/>
              <a:gd name="T1" fmla="*/ 0 h 36"/>
              <a:gd name="T2" fmla="*/ 0 w 19"/>
              <a:gd name="T3" fmla="*/ 2147483646 h 36"/>
              <a:gd name="T4" fmla="*/ 2147483646 w 19"/>
              <a:gd name="T5" fmla="*/ 2147483646 h 36"/>
              <a:gd name="T6" fmla="*/ 2147483646 w 19"/>
              <a:gd name="T7" fmla="*/ 2147483646 h 36"/>
              <a:gd name="T8" fmla="*/ 2147483646 w 19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6"/>
              <a:gd name="T17" fmla="*/ 19 w 19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6">
                <a:moveTo>
                  <a:pt x="3" y="0"/>
                </a:moveTo>
                <a:lnTo>
                  <a:pt x="0" y="35"/>
                </a:lnTo>
                <a:lnTo>
                  <a:pt x="16" y="36"/>
                </a:lnTo>
                <a:lnTo>
                  <a:pt x="19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3" name="Freeform 409"/>
          <p:cNvSpPr>
            <a:spLocks noChangeAspect="1"/>
          </p:cNvSpPr>
          <p:nvPr/>
        </p:nvSpPr>
        <p:spPr bwMode="auto">
          <a:xfrm>
            <a:off x="7779543" y="3175396"/>
            <a:ext cx="5954" cy="9525"/>
          </a:xfrm>
          <a:custGeom>
            <a:avLst/>
            <a:gdLst>
              <a:gd name="T0" fmla="*/ 2147483646 w 19"/>
              <a:gd name="T1" fmla="*/ 0 h 36"/>
              <a:gd name="T2" fmla="*/ 0 w 19"/>
              <a:gd name="T3" fmla="*/ 2147483646 h 36"/>
              <a:gd name="T4" fmla="*/ 2147483646 w 19"/>
              <a:gd name="T5" fmla="*/ 2147483646 h 36"/>
              <a:gd name="T6" fmla="*/ 2147483646 w 19"/>
              <a:gd name="T7" fmla="*/ 2147483646 h 36"/>
              <a:gd name="T8" fmla="*/ 2147483646 w 19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6"/>
              <a:gd name="T17" fmla="*/ 19 w 19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6">
                <a:moveTo>
                  <a:pt x="3" y="0"/>
                </a:moveTo>
                <a:lnTo>
                  <a:pt x="0" y="34"/>
                </a:lnTo>
                <a:lnTo>
                  <a:pt x="16" y="36"/>
                </a:lnTo>
                <a:lnTo>
                  <a:pt x="19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4" name="Freeform 410"/>
          <p:cNvSpPr>
            <a:spLocks noChangeAspect="1"/>
          </p:cNvSpPr>
          <p:nvPr/>
        </p:nvSpPr>
        <p:spPr bwMode="auto">
          <a:xfrm>
            <a:off x="7778353" y="3195637"/>
            <a:ext cx="5953" cy="9525"/>
          </a:xfrm>
          <a:custGeom>
            <a:avLst/>
            <a:gdLst>
              <a:gd name="T0" fmla="*/ 2147483646 w 21"/>
              <a:gd name="T1" fmla="*/ 0 h 36"/>
              <a:gd name="T2" fmla="*/ 0 w 21"/>
              <a:gd name="T3" fmla="*/ 2147483646 h 36"/>
              <a:gd name="T4" fmla="*/ 2147483646 w 21"/>
              <a:gd name="T5" fmla="*/ 2147483646 h 36"/>
              <a:gd name="T6" fmla="*/ 2147483646 w 21"/>
              <a:gd name="T7" fmla="*/ 2147483646 h 36"/>
              <a:gd name="T8" fmla="*/ 2147483646 w 21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36"/>
              <a:gd name="T17" fmla="*/ 21 w 21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36">
                <a:moveTo>
                  <a:pt x="5" y="0"/>
                </a:moveTo>
                <a:lnTo>
                  <a:pt x="0" y="34"/>
                </a:lnTo>
                <a:lnTo>
                  <a:pt x="17" y="36"/>
                </a:lnTo>
                <a:lnTo>
                  <a:pt x="21" y="1"/>
                </a:lnTo>
                <a:lnTo>
                  <a:pt x="5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5" name="Freeform 411"/>
          <p:cNvSpPr>
            <a:spLocks noChangeAspect="1"/>
          </p:cNvSpPr>
          <p:nvPr/>
        </p:nvSpPr>
        <p:spPr bwMode="auto">
          <a:xfrm>
            <a:off x="7777161" y="3214687"/>
            <a:ext cx="4763" cy="10716"/>
          </a:xfrm>
          <a:custGeom>
            <a:avLst/>
            <a:gdLst>
              <a:gd name="T0" fmla="*/ 2147483646 w 20"/>
              <a:gd name="T1" fmla="*/ 0 h 35"/>
              <a:gd name="T2" fmla="*/ 0 w 20"/>
              <a:gd name="T3" fmla="*/ 2147483646 h 35"/>
              <a:gd name="T4" fmla="*/ 2147483646 w 20"/>
              <a:gd name="T5" fmla="*/ 2147483646 h 35"/>
              <a:gd name="T6" fmla="*/ 2147483646 w 20"/>
              <a:gd name="T7" fmla="*/ 2147483646 h 35"/>
              <a:gd name="T8" fmla="*/ 2147483646 w 20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35"/>
              <a:gd name="T17" fmla="*/ 20 w 20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35">
                <a:moveTo>
                  <a:pt x="3" y="0"/>
                </a:moveTo>
                <a:lnTo>
                  <a:pt x="0" y="34"/>
                </a:lnTo>
                <a:lnTo>
                  <a:pt x="17" y="35"/>
                </a:lnTo>
                <a:lnTo>
                  <a:pt x="20" y="1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6" name="Freeform 412"/>
          <p:cNvSpPr>
            <a:spLocks noChangeAspect="1"/>
          </p:cNvSpPr>
          <p:nvPr/>
        </p:nvSpPr>
        <p:spPr bwMode="auto">
          <a:xfrm>
            <a:off x="7774780" y="3234928"/>
            <a:ext cx="4763" cy="10715"/>
          </a:xfrm>
          <a:custGeom>
            <a:avLst/>
            <a:gdLst>
              <a:gd name="T0" fmla="*/ 2147483646 w 19"/>
              <a:gd name="T1" fmla="*/ 0 h 38"/>
              <a:gd name="T2" fmla="*/ 0 w 19"/>
              <a:gd name="T3" fmla="*/ 2147483646 h 38"/>
              <a:gd name="T4" fmla="*/ 2147483646 w 19"/>
              <a:gd name="T5" fmla="*/ 2147483646 h 38"/>
              <a:gd name="T6" fmla="*/ 2147483646 w 19"/>
              <a:gd name="T7" fmla="*/ 2147483646 h 38"/>
              <a:gd name="T8" fmla="*/ 2147483646 w 19"/>
              <a:gd name="T9" fmla="*/ 0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8"/>
              <a:gd name="T17" fmla="*/ 19 w 19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8">
                <a:moveTo>
                  <a:pt x="3" y="0"/>
                </a:moveTo>
                <a:lnTo>
                  <a:pt x="0" y="36"/>
                </a:lnTo>
                <a:lnTo>
                  <a:pt x="16" y="38"/>
                </a:lnTo>
                <a:lnTo>
                  <a:pt x="19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7" name="Freeform 413"/>
          <p:cNvSpPr>
            <a:spLocks noChangeAspect="1"/>
          </p:cNvSpPr>
          <p:nvPr/>
        </p:nvSpPr>
        <p:spPr bwMode="auto">
          <a:xfrm>
            <a:off x="7773590" y="3253978"/>
            <a:ext cx="5953" cy="10715"/>
          </a:xfrm>
          <a:custGeom>
            <a:avLst/>
            <a:gdLst>
              <a:gd name="T0" fmla="*/ 2147483646 w 21"/>
              <a:gd name="T1" fmla="*/ 0 h 35"/>
              <a:gd name="T2" fmla="*/ 0 w 21"/>
              <a:gd name="T3" fmla="*/ 2147483646 h 35"/>
              <a:gd name="T4" fmla="*/ 2147483646 w 21"/>
              <a:gd name="T5" fmla="*/ 2147483646 h 35"/>
              <a:gd name="T6" fmla="*/ 2147483646 w 21"/>
              <a:gd name="T7" fmla="*/ 2147483646 h 35"/>
              <a:gd name="T8" fmla="*/ 2147483646 w 21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35"/>
              <a:gd name="T17" fmla="*/ 21 w 2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35">
                <a:moveTo>
                  <a:pt x="4" y="0"/>
                </a:moveTo>
                <a:lnTo>
                  <a:pt x="0" y="34"/>
                </a:lnTo>
                <a:lnTo>
                  <a:pt x="16" y="35"/>
                </a:lnTo>
                <a:lnTo>
                  <a:pt x="21" y="1"/>
                </a:lnTo>
                <a:lnTo>
                  <a:pt x="4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8" name="Freeform 414"/>
          <p:cNvSpPr>
            <a:spLocks noChangeAspect="1"/>
          </p:cNvSpPr>
          <p:nvPr/>
        </p:nvSpPr>
        <p:spPr bwMode="auto">
          <a:xfrm>
            <a:off x="7772399" y="3274218"/>
            <a:ext cx="4763" cy="10716"/>
          </a:xfrm>
          <a:custGeom>
            <a:avLst/>
            <a:gdLst>
              <a:gd name="T0" fmla="*/ 2147483646 w 19"/>
              <a:gd name="T1" fmla="*/ 0 h 36"/>
              <a:gd name="T2" fmla="*/ 0 w 19"/>
              <a:gd name="T3" fmla="*/ 2147483646 h 36"/>
              <a:gd name="T4" fmla="*/ 2147483646 w 19"/>
              <a:gd name="T5" fmla="*/ 2147483646 h 36"/>
              <a:gd name="T6" fmla="*/ 2147483646 w 19"/>
              <a:gd name="T7" fmla="*/ 2147483646 h 36"/>
              <a:gd name="T8" fmla="*/ 2147483646 w 19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36"/>
              <a:gd name="T17" fmla="*/ 19 w 19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36">
                <a:moveTo>
                  <a:pt x="3" y="0"/>
                </a:moveTo>
                <a:lnTo>
                  <a:pt x="0" y="35"/>
                </a:lnTo>
                <a:lnTo>
                  <a:pt x="16" y="36"/>
                </a:lnTo>
                <a:lnTo>
                  <a:pt x="19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8429" name="Freeform 415"/>
          <p:cNvSpPr>
            <a:spLocks noChangeAspect="1"/>
          </p:cNvSpPr>
          <p:nvPr/>
        </p:nvSpPr>
        <p:spPr bwMode="auto">
          <a:xfrm>
            <a:off x="7770018" y="3294459"/>
            <a:ext cx="4763" cy="10715"/>
          </a:xfrm>
          <a:custGeom>
            <a:avLst/>
            <a:gdLst>
              <a:gd name="T0" fmla="*/ 2147483646 w 20"/>
              <a:gd name="T1" fmla="*/ 0 h 37"/>
              <a:gd name="T2" fmla="*/ 0 w 20"/>
              <a:gd name="T3" fmla="*/ 2147483646 h 37"/>
              <a:gd name="T4" fmla="*/ 2147483646 w 20"/>
              <a:gd name="T5" fmla="*/ 2147483646 h 37"/>
              <a:gd name="T6" fmla="*/ 2147483646 w 20"/>
              <a:gd name="T7" fmla="*/ 2147483646 h 37"/>
              <a:gd name="T8" fmla="*/ 2147483646 w 20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37"/>
              <a:gd name="T17" fmla="*/ 20 w 2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37">
                <a:moveTo>
                  <a:pt x="3" y="0"/>
                </a:moveTo>
                <a:lnTo>
                  <a:pt x="0" y="36"/>
                </a:lnTo>
                <a:lnTo>
                  <a:pt x="17" y="37"/>
                </a:lnTo>
                <a:lnTo>
                  <a:pt x="20" y="2"/>
                </a:lnTo>
                <a:lnTo>
                  <a:pt x="3" y="0"/>
                </a:lnTo>
                <a:close/>
              </a:path>
            </a:pathLst>
          </a:cu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74883" name="Rectangle 419"/>
          <p:cNvSpPr>
            <a:spLocks noChangeArrowheads="1"/>
          </p:cNvSpPr>
          <p:nvPr/>
        </p:nvSpPr>
        <p:spPr bwMode="auto">
          <a:xfrm>
            <a:off x="1471562" y="967061"/>
            <a:ext cx="6194822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Advantages – Water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21"/>
          <p:cNvGrpSpPr>
            <a:grpSpLocks/>
          </p:cNvGrpSpPr>
          <p:nvPr/>
        </p:nvGrpSpPr>
        <p:grpSpPr bwMode="auto">
          <a:xfrm>
            <a:off x="5747146" y="2053828"/>
            <a:ext cx="2137172" cy="250031"/>
            <a:chOff x="3419" y="2109"/>
            <a:chExt cx="1795" cy="210"/>
          </a:xfrm>
        </p:grpSpPr>
        <p:sp>
          <p:nvSpPr>
            <p:cNvPr id="58439" name="AutoShape 422"/>
            <p:cNvSpPr>
              <a:spLocks noChangeAspect="1" noChangeArrowheads="1"/>
            </p:cNvSpPr>
            <p:nvPr/>
          </p:nvSpPr>
          <p:spPr bwMode="auto">
            <a:xfrm>
              <a:off x="3419" y="2109"/>
              <a:ext cx="187" cy="2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19 w 21600"/>
                <a:gd name="T25" fmla="*/ 3189 h 21600"/>
                <a:gd name="T26" fmla="*/ 18481 w 21600"/>
                <a:gd name="T27" fmla="*/ 1841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58440" name="AutoShape 423"/>
            <p:cNvSpPr>
              <a:spLocks noChangeAspect="1" noChangeArrowheads="1"/>
            </p:cNvSpPr>
            <p:nvPr/>
          </p:nvSpPr>
          <p:spPr bwMode="auto">
            <a:xfrm>
              <a:off x="5027" y="2109"/>
              <a:ext cx="187" cy="2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19 w 21600"/>
                <a:gd name="T25" fmla="*/ 3189 h 21600"/>
                <a:gd name="T26" fmla="*/ 18481 w 21600"/>
                <a:gd name="T27" fmla="*/ 1841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BE" sz="1350"/>
            </a:p>
          </p:txBody>
        </p:sp>
      </p:grpSp>
      <p:grpSp>
        <p:nvGrpSpPr>
          <p:cNvPr id="6" name="Group 424"/>
          <p:cNvGrpSpPr>
            <a:grpSpLocks/>
          </p:cNvGrpSpPr>
          <p:nvPr/>
        </p:nvGrpSpPr>
        <p:grpSpPr bwMode="auto">
          <a:xfrm>
            <a:off x="5970984" y="2178843"/>
            <a:ext cx="1671638" cy="251222"/>
            <a:chOff x="3607" y="2214"/>
            <a:chExt cx="1404" cy="211"/>
          </a:xfrm>
        </p:grpSpPr>
        <p:sp>
          <p:nvSpPr>
            <p:cNvPr id="58437" name="AutoShape 425"/>
            <p:cNvSpPr>
              <a:spLocks noChangeAspect="1" noChangeArrowheads="1"/>
            </p:cNvSpPr>
            <p:nvPr/>
          </p:nvSpPr>
          <p:spPr bwMode="auto">
            <a:xfrm>
              <a:off x="4823" y="2214"/>
              <a:ext cx="188" cy="2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217 w 21600"/>
                <a:gd name="T25" fmla="*/ 3173 h 21600"/>
                <a:gd name="T26" fmla="*/ 18383 w 21600"/>
                <a:gd name="T27" fmla="*/ 1842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BE" sz="1350"/>
            </a:p>
          </p:txBody>
        </p:sp>
        <p:sp>
          <p:nvSpPr>
            <p:cNvPr id="58438" name="AutoShape 426"/>
            <p:cNvSpPr>
              <a:spLocks noChangeAspect="1" noChangeArrowheads="1"/>
            </p:cNvSpPr>
            <p:nvPr/>
          </p:nvSpPr>
          <p:spPr bwMode="auto">
            <a:xfrm>
              <a:off x="3607" y="2214"/>
              <a:ext cx="188" cy="2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217 w 21600"/>
                <a:gd name="T25" fmla="*/ 3173 h 21600"/>
                <a:gd name="T26" fmla="*/ 18383 w 21600"/>
                <a:gd name="T27" fmla="*/ 1842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BE" sz="1350"/>
            </a:p>
          </p:txBody>
        </p:sp>
      </p:grpSp>
      <p:grpSp>
        <p:nvGrpSpPr>
          <p:cNvPr id="7" name="Group 416"/>
          <p:cNvGrpSpPr>
            <a:grpSpLocks/>
          </p:cNvGrpSpPr>
          <p:nvPr/>
        </p:nvGrpSpPr>
        <p:grpSpPr bwMode="auto">
          <a:xfrm>
            <a:off x="5486400" y="1885950"/>
            <a:ext cx="2641997" cy="251222"/>
            <a:chOff x="3200" y="1968"/>
            <a:chExt cx="2219" cy="211"/>
          </a:xfrm>
        </p:grpSpPr>
        <p:sp>
          <p:nvSpPr>
            <p:cNvPr id="574881" name="AutoShape 417"/>
            <p:cNvSpPr>
              <a:spLocks noChangeAspect="1" noChangeArrowheads="1"/>
            </p:cNvSpPr>
            <p:nvPr/>
          </p:nvSpPr>
          <p:spPr bwMode="auto">
            <a:xfrm>
              <a:off x="5231" y="1968"/>
              <a:ext cx="188" cy="211"/>
            </a:xfrm>
            <a:custGeom>
              <a:avLst/>
              <a:gdLst>
                <a:gd name="G0" fmla="+- 2700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200" b="1">
                <a:effectLst>
                  <a:outerShdw blurRad="38100" dist="38100" dir="2700000" algn="tl">
                    <a:srgbClr val="000000"/>
                  </a:outerShdw>
                </a:effectLst>
                <a:latin typeface="Futura Md BT" pitchFamily="34" charset="0"/>
              </a:endParaRPr>
            </a:p>
          </p:txBody>
        </p:sp>
        <p:sp>
          <p:nvSpPr>
            <p:cNvPr id="58436" name="AutoShape 418"/>
            <p:cNvSpPr>
              <a:spLocks noChangeAspect="1" noChangeArrowheads="1"/>
            </p:cNvSpPr>
            <p:nvPr/>
          </p:nvSpPr>
          <p:spPr bwMode="auto">
            <a:xfrm>
              <a:off x="3200" y="1968"/>
              <a:ext cx="188" cy="2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217 w 21600"/>
                <a:gd name="T25" fmla="*/ 3173 h 21600"/>
                <a:gd name="T26" fmla="*/ 18383 w 21600"/>
                <a:gd name="T27" fmla="*/ 1842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BE" sz="1350"/>
            </a:p>
          </p:txBody>
        </p:sp>
      </p:grpSp>
      <p:sp>
        <p:nvSpPr>
          <p:cNvPr id="428" name="Rectangle 4"/>
          <p:cNvSpPr>
            <a:spLocks noChangeArrowheads="1"/>
          </p:cNvSpPr>
          <p:nvPr/>
        </p:nvSpPr>
        <p:spPr bwMode="auto">
          <a:xfrm>
            <a:off x="1030436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115812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6262" y="813814"/>
            <a:ext cx="7196188" cy="857250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solidFill>
                  <a:srgbClr val="0B5971"/>
                </a:solidFill>
                <a:effectLst/>
              </a:rPr>
              <a:t>Design Advantages – </a:t>
            </a:r>
            <a:r>
              <a:rPr lang="en-US" altLang="en-US" sz="2000" dirty="0" smtClean="0">
                <a:solidFill>
                  <a:srgbClr val="0B5971"/>
                </a:solidFill>
                <a:effectLst/>
              </a:rPr>
              <a:t>Operating and Layout Weight</a:t>
            </a:r>
            <a:endParaRPr lang="en-US" altLang="en-US" sz="2000" dirty="0">
              <a:solidFill>
                <a:srgbClr val="0B5971"/>
              </a:solidFill>
              <a:effectLst/>
            </a:endParaRPr>
          </a:p>
        </p:txBody>
      </p:sp>
      <p:pic>
        <p:nvPicPr>
          <p:cNvPr id="50180" name="Picture 4" descr="DSC004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87" y="1504950"/>
            <a:ext cx="4382691" cy="328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7544"/>
          <a:stretch>
            <a:fillRect/>
          </a:stretch>
        </p:blipFill>
        <p:spPr bwMode="auto">
          <a:xfrm>
            <a:off x="5925741" y="2133313"/>
            <a:ext cx="2227659" cy="212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44711" y="0"/>
            <a:ext cx="7265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417430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12_F5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88331"/>
            <a:ext cx="3600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3901679" y="4360069"/>
            <a:ext cx="2324100" cy="4643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6225779" y="4406504"/>
            <a:ext cx="0" cy="2786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6225779" y="4685110"/>
            <a:ext cx="1096565" cy="3571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873478" name="Rectangle 6"/>
          <p:cNvSpPr>
            <a:spLocks noChangeArrowheads="1"/>
          </p:cNvSpPr>
          <p:nvPr/>
        </p:nvSpPr>
        <p:spPr bwMode="auto">
          <a:xfrm>
            <a:off x="1478111" y="949066"/>
            <a:ext cx="6194822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– Basin </a:t>
            </a: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Access</a:t>
            </a:r>
          </a:p>
        </p:txBody>
      </p:sp>
      <p:sp>
        <p:nvSpPr>
          <p:cNvPr id="873480" name="Rectangle 8"/>
          <p:cNvSpPr>
            <a:spLocks noChangeArrowheads="1"/>
          </p:cNvSpPr>
          <p:nvPr/>
        </p:nvSpPr>
        <p:spPr bwMode="auto">
          <a:xfrm>
            <a:off x="914400" y="2495550"/>
            <a:ext cx="3276600" cy="254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‘Clean Pan’ Sloped Basin Design</a:t>
            </a:r>
            <a:endParaRPr lang="en-US" sz="1350" dirty="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49486" y="0"/>
            <a:ext cx="70372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669893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2_F5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85950"/>
            <a:ext cx="3600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3901679" y="4357688"/>
            <a:ext cx="2324100" cy="4643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6225779" y="4404123"/>
            <a:ext cx="0" cy="27860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6225779" y="4682729"/>
            <a:ext cx="1096565" cy="3571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1271537" y="968115"/>
            <a:ext cx="6586588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Advantage – Reduced Operating Weight</a:t>
            </a:r>
          </a:p>
        </p:txBody>
      </p:sp>
      <p:sp>
        <p:nvSpPr>
          <p:cNvPr id="647176" name="Rectangle 8"/>
          <p:cNvSpPr>
            <a:spLocks noChangeArrowheads="1"/>
          </p:cNvSpPr>
          <p:nvPr/>
        </p:nvSpPr>
        <p:spPr bwMode="auto">
          <a:xfrm>
            <a:off x="904234" y="2481921"/>
            <a:ext cx="299744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‘Clean Pan’ Sloped Basin </a:t>
            </a:r>
            <a:r>
              <a:rPr lang="en-US" dirty="0" smtClean="0">
                <a:latin typeface="Arial" charset="0"/>
              </a:rPr>
              <a:t>Design</a:t>
            </a:r>
            <a:endParaRPr lang="en-US" sz="1350" dirty="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01861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  <p:sp>
        <p:nvSpPr>
          <p:cNvPr id="2" name="Down Arrow 1"/>
          <p:cNvSpPr/>
          <p:nvPr/>
        </p:nvSpPr>
        <p:spPr>
          <a:xfrm>
            <a:off x="2133600" y="310515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tangle 2"/>
          <p:cNvSpPr/>
          <p:nvPr/>
        </p:nvSpPr>
        <p:spPr>
          <a:xfrm>
            <a:off x="1181100" y="3695831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ct val="30000"/>
              </a:spcAft>
              <a:buSzPct val="100000"/>
              <a:defRPr/>
            </a:pPr>
            <a:r>
              <a:rPr lang="en-US" dirty="0">
                <a:latin typeface="Arial" charset="0"/>
              </a:rPr>
              <a:t>Reduces overall operating weight</a:t>
            </a: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7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822848" y="3870723"/>
            <a:ext cx="1463278" cy="578644"/>
          </a:xfrm>
          <a:custGeom>
            <a:avLst/>
            <a:gdLst>
              <a:gd name="T0" fmla="*/ 2147483646 w 1383"/>
              <a:gd name="T1" fmla="*/ 2147483646 h 486"/>
              <a:gd name="T2" fmla="*/ 2147483646 w 1383"/>
              <a:gd name="T3" fmla="*/ 2147483646 h 486"/>
              <a:gd name="T4" fmla="*/ 2147483646 w 1383"/>
              <a:gd name="T5" fmla="*/ 2147483646 h 486"/>
              <a:gd name="T6" fmla="*/ 2147483646 w 1383"/>
              <a:gd name="T7" fmla="*/ 2147483646 h 486"/>
              <a:gd name="T8" fmla="*/ 2147483646 w 1383"/>
              <a:gd name="T9" fmla="*/ 2147483646 h 486"/>
              <a:gd name="T10" fmla="*/ 2147483646 w 1383"/>
              <a:gd name="T11" fmla="*/ 2147483646 h 486"/>
              <a:gd name="T12" fmla="*/ 2147483646 w 1383"/>
              <a:gd name="T13" fmla="*/ 2147483646 h 486"/>
              <a:gd name="T14" fmla="*/ 2147483646 w 1383"/>
              <a:gd name="T15" fmla="*/ 2147483646 h 486"/>
              <a:gd name="T16" fmla="*/ 2147483646 w 1383"/>
              <a:gd name="T17" fmla="*/ 2147483646 h 486"/>
              <a:gd name="T18" fmla="*/ 2147483646 w 1383"/>
              <a:gd name="T19" fmla="*/ 2147483646 h 486"/>
              <a:gd name="T20" fmla="*/ 2147483646 w 1383"/>
              <a:gd name="T21" fmla="*/ 0 h 486"/>
              <a:gd name="T22" fmla="*/ 2147483646 w 1383"/>
              <a:gd name="T23" fmla="*/ 2147483646 h 486"/>
              <a:gd name="T24" fmla="*/ 2147483646 w 1383"/>
              <a:gd name="T25" fmla="*/ 2147483646 h 486"/>
              <a:gd name="T26" fmla="*/ 2147483646 w 1383"/>
              <a:gd name="T27" fmla="*/ 2147483646 h 486"/>
              <a:gd name="T28" fmla="*/ 2147483646 w 1383"/>
              <a:gd name="T29" fmla="*/ 2147483646 h 486"/>
              <a:gd name="T30" fmla="*/ 2147483646 w 1383"/>
              <a:gd name="T31" fmla="*/ 2147483646 h 486"/>
              <a:gd name="T32" fmla="*/ 2147483646 w 1383"/>
              <a:gd name="T33" fmla="*/ 2147483646 h 486"/>
              <a:gd name="T34" fmla="*/ 2147483646 w 1383"/>
              <a:gd name="T35" fmla="*/ 2147483646 h 486"/>
              <a:gd name="T36" fmla="*/ 2147483646 w 1383"/>
              <a:gd name="T37" fmla="*/ 2147483646 h 486"/>
              <a:gd name="T38" fmla="*/ 2147483646 w 1383"/>
              <a:gd name="T39" fmla="*/ 2147483646 h 486"/>
              <a:gd name="T40" fmla="*/ 2147483646 w 1383"/>
              <a:gd name="T41" fmla="*/ 2147483646 h 486"/>
              <a:gd name="T42" fmla="*/ 2147483646 w 1383"/>
              <a:gd name="T43" fmla="*/ 2147483646 h 486"/>
              <a:gd name="T44" fmla="*/ 2147483646 w 1383"/>
              <a:gd name="T45" fmla="*/ 2147483646 h 486"/>
              <a:gd name="T46" fmla="*/ 2147483646 w 1383"/>
              <a:gd name="T47" fmla="*/ 2147483646 h 486"/>
              <a:gd name="T48" fmla="*/ 2147483646 w 1383"/>
              <a:gd name="T49" fmla="*/ 2147483646 h 486"/>
              <a:gd name="T50" fmla="*/ 2147483646 w 1383"/>
              <a:gd name="T51" fmla="*/ 2147483646 h 486"/>
              <a:gd name="T52" fmla="*/ 2147483646 w 1383"/>
              <a:gd name="T53" fmla="*/ 2147483646 h 486"/>
              <a:gd name="T54" fmla="*/ 2147483646 w 1383"/>
              <a:gd name="T55" fmla="*/ 2147483646 h 486"/>
              <a:gd name="T56" fmla="*/ 2147483646 w 1383"/>
              <a:gd name="T57" fmla="*/ 2147483646 h 486"/>
              <a:gd name="T58" fmla="*/ 2147483646 w 1383"/>
              <a:gd name="T59" fmla="*/ 2147483646 h 486"/>
              <a:gd name="T60" fmla="*/ 2147483646 w 1383"/>
              <a:gd name="T61" fmla="*/ 2147483646 h 486"/>
              <a:gd name="T62" fmla="*/ 2147483646 w 1383"/>
              <a:gd name="T63" fmla="*/ 2147483646 h 486"/>
              <a:gd name="T64" fmla="*/ 2147483646 w 1383"/>
              <a:gd name="T65" fmla="*/ 2147483646 h 486"/>
              <a:gd name="T66" fmla="*/ 2147483646 w 1383"/>
              <a:gd name="T67" fmla="*/ 2147483646 h 486"/>
              <a:gd name="T68" fmla="*/ 2147483646 w 1383"/>
              <a:gd name="T69" fmla="*/ 2147483646 h 486"/>
              <a:gd name="T70" fmla="*/ 2147483646 w 1383"/>
              <a:gd name="T71" fmla="*/ 2147483646 h 486"/>
              <a:gd name="T72" fmla="*/ 2147483646 w 1383"/>
              <a:gd name="T73" fmla="*/ 2147483646 h 486"/>
              <a:gd name="T74" fmla="*/ 2147483646 w 1383"/>
              <a:gd name="T75" fmla="*/ 2147483646 h 486"/>
              <a:gd name="T76" fmla="*/ 2147483646 w 1383"/>
              <a:gd name="T77" fmla="*/ 2147483646 h 486"/>
              <a:gd name="T78" fmla="*/ 2147483646 w 1383"/>
              <a:gd name="T79" fmla="*/ 2147483646 h 486"/>
              <a:gd name="T80" fmla="*/ 2147483646 w 1383"/>
              <a:gd name="T81" fmla="*/ 2147483646 h 486"/>
              <a:gd name="T82" fmla="*/ 2147483646 w 1383"/>
              <a:gd name="T83" fmla="*/ 2147483646 h 486"/>
              <a:gd name="T84" fmla="*/ 2147483646 w 1383"/>
              <a:gd name="T85" fmla="*/ 2147483646 h 486"/>
              <a:gd name="T86" fmla="*/ 2147483646 w 1383"/>
              <a:gd name="T87" fmla="*/ 2147483646 h 486"/>
              <a:gd name="T88" fmla="*/ 2147483646 w 1383"/>
              <a:gd name="T89" fmla="*/ 2147483646 h 486"/>
              <a:gd name="T90" fmla="*/ 2147483646 w 1383"/>
              <a:gd name="T91" fmla="*/ 2147483646 h 486"/>
              <a:gd name="T92" fmla="*/ 2147483646 w 1383"/>
              <a:gd name="T93" fmla="*/ 2147483646 h 486"/>
              <a:gd name="T94" fmla="*/ 2147483646 w 1383"/>
              <a:gd name="T95" fmla="*/ 2147483646 h 486"/>
              <a:gd name="T96" fmla="*/ 2147483646 w 1383"/>
              <a:gd name="T97" fmla="*/ 2147483646 h 486"/>
              <a:gd name="T98" fmla="*/ 2147483646 w 1383"/>
              <a:gd name="T99" fmla="*/ 2147483646 h 486"/>
              <a:gd name="T100" fmla="*/ 2147483646 w 1383"/>
              <a:gd name="T101" fmla="*/ 2147483646 h 486"/>
              <a:gd name="T102" fmla="*/ 2147483646 w 1383"/>
              <a:gd name="T103" fmla="*/ 2147483646 h 486"/>
              <a:gd name="T104" fmla="*/ 2147483646 w 1383"/>
              <a:gd name="T105" fmla="*/ 0 h 48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83"/>
              <a:gd name="T160" fmla="*/ 0 h 486"/>
              <a:gd name="T161" fmla="*/ 1383 w 1383"/>
              <a:gd name="T162" fmla="*/ 486 h 48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83" h="486">
                <a:moveTo>
                  <a:pt x="69" y="0"/>
                </a:moveTo>
                <a:lnTo>
                  <a:pt x="71" y="13"/>
                </a:lnTo>
                <a:lnTo>
                  <a:pt x="75" y="25"/>
                </a:lnTo>
                <a:lnTo>
                  <a:pt x="81" y="35"/>
                </a:lnTo>
                <a:lnTo>
                  <a:pt x="88" y="45"/>
                </a:lnTo>
                <a:lnTo>
                  <a:pt x="95" y="53"/>
                </a:lnTo>
                <a:lnTo>
                  <a:pt x="102" y="58"/>
                </a:lnTo>
                <a:lnTo>
                  <a:pt x="112" y="64"/>
                </a:lnTo>
                <a:lnTo>
                  <a:pt x="122" y="67"/>
                </a:lnTo>
                <a:lnTo>
                  <a:pt x="132" y="70"/>
                </a:lnTo>
                <a:lnTo>
                  <a:pt x="142" y="72"/>
                </a:lnTo>
                <a:lnTo>
                  <a:pt x="153" y="72"/>
                </a:lnTo>
                <a:lnTo>
                  <a:pt x="163" y="70"/>
                </a:lnTo>
                <a:lnTo>
                  <a:pt x="173" y="67"/>
                </a:lnTo>
                <a:lnTo>
                  <a:pt x="184" y="64"/>
                </a:lnTo>
                <a:lnTo>
                  <a:pt x="194" y="58"/>
                </a:lnTo>
                <a:lnTo>
                  <a:pt x="203" y="53"/>
                </a:lnTo>
                <a:lnTo>
                  <a:pt x="212" y="45"/>
                </a:lnTo>
                <a:lnTo>
                  <a:pt x="219" y="35"/>
                </a:lnTo>
                <a:lnTo>
                  <a:pt x="225" y="25"/>
                </a:lnTo>
                <a:lnTo>
                  <a:pt x="231" y="13"/>
                </a:lnTo>
                <a:lnTo>
                  <a:pt x="235" y="0"/>
                </a:lnTo>
                <a:lnTo>
                  <a:pt x="242" y="10"/>
                </a:lnTo>
                <a:lnTo>
                  <a:pt x="250" y="19"/>
                </a:lnTo>
                <a:lnTo>
                  <a:pt x="259" y="29"/>
                </a:lnTo>
                <a:lnTo>
                  <a:pt x="267" y="37"/>
                </a:lnTo>
                <a:lnTo>
                  <a:pt x="277" y="43"/>
                </a:lnTo>
                <a:lnTo>
                  <a:pt x="286" y="48"/>
                </a:lnTo>
                <a:lnTo>
                  <a:pt x="296" y="53"/>
                </a:lnTo>
                <a:lnTo>
                  <a:pt x="306" y="57"/>
                </a:lnTo>
                <a:lnTo>
                  <a:pt x="318" y="58"/>
                </a:lnTo>
                <a:lnTo>
                  <a:pt x="327" y="61"/>
                </a:lnTo>
                <a:lnTo>
                  <a:pt x="337" y="61"/>
                </a:lnTo>
                <a:lnTo>
                  <a:pt x="347" y="61"/>
                </a:lnTo>
                <a:lnTo>
                  <a:pt x="357" y="58"/>
                </a:lnTo>
                <a:lnTo>
                  <a:pt x="367" y="57"/>
                </a:lnTo>
                <a:lnTo>
                  <a:pt x="376" y="53"/>
                </a:lnTo>
                <a:lnTo>
                  <a:pt x="386" y="48"/>
                </a:lnTo>
                <a:lnTo>
                  <a:pt x="394" y="43"/>
                </a:lnTo>
                <a:lnTo>
                  <a:pt x="402" y="37"/>
                </a:lnTo>
                <a:lnTo>
                  <a:pt x="409" y="29"/>
                </a:lnTo>
                <a:lnTo>
                  <a:pt x="416" y="19"/>
                </a:lnTo>
                <a:lnTo>
                  <a:pt x="422" y="10"/>
                </a:lnTo>
                <a:lnTo>
                  <a:pt x="426" y="0"/>
                </a:lnTo>
                <a:lnTo>
                  <a:pt x="433" y="10"/>
                </a:lnTo>
                <a:lnTo>
                  <a:pt x="439" y="21"/>
                </a:lnTo>
                <a:lnTo>
                  <a:pt x="446" y="30"/>
                </a:lnTo>
                <a:lnTo>
                  <a:pt x="455" y="37"/>
                </a:lnTo>
                <a:lnTo>
                  <a:pt x="463" y="43"/>
                </a:lnTo>
                <a:lnTo>
                  <a:pt x="472" y="48"/>
                </a:lnTo>
                <a:lnTo>
                  <a:pt x="482" y="53"/>
                </a:lnTo>
                <a:lnTo>
                  <a:pt x="491" y="56"/>
                </a:lnTo>
                <a:lnTo>
                  <a:pt x="501" y="58"/>
                </a:lnTo>
                <a:lnTo>
                  <a:pt x="511" y="59"/>
                </a:lnTo>
                <a:lnTo>
                  <a:pt x="521" y="59"/>
                </a:lnTo>
                <a:lnTo>
                  <a:pt x="532" y="58"/>
                </a:lnTo>
                <a:lnTo>
                  <a:pt x="541" y="56"/>
                </a:lnTo>
                <a:lnTo>
                  <a:pt x="551" y="53"/>
                </a:lnTo>
                <a:lnTo>
                  <a:pt x="560" y="48"/>
                </a:lnTo>
                <a:lnTo>
                  <a:pt x="569" y="43"/>
                </a:lnTo>
                <a:lnTo>
                  <a:pt x="578" y="37"/>
                </a:lnTo>
                <a:lnTo>
                  <a:pt x="585" y="30"/>
                </a:lnTo>
                <a:lnTo>
                  <a:pt x="591" y="21"/>
                </a:lnTo>
                <a:lnTo>
                  <a:pt x="597" y="10"/>
                </a:lnTo>
                <a:lnTo>
                  <a:pt x="603" y="0"/>
                </a:lnTo>
                <a:lnTo>
                  <a:pt x="608" y="10"/>
                </a:lnTo>
                <a:lnTo>
                  <a:pt x="615" y="21"/>
                </a:lnTo>
                <a:lnTo>
                  <a:pt x="623" y="30"/>
                </a:lnTo>
                <a:lnTo>
                  <a:pt x="631" y="38"/>
                </a:lnTo>
                <a:lnTo>
                  <a:pt x="639" y="43"/>
                </a:lnTo>
                <a:lnTo>
                  <a:pt x="649" y="49"/>
                </a:lnTo>
                <a:lnTo>
                  <a:pt x="659" y="54"/>
                </a:lnTo>
                <a:lnTo>
                  <a:pt x="668" y="56"/>
                </a:lnTo>
                <a:lnTo>
                  <a:pt x="679" y="58"/>
                </a:lnTo>
                <a:lnTo>
                  <a:pt x="688" y="58"/>
                </a:lnTo>
                <a:lnTo>
                  <a:pt x="699" y="58"/>
                </a:lnTo>
                <a:lnTo>
                  <a:pt x="710" y="56"/>
                </a:lnTo>
                <a:lnTo>
                  <a:pt x="720" y="54"/>
                </a:lnTo>
                <a:lnTo>
                  <a:pt x="729" y="49"/>
                </a:lnTo>
                <a:lnTo>
                  <a:pt x="738" y="43"/>
                </a:lnTo>
                <a:lnTo>
                  <a:pt x="747" y="38"/>
                </a:lnTo>
                <a:lnTo>
                  <a:pt x="754" y="30"/>
                </a:lnTo>
                <a:lnTo>
                  <a:pt x="761" y="21"/>
                </a:lnTo>
                <a:lnTo>
                  <a:pt x="767" y="10"/>
                </a:lnTo>
                <a:lnTo>
                  <a:pt x="772" y="0"/>
                </a:lnTo>
                <a:lnTo>
                  <a:pt x="778" y="10"/>
                </a:lnTo>
                <a:lnTo>
                  <a:pt x="785" y="21"/>
                </a:lnTo>
                <a:lnTo>
                  <a:pt x="792" y="30"/>
                </a:lnTo>
                <a:lnTo>
                  <a:pt x="800" y="37"/>
                </a:lnTo>
                <a:lnTo>
                  <a:pt x="809" y="43"/>
                </a:lnTo>
                <a:lnTo>
                  <a:pt x="818" y="49"/>
                </a:lnTo>
                <a:lnTo>
                  <a:pt x="827" y="54"/>
                </a:lnTo>
                <a:lnTo>
                  <a:pt x="836" y="57"/>
                </a:lnTo>
                <a:lnTo>
                  <a:pt x="846" y="58"/>
                </a:lnTo>
                <a:lnTo>
                  <a:pt x="856" y="61"/>
                </a:lnTo>
                <a:lnTo>
                  <a:pt x="866" y="61"/>
                </a:lnTo>
                <a:lnTo>
                  <a:pt x="876" y="58"/>
                </a:lnTo>
                <a:lnTo>
                  <a:pt x="885" y="57"/>
                </a:lnTo>
                <a:lnTo>
                  <a:pt x="895" y="54"/>
                </a:lnTo>
                <a:lnTo>
                  <a:pt x="903" y="49"/>
                </a:lnTo>
                <a:lnTo>
                  <a:pt x="912" y="43"/>
                </a:lnTo>
                <a:lnTo>
                  <a:pt x="920" y="37"/>
                </a:lnTo>
                <a:lnTo>
                  <a:pt x="928" y="30"/>
                </a:lnTo>
                <a:lnTo>
                  <a:pt x="934" y="21"/>
                </a:lnTo>
                <a:lnTo>
                  <a:pt x="940" y="10"/>
                </a:lnTo>
                <a:lnTo>
                  <a:pt x="945" y="0"/>
                </a:lnTo>
                <a:lnTo>
                  <a:pt x="951" y="10"/>
                </a:lnTo>
                <a:lnTo>
                  <a:pt x="957" y="19"/>
                </a:lnTo>
                <a:lnTo>
                  <a:pt x="965" y="29"/>
                </a:lnTo>
                <a:lnTo>
                  <a:pt x="973" y="37"/>
                </a:lnTo>
                <a:lnTo>
                  <a:pt x="982" y="43"/>
                </a:lnTo>
                <a:lnTo>
                  <a:pt x="991" y="48"/>
                </a:lnTo>
                <a:lnTo>
                  <a:pt x="1001" y="53"/>
                </a:lnTo>
                <a:lnTo>
                  <a:pt x="1010" y="55"/>
                </a:lnTo>
                <a:lnTo>
                  <a:pt x="1020" y="57"/>
                </a:lnTo>
                <a:lnTo>
                  <a:pt x="1031" y="58"/>
                </a:lnTo>
                <a:lnTo>
                  <a:pt x="1041" y="58"/>
                </a:lnTo>
                <a:lnTo>
                  <a:pt x="1050" y="57"/>
                </a:lnTo>
                <a:lnTo>
                  <a:pt x="1060" y="55"/>
                </a:lnTo>
                <a:lnTo>
                  <a:pt x="1070" y="53"/>
                </a:lnTo>
                <a:lnTo>
                  <a:pt x="1079" y="48"/>
                </a:lnTo>
                <a:lnTo>
                  <a:pt x="1087" y="43"/>
                </a:lnTo>
                <a:lnTo>
                  <a:pt x="1095" y="37"/>
                </a:lnTo>
                <a:lnTo>
                  <a:pt x="1103" y="29"/>
                </a:lnTo>
                <a:lnTo>
                  <a:pt x="1109" y="19"/>
                </a:lnTo>
                <a:lnTo>
                  <a:pt x="1115" y="10"/>
                </a:lnTo>
                <a:lnTo>
                  <a:pt x="1120" y="0"/>
                </a:lnTo>
                <a:lnTo>
                  <a:pt x="1126" y="10"/>
                </a:lnTo>
                <a:lnTo>
                  <a:pt x="1133" y="21"/>
                </a:lnTo>
                <a:lnTo>
                  <a:pt x="1141" y="30"/>
                </a:lnTo>
                <a:lnTo>
                  <a:pt x="1150" y="37"/>
                </a:lnTo>
                <a:lnTo>
                  <a:pt x="1158" y="43"/>
                </a:lnTo>
                <a:lnTo>
                  <a:pt x="1168" y="48"/>
                </a:lnTo>
                <a:lnTo>
                  <a:pt x="1178" y="53"/>
                </a:lnTo>
                <a:lnTo>
                  <a:pt x="1188" y="55"/>
                </a:lnTo>
                <a:lnTo>
                  <a:pt x="1198" y="57"/>
                </a:lnTo>
                <a:lnTo>
                  <a:pt x="1209" y="58"/>
                </a:lnTo>
                <a:lnTo>
                  <a:pt x="1219" y="57"/>
                </a:lnTo>
                <a:lnTo>
                  <a:pt x="1228" y="55"/>
                </a:lnTo>
                <a:lnTo>
                  <a:pt x="1238" y="53"/>
                </a:lnTo>
                <a:lnTo>
                  <a:pt x="1247" y="48"/>
                </a:lnTo>
                <a:lnTo>
                  <a:pt x="1255" y="43"/>
                </a:lnTo>
                <a:lnTo>
                  <a:pt x="1264" y="37"/>
                </a:lnTo>
                <a:lnTo>
                  <a:pt x="1270" y="30"/>
                </a:lnTo>
                <a:lnTo>
                  <a:pt x="1277" y="21"/>
                </a:lnTo>
                <a:lnTo>
                  <a:pt x="1282" y="10"/>
                </a:lnTo>
                <a:lnTo>
                  <a:pt x="1286" y="0"/>
                </a:lnTo>
                <a:lnTo>
                  <a:pt x="1293" y="11"/>
                </a:lnTo>
                <a:lnTo>
                  <a:pt x="1301" y="21"/>
                </a:lnTo>
                <a:lnTo>
                  <a:pt x="1310" y="27"/>
                </a:lnTo>
                <a:lnTo>
                  <a:pt x="1320" y="32"/>
                </a:lnTo>
                <a:lnTo>
                  <a:pt x="1331" y="34"/>
                </a:lnTo>
                <a:lnTo>
                  <a:pt x="1343" y="34"/>
                </a:lnTo>
                <a:lnTo>
                  <a:pt x="1352" y="32"/>
                </a:lnTo>
                <a:lnTo>
                  <a:pt x="1362" y="27"/>
                </a:lnTo>
                <a:lnTo>
                  <a:pt x="1370" y="21"/>
                </a:lnTo>
                <a:lnTo>
                  <a:pt x="1376" y="11"/>
                </a:lnTo>
                <a:lnTo>
                  <a:pt x="1382" y="0"/>
                </a:lnTo>
                <a:lnTo>
                  <a:pt x="1382" y="485"/>
                </a:lnTo>
                <a:lnTo>
                  <a:pt x="122" y="485"/>
                </a:lnTo>
                <a:lnTo>
                  <a:pt x="114" y="476"/>
                </a:lnTo>
                <a:lnTo>
                  <a:pt x="106" y="468"/>
                </a:lnTo>
                <a:lnTo>
                  <a:pt x="98" y="459"/>
                </a:lnTo>
                <a:lnTo>
                  <a:pt x="91" y="450"/>
                </a:lnTo>
                <a:lnTo>
                  <a:pt x="84" y="440"/>
                </a:lnTo>
                <a:lnTo>
                  <a:pt x="78" y="431"/>
                </a:lnTo>
                <a:lnTo>
                  <a:pt x="71" y="422"/>
                </a:lnTo>
                <a:lnTo>
                  <a:pt x="65" y="412"/>
                </a:lnTo>
                <a:lnTo>
                  <a:pt x="60" y="403"/>
                </a:lnTo>
                <a:lnTo>
                  <a:pt x="54" y="392"/>
                </a:lnTo>
                <a:lnTo>
                  <a:pt x="50" y="383"/>
                </a:lnTo>
                <a:lnTo>
                  <a:pt x="44" y="373"/>
                </a:lnTo>
                <a:lnTo>
                  <a:pt x="39" y="363"/>
                </a:lnTo>
                <a:lnTo>
                  <a:pt x="35" y="352"/>
                </a:lnTo>
                <a:lnTo>
                  <a:pt x="30" y="343"/>
                </a:lnTo>
                <a:lnTo>
                  <a:pt x="27" y="333"/>
                </a:lnTo>
                <a:lnTo>
                  <a:pt x="23" y="323"/>
                </a:lnTo>
                <a:lnTo>
                  <a:pt x="20" y="312"/>
                </a:lnTo>
                <a:lnTo>
                  <a:pt x="16" y="301"/>
                </a:lnTo>
                <a:lnTo>
                  <a:pt x="14" y="292"/>
                </a:lnTo>
                <a:lnTo>
                  <a:pt x="11" y="283"/>
                </a:lnTo>
                <a:lnTo>
                  <a:pt x="9" y="271"/>
                </a:lnTo>
                <a:lnTo>
                  <a:pt x="7" y="261"/>
                </a:lnTo>
                <a:lnTo>
                  <a:pt x="5" y="251"/>
                </a:lnTo>
                <a:lnTo>
                  <a:pt x="3" y="240"/>
                </a:lnTo>
                <a:lnTo>
                  <a:pt x="2" y="230"/>
                </a:lnTo>
                <a:lnTo>
                  <a:pt x="2" y="221"/>
                </a:lnTo>
                <a:lnTo>
                  <a:pt x="1" y="209"/>
                </a:lnTo>
                <a:lnTo>
                  <a:pt x="1" y="200"/>
                </a:lnTo>
                <a:lnTo>
                  <a:pt x="0" y="189"/>
                </a:lnTo>
                <a:lnTo>
                  <a:pt x="1" y="180"/>
                </a:lnTo>
                <a:lnTo>
                  <a:pt x="1" y="170"/>
                </a:lnTo>
                <a:lnTo>
                  <a:pt x="2" y="160"/>
                </a:lnTo>
                <a:lnTo>
                  <a:pt x="3" y="150"/>
                </a:lnTo>
                <a:lnTo>
                  <a:pt x="5" y="141"/>
                </a:lnTo>
                <a:lnTo>
                  <a:pt x="7" y="130"/>
                </a:lnTo>
                <a:lnTo>
                  <a:pt x="8" y="121"/>
                </a:lnTo>
                <a:lnTo>
                  <a:pt x="10" y="112"/>
                </a:lnTo>
                <a:lnTo>
                  <a:pt x="12" y="103"/>
                </a:lnTo>
                <a:lnTo>
                  <a:pt x="16" y="94"/>
                </a:lnTo>
                <a:lnTo>
                  <a:pt x="18" y="85"/>
                </a:lnTo>
                <a:lnTo>
                  <a:pt x="21" y="75"/>
                </a:lnTo>
                <a:lnTo>
                  <a:pt x="26" y="67"/>
                </a:lnTo>
                <a:lnTo>
                  <a:pt x="29" y="58"/>
                </a:lnTo>
                <a:lnTo>
                  <a:pt x="34" y="50"/>
                </a:lnTo>
                <a:lnTo>
                  <a:pt x="38" y="41"/>
                </a:lnTo>
                <a:lnTo>
                  <a:pt x="43" y="34"/>
                </a:lnTo>
                <a:lnTo>
                  <a:pt x="50" y="25"/>
                </a:lnTo>
                <a:lnTo>
                  <a:pt x="54" y="18"/>
                </a:lnTo>
                <a:lnTo>
                  <a:pt x="60" y="10"/>
                </a:lnTo>
                <a:lnTo>
                  <a:pt x="65" y="3"/>
                </a:lnTo>
                <a:lnTo>
                  <a:pt x="69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3158729" y="2166938"/>
            <a:ext cx="833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0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2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6" y="21"/>
                </a:lnTo>
                <a:lnTo>
                  <a:pt x="6" y="1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3221831" y="2178844"/>
            <a:ext cx="10716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4" y="30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3224213" y="2064544"/>
            <a:ext cx="10716" cy="36910"/>
          </a:xfrm>
          <a:custGeom>
            <a:avLst/>
            <a:gdLst>
              <a:gd name="T0" fmla="*/ 2147483646 w 11"/>
              <a:gd name="T1" fmla="*/ 0 h 31"/>
              <a:gd name="T2" fmla="*/ 0 w 11"/>
              <a:gd name="T3" fmla="*/ 2147483646 h 31"/>
              <a:gd name="T4" fmla="*/ 0 w 11"/>
              <a:gd name="T5" fmla="*/ 2147483646 h 31"/>
              <a:gd name="T6" fmla="*/ 2147483646 w 11"/>
              <a:gd name="T7" fmla="*/ 2147483646 h 31"/>
              <a:gd name="T8" fmla="*/ 2147483646 w 11"/>
              <a:gd name="T9" fmla="*/ 2147483646 h 31"/>
              <a:gd name="T10" fmla="*/ 2147483646 w 11"/>
              <a:gd name="T11" fmla="*/ 2147483646 h 31"/>
              <a:gd name="T12" fmla="*/ 2147483646 w 11"/>
              <a:gd name="T13" fmla="*/ 2147483646 h 31"/>
              <a:gd name="T14" fmla="*/ 2147483646 w 11"/>
              <a:gd name="T15" fmla="*/ 2147483646 h 31"/>
              <a:gd name="T16" fmla="*/ 2147483646 w 11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"/>
              <a:gd name="T28" fmla="*/ 0 h 31"/>
              <a:gd name="T29" fmla="*/ 11 w 11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" h="31">
                <a:moveTo>
                  <a:pt x="4" y="0"/>
                </a:moveTo>
                <a:lnTo>
                  <a:pt x="0" y="13"/>
                </a:lnTo>
                <a:lnTo>
                  <a:pt x="0" y="24"/>
                </a:lnTo>
                <a:lnTo>
                  <a:pt x="4" y="30"/>
                </a:lnTo>
                <a:lnTo>
                  <a:pt x="8" y="27"/>
                </a:lnTo>
                <a:lnTo>
                  <a:pt x="10" y="21"/>
                </a:lnTo>
                <a:lnTo>
                  <a:pt x="8" y="10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3074194" y="2169319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1" name="Freeform 7"/>
          <p:cNvSpPr>
            <a:spLocks/>
          </p:cNvSpPr>
          <p:nvPr/>
        </p:nvSpPr>
        <p:spPr bwMode="auto">
          <a:xfrm>
            <a:off x="2938463" y="2596754"/>
            <a:ext cx="952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3" y="30"/>
                </a:lnTo>
                <a:lnTo>
                  <a:pt x="6" y="27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2" name="Freeform 8"/>
          <p:cNvSpPr>
            <a:spLocks/>
          </p:cNvSpPr>
          <p:nvPr/>
        </p:nvSpPr>
        <p:spPr bwMode="auto">
          <a:xfrm>
            <a:off x="3018235" y="2531269"/>
            <a:ext cx="8334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3" name="Freeform 9"/>
          <p:cNvSpPr>
            <a:spLocks/>
          </p:cNvSpPr>
          <p:nvPr/>
        </p:nvSpPr>
        <p:spPr bwMode="auto">
          <a:xfrm>
            <a:off x="3008710" y="2322910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2"/>
                </a:lnTo>
                <a:lnTo>
                  <a:pt x="7" y="11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4" name="Freeform 10"/>
          <p:cNvSpPr>
            <a:spLocks/>
          </p:cNvSpPr>
          <p:nvPr/>
        </p:nvSpPr>
        <p:spPr bwMode="auto">
          <a:xfrm>
            <a:off x="3074194" y="2477691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5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5" name="Freeform 11"/>
          <p:cNvSpPr>
            <a:spLocks/>
          </p:cNvSpPr>
          <p:nvPr/>
        </p:nvSpPr>
        <p:spPr bwMode="auto">
          <a:xfrm>
            <a:off x="3165872" y="2584847"/>
            <a:ext cx="8334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2"/>
              <a:gd name="T26" fmla="*/ 8 w 8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7" y="21"/>
                </a:lnTo>
                <a:lnTo>
                  <a:pt x="6" y="1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6" name="Freeform 12"/>
          <p:cNvSpPr>
            <a:spLocks/>
          </p:cNvSpPr>
          <p:nvPr/>
        </p:nvSpPr>
        <p:spPr bwMode="auto">
          <a:xfrm>
            <a:off x="3227785" y="2607469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7" name="Freeform 13"/>
          <p:cNvSpPr>
            <a:spLocks/>
          </p:cNvSpPr>
          <p:nvPr/>
        </p:nvSpPr>
        <p:spPr bwMode="auto">
          <a:xfrm>
            <a:off x="3214688" y="2406254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8" name="Freeform 14"/>
          <p:cNvSpPr>
            <a:spLocks/>
          </p:cNvSpPr>
          <p:nvPr/>
        </p:nvSpPr>
        <p:spPr bwMode="auto">
          <a:xfrm>
            <a:off x="3161110" y="2328863"/>
            <a:ext cx="8334" cy="35719"/>
          </a:xfrm>
          <a:custGeom>
            <a:avLst/>
            <a:gdLst>
              <a:gd name="T0" fmla="*/ 2147483646 w 8"/>
              <a:gd name="T1" fmla="*/ 0 h 30"/>
              <a:gd name="T2" fmla="*/ 0 w 8"/>
              <a:gd name="T3" fmla="*/ 2147483646 h 30"/>
              <a:gd name="T4" fmla="*/ 0 w 8"/>
              <a:gd name="T5" fmla="*/ 2147483646 h 30"/>
              <a:gd name="T6" fmla="*/ 2147483646 w 8"/>
              <a:gd name="T7" fmla="*/ 2147483646 h 30"/>
              <a:gd name="T8" fmla="*/ 2147483646 w 8"/>
              <a:gd name="T9" fmla="*/ 2147483646 h 30"/>
              <a:gd name="T10" fmla="*/ 2147483646 w 8"/>
              <a:gd name="T11" fmla="*/ 2147483646 h 30"/>
              <a:gd name="T12" fmla="*/ 2147483646 w 8"/>
              <a:gd name="T13" fmla="*/ 2147483646 h 30"/>
              <a:gd name="T14" fmla="*/ 2147483646 w 8"/>
              <a:gd name="T15" fmla="*/ 2147483646 h 30"/>
              <a:gd name="T16" fmla="*/ 2147483646 w 8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0"/>
              <a:gd name="T29" fmla="*/ 8 w 8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0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5" y="27"/>
                </a:lnTo>
                <a:lnTo>
                  <a:pt x="7" y="20"/>
                </a:lnTo>
                <a:lnTo>
                  <a:pt x="5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19" name="Freeform 15"/>
          <p:cNvSpPr>
            <a:spLocks/>
          </p:cNvSpPr>
          <p:nvPr/>
        </p:nvSpPr>
        <p:spPr bwMode="auto">
          <a:xfrm>
            <a:off x="3062288" y="2268141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8" y="20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0" name="Freeform 16"/>
          <p:cNvSpPr>
            <a:spLocks/>
          </p:cNvSpPr>
          <p:nvPr/>
        </p:nvSpPr>
        <p:spPr bwMode="auto">
          <a:xfrm>
            <a:off x="2847975" y="2440781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1" name="Freeform 17"/>
          <p:cNvSpPr>
            <a:spLocks/>
          </p:cNvSpPr>
          <p:nvPr/>
        </p:nvSpPr>
        <p:spPr bwMode="auto">
          <a:xfrm>
            <a:off x="2641998" y="2503885"/>
            <a:ext cx="10715" cy="35719"/>
          </a:xfrm>
          <a:custGeom>
            <a:avLst/>
            <a:gdLst>
              <a:gd name="T0" fmla="*/ 2147483646 w 10"/>
              <a:gd name="T1" fmla="*/ 0 h 30"/>
              <a:gd name="T2" fmla="*/ 0 w 10"/>
              <a:gd name="T3" fmla="*/ 2147483646 h 30"/>
              <a:gd name="T4" fmla="*/ 0 w 10"/>
              <a:gd name="T5" fmla="*/ 2147483646 h 30"/>
              <a:gd name="T6" fmla="*/ 2147483646 w 10"/>
              <a:gd name="T7" fmla="*/ 2147483646 h 30"/>
              <a:gd name="T8" fmla="*/ 2147483646 w 10"/>
              <a:gd name="T9" fmla="*/ 2147483646 h 30"/>
              <a:gd name="T10" fmla="*/ 2147483646 w 10"/>
              <a:gd name="T11" fmla="*/ 2147483646 h 30"/>
              <a:gd name="T12" fmla="*/ 2147483646 w 10"/>
              <a:gd name="T13" fmla="*/ 2147483646 h 30"/>
              <a:gd name="T14" fmla="*/ 2147483646 w 10"/>
              <a:gd name="T15" fmla="*/ 0 h 30"/>
              <a:gd name="T16" fmla="*/ 2147483646 w 10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0"/>
              <a:gd name="T29" fmla="*/ 10 w 10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29"/>
                </a:lnTo>
                <a:lnTo>
                  <a:pt x="8" y="27"/>
                </a:lnTo>
                <a:lnTo>
                  <a:pt x="9" y="19"/>
                </a:lnTo>
                <a:lnTo>
                  <a:pt x="8" y="10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2" name="Freeform 18"/>
          <p:cNvSpPr>
            <a:spLocks/>
          </p:cNvSpPr>
          <p:nvPr/>
        </p:nvSpPr>
        <p:spPr bwMode="auto">
          <a:xfrm>
            <a:off x="2757488" y="2678906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5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3" name="Freeform 19"/>
          <p:cNvSpPr>
            <a:spLocks/>
          </p:cNvSpPr>
          <p:nvPr/>
        </p:nvSpPr>
        <p:spPr bwMode="auto">
          <a:xfrm>
            <a:off x="2528888" y="2582466"/>
            <a:ext cx="9525" cy="35719"/>
          </a:xfrm>
          <a:custGeom>
            <a:avLst/>
            <a:gdLst>
              <a:gd name="T0" fmla="*/ 2147483646 w 8"/>
              <a:gd name="T1" fmla="*/ 0 h 30"/>
              <a:gd name="T2" fmla="*/ 0 w 8"/>
              <a:gd name="T3" fmla="*/ 2147483646 h 30"/>
              <a:gd name="T4" fmla="*/ 0 w 8"/>
              <a:gd name="T5" fmla="*/ 2147483646 h 30"/>
              <a:gd name="T6" fmla="*/ 2147483646 w 8"/>
              <a:gd name="T7" fmla="*/ 2147483646 h 30"/>
              <a:gd name="T8" fmla="*/ 2147483646 w 8"/>
              <a:gd name="T9" fmla="*/ 2147483646 h 30"/>
              <a:gd name="T10" fmla="*/ 2147483646 w 8"/>
              <a:gd name="T11" fmla="*/ 2147483646 h 30"/>
              <a:gd name="T12" fmla="*/ 2147483646 w 8"/>
              <a:gd name="T13" fmla="*/ 2147483646 h 30"/>
              <a:gd name="T14" fmla="*/ 2147483646 w 8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0"/>
              <a:gd name="T26" fmla="*/ 8 w 8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6" y="26"/>
                </a:lnTo>
                <a:lnTo>
                  <a:pt x="7" y="20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4" name="Freeform 20"/>
          <p:cNvSpPr>
            <a:spLocks/>
          </p:cNvSpPr>
          <p:nvPr/>
        </p:nvSpPr>
        <p:spPr bwMode="auto">
          <a:xfrm>
            <a:off x="2700338" y="2569369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0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2" y="0"/>
                </a:moveTo>
                <a:lnTo>
                  <a:pt x="0" y="14"/>
                </a:lnTo>
                <a:lnTo>
                  <a:pt x="0" y="25"/>
                </a:lnTo>
                <a:lnTo>
                  <a:pt x="2" y="31"/>
                </a:lnTo>
                <a:lnTo>
                  <a:pt x="5" y="28"/>
                </a:lnTo>
                <a:lnTo>
                  <a:pt x="6" y="20"/>
                </a:lnTo>
                <a:lnTo>
                  <a:pt x="6" y="1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5" name="Freeform 21"/>
          <p:cNvSpPr>
            <a:spLocks/>
          </p:cNvSpPr>
          <p:nvPr/>
        </p:nvSpPr>
        <p:spPr bwMode="auto">
          <a:xfrm>
            <a:off x="2195513" y="2516982"/>
            <a:ext cx="9525" cy="35719"/>
          </a:xfrm>
          <a:custGeom>
            <a:avLst/>
            <a:gdLst>
              <a:gd name="T0" fmla="*/ 2147483646 w 9"/>
              <a:gd name="T1" fmla="*/ 0 h 30"/>
              <a:gd name="T2" fmla="*/ 0 w 9"/>
              <a:gd name="T3" fmla="*/ 2147483646 h 30"/>
              <a:gd name="T4" fmla="*/ 0 w 9"/>
              <a:gd name="T5" fmla="*/ 2147483646 h 30"/>
              <a:gd name="T6" fmla="*/ 2147483646 w 9"/>
              <a:gd name="T7" fmla="*/ 2147483646 h 30"/>
              <a:gd name="T8" fmla="*/ 2147483646 w 9"/>
              <a:gd name="T9" fmla="*/ 2147483646 h 30"/>
              <a:gd name="T10" fmla="*/ 2147483646 w 9"/>
              <a:gd name="T11" fmla="*/ 2147483646 h 30"/>
              <a:gd name="T12" fmla="*/ 2147483646 w 9"/>
              <a:gd name="T13" fmla="*/ 2147483646 h 30"/>
              <a:gd name="T14" fmla="*/ 2147483646 w 9"/>
              <a:gd name="T15" fmla="*/ 0 h 30"/>
              <a:gd name="T16" fmla="*/ 2147483646 w 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0"/>
              <a:gd name="T29" fmla="*/ 9 w 9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7" y="27"/>
                </a:lnTo>
                <a:lnTo>
                  <a:pt x="8" y="20"/>
                </a:lnTo>
                <a:lnTo>
                  <a:pt x="7" y="10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2378869" y="2503885"/>
            <a:ext cx="8335" cy="35719"/>
          </a:xfrm>
          <a:custGeom>
            <a:avLst/>
            <a:gdLst>
              <a:gd name="T0" fmla="*/ 2147483646 w 8"/>
              <a:gd name="T1" fmla="*/ 0 h 30"/>
              <a:gd name="T2" fmla="*/ 0 w 8"/>
              <a:gd name="T3" fmla="*/ 2147483646 h 30"/>
              <a:gd name="T4" fmla="*/ 0 w 8"/>
              <a:gd name="T5" fmla="*/ 2147483646 h 30"/>
              <a:gd name="T6" fmla="*/ 2147483646 w 8"/>
              <a:gd name="T7" fmla="*/ 2147483646 h 30"/>
              <a:gd name="T8" fmla="*/ 2147483646 w 8"/>
              <a:gd name="T9" fmla="*/ 2147483646 h 30"/>
              <a:gd name="T10" fmla="*/ 2147483646 w 8"/>
              <a:gd name="T11" fmla="*/ 2147483646 h 30"/>
              <a:gd name="T12" fmla="*/ 2147483646 w 8"/>
              <a:gd name="T13" fmla="*/ 2147483646 h 30"/>
              <a:gd name="T14" fmla="*/ 2147483646 w 8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0"/>
              <a:gd name="T26" fmla="*/ 8 w 8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6" y="27"/>
                </a:lnTo>
                <a:lnTo>
                  <a:pt x="7" y="19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7" name="Freeform 23"/>
          <p:cNvSpPr>
            <a:spLocks/>
          </p:cNvSpPr>
          <p:nvPr/>
        </p:nvSpPr>
        <p:spPr bwMode="auto">
          <a:xfrm>
            <a:off x="2278856" y="2565797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1970485" y="2687241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2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8" y="20"/>
                </a:lnTo>
                <a:lnTo>
                  <a:pt x="7" y="9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29" name="Freeform 25"/>
          <p:cNvSpPr>
            <a:spLocks/>
          </p:cNvSpPr>
          <p:nvPr/>
        </p:nvSpPr>
        <p:spPr bwMode="auto">
          <a:xfrm>
            <a:off x="1881188" y="2609850"/>
            <a:ext cx="9525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2147483646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3" y="0"/>
                </a:moveTo>
                <a:lnTo>
                  <a:pt x="0" y="13"/>
                </a:lnTo>
                <a:lnTo>
                  <a:pt x="1" y="24"/>
                </a:lnTo>
                <a:lnTo>
                  <a:pt x="3" y="30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0" name="Freeform 26"/>
          <p:cNvSpPr>
            <a:spLocks/>
          </p:cNvSpPr>
          <p:nvPr/>
        </p:nvSpPr>
        <p:spPr bwMode="auto">
          <a:xfrm>
            <a:off x="2126456" y="2671763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1" name="Freeform 27"/>
          <p:cNvSpPr>
            <a:spLocks/>
          </p:cNvSpPr>
          <p:nvPr/>
        </p:nvSpPr>
        <p:spPr bwMode="auto">
          <a:xfrm>
            <a:off x="2052638" y="2547938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3"/>
                </a:lnTo>
                <a:lnTo>
                  <a:pt x="3" y="30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2" name="Freeform 28"/>
          <p:cNvSpPr>
            <a:spLocks/>
          </p:cNvSpPr>
          <p:nvPr/>
        </p:nvSpPr>
        <p:spPr bwMode="auto">
          <a:xfrm>
            <a:off x="2119313" y="2336007"/>
            <a:ext cx="8335" cy="36910"/>
          </a:xfrm>
          <a:custGeom>
            <a:avLst/>
            <a:gdLst>
              <a:gd name="T0" fmla="*/ 2147483646 w 7"/>
              <a:gd name="T1" fmla="*/ 0 h 31"/>
              <a:gd name="T2" fmla="*/ 0 w 7"/>
              <a:gd name="T3" fmla="*/ 2147483646 h 31"/>
              <a:gd name="T4" fmla="*/ 0 w 7"/>
              <a:gd name="T5" fmla="*/ 2147483646 h 31"/>
              <a:gd name="T6" fmla="*/ 2147483646 w 7"/>
              <a:gd name="T7" fmla="*/ 2147483646 h 31"/>
              <a:gd name="T8" fmla="*/ 2147483646 w 7"/>
              <a:gd name="T9" fmla="*/ 2147483646 h 31"/>
              <a:gd name="T10" fmla="*/ 2147483646 w 7"/>
              <a:gd name="T11" fmla="*/ 2147483646 h 31"/>
              <a:gd name="T12" fmla="*/ 2147483646 w 7"/>
              <a:gd name="T13" fmla="*/ 2147483646 h 31"/>
              <a:gd name="T14" fmla="*/ 2147483646 w 7"/>
              <a:gd name="T15" fmla="*/ 0 h 31"/>
              <a:gd name="T16" fmla="*/ 2147483646 w 7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1"/>
              <a:gd name="T29" fmla="*/ 7 w 7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5" y="28"/>
                </a:lnTo>
                <a:lnTo>
                  <a:pt x="6" y="20"/>
                </a:lnTo>
                <a:lnTo>
                  <a:pt x="5" y="1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3" name="Freeform 29"/>
          <p:cNvSpPr>
            <a:spLocks/>
          </p:cNvSpPr>
          <p:nvPr/>
        </p:nvSpPr>
        <p:spPr bwMode="auto">
          <a:xfrm>
            <a:off x="2443163" y="2364582"/>
            <a:ext cx="952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4" name="Freeform 30"/>
          <p:cNvSpPr>
            <a:spLocks/>
          </p:cNvSpPr>
          <p:nvPr/>
        </p:nvSpPr>
        <p:spPr bwMode="auto">
          <a:xfrm>
            <a:off x="2528888" y="2349104"/>
            <a:ext cx="952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0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5" name="Freeform 31"/>
          <p:cNvSpPr>
            <a:spLocks/>
          </p:cNvSpPr>
          <p:nvPr/>
        </p:nvSpPr>
        <p:spPr bwMode="auto">
          <a:xfrm>
            <a:off x="1896666" y="2512219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1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6" name="Freeform 32"/>
          <p:cNvSpPr>
            <a:spLocks/>
          </p:cNvSpPr>
          <p:nvPr/>
        </p:nvSpPr>
        <p:spPr bwMode="auto">
          <a:xfrm>
            <a:off x="1971675" y="2411016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2" y="0"/>
                </a:moveTo>
                <a:lnTo>
                  <a:pt x="0" y="14"/>
                </a:lnTo>
                <a:lnTo>
                  <a:pt x="0" y="24"/>
                </a:lnTo>
                <a:lnTo>
                  <a:pt x="3" y="31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2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7" name="Freeform 33"/>
          <p:cNvSpPr>
            <a:spLocks/>
          </p:cNvSpPr>
          <p:nvPr/>
        </p:nvSpPr>
        <p:spPr bwMode="auto">
          <a:xfrm>
            <a:off x="2271713" y="2408635"/>
            <a:ext cx="833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2" y="30"/>
                </a:lnTo>
                <a:lnTo>
                  <a:pt x="6" y="28"/>
                </a:lnTo>
                <a:lnTo>
                  <a:pt x="7" y="21"/>
                </a:lnTo>
                <a:lnTo>
                  <a:pt x="6" y="11"/>
                </a:lnTo>
                <a:lnTo>
                  <a:pt x="2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8" name="Freeform 34"/>
          <p:cNvSpPr>
            <a:spLocks/>
          </p:cNvSpPr>
          <p:nvPr/>
        </p:nvSpPr>
        <p:spPr bwMode="auto">
          <a:xfrm>
            <a:off x="2700338" y="2443163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2147483646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2" y="0"/>
                </a:moveTo>
                <a:lnTo>
                  <a:pt x="0" y="14"/>
                </a:lnTo>
                <a:lnTo>
                  <a:pt x="0" y="25"/>
                </a:lnTo>
                <a:lnTo>
                  <a:pt x="2" y="31"/>
                </a:lnTo>
                <a:lnTo>
                  <a:pt x="5" y="29"/>
                </a:lnTo>
                <a:lnTo>
                  <a:pt x="6" y="22"/>
                </a:lnTo>
                <a:lnTo>
                  <a:pt x="6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39" name="Freeform 35"/>
          <p:cNvSpPr>
            <a:spLocks/>
          </p:cNvSpPr>
          <p:nvPr/>
        </p:nvSpPr>
        <p:spPr bwMode="auto">
          <a:xfrm>
            <a:off x="2043113" y="2247900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2"/>
              <a:gd name="T26" fmla="*/ 9 w 9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0" name="Freeform 36"/>
          <p:cNvSpPr>
            <a:spLocks/>
          </p:cNvSpPr>
          <p:nvPr/>
        </p:nvSpPr>
        <p:spPr bwMode="auto">
          <a:xfrm>
            <a:off x="2196704" y="2274094"/>
            <a:ext cx="11906" cy="36910"/>
          </a:xfrm>
          <a:custGeom>
            <a:avLst/>
            <a:gdLst>
              <a:gd name="T0" fmla="*/ 2147483646 w 11"/>
              <a:gd name="T1" fmla="*/ 0 h 31"/>
              <a:gd name="T2" fmla="*/ 0 w 11"/>
              <a:gd name="T3" fmla="*/ 2147483646 h 31"/>
              <a:gd name="T4" fmla="*/ 0 w 11"/>
              <a:gd name="T5" fmla="*/ 2147483646 h 31"/>
              <a:gd name="T6" fmla="*/ 2147483646 w 11"/>
              <a:gd name="T7" fmla="*/ 2147483646 h 31"/>
              <a:gd name="T8" fmla="*/ 2147483646 w 11"/>
              <a:gd name="T9" fmla="*/ 2147483646 h 31"/>
              <a:gd name="T10" fmla="*/ 2147483646 w 11"/>
              <a:gd name="T11" fmla="*/ 2147483646 h 31"/>
              <a:gd name="T12" fmla="*/ 2147483646 w 11"/>
              <a:gd name="T13" fmla="*/ 2147483646 h 31"/>
              <a:gd name="T14" fmla="*/ 2147483646 w 11"/>
              <a:gd name="T15" fmla="*/ 2147483646 h 31"/>
              <a:gd name="T16" fmla="*/ 2147483646 w 11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"/>
              <a:gd name="T28" fmla="*/ 0 h 31"/>
              <a:gd name="T29" fmla="*/ 11 w 11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" h="31">
                <a:moveTo>
                  <a:pt x="4" y="0"/>
                </a:moveTo>
                <a:lnTo>
                  <a:pt x="0" y="13"/>
                </a:lnTo>
                <a:lnTo>
                  <a:pt x="0" y="24"/>
                </a:lnTo>
                <a:lnTo>
                  <a:pt x="4" y="30"/>
                </a:lnTo>
                <a:lnTo>
                  <a:pt x="8" y="28"/>
                </a:lnTo>
                <a:lnTo>
                  <a:pt x="10" y="21"/>
                </a:lnTo>
                <a:lnTo>
                  <a:pt x="8" y="10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1" name="Freeform 37"/>
          <p:cNvSpPr>
            <a:spLocks/>
          </p:cNvSpPr>
          <p:nvPr/>
        </p:nvSpPr>
        <p:spPr bwMode="auto">
          <a:xfrm>
            <a:off x="2272904" y="2185988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2"/>
              <a:gd name="T26" fmla="*/ 9 w 9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2" name="Freeform 38"/>
          <p:cNvSpPr>
            <a:spLocks/>
          </p:cNvSpPr>
          <p:nvPr/>
        </p:nvSpPr>
        <p:spPr bwMode="auto">
          <a:xfrm>
            <a:off x="2366963" y="2085975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2"/>
                </a:lnTo>
                <a:lnTo>
                  <a:pt x="0" y="23"/>
                </a:lnTo>
                <a:lnTo>
                  <a:pt x="3" y="30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3" name="Freeform 39"/>
          <p:cNvSpPr>
            <a:spLocks/>
          </p:cNvSpPr>
          <p:nvPr/>
        </p:nvSpPr>
        <p:spPr bwMode="auto">
          <a:xfrm>
            <a:off x="2456260" y="2120504"/>
            <a:ext cx="9525" cy="35719"/>
          </a:xfrm>
          <a:custGeom>
            <a:avLst/>
            <a:gdLst>
              <a:gd name="T0" fmla="*/ 2147483646 w 9"/>
              <a:gd name="T1" fmla="*/ 0 h 30"/>
              <a:gd name="T2" fmla="*/ 0 w 9"/>
              <a:gd name="T3" fmla="*/ 2147483646 h 30"/>
              <a:gd name="T4" fmla="*/ 0 w 9"/>
              <a:gd name="T5" fmla="*/ 2147483646 h 30"/>
              <a:gd name="T6" fmla="*/ 2147483646 w 9"/>
              <a:gd name="T7" fmla="*/ 2147483646 h 30"/>
              <a:gd name="T8" fmla="*/ 2147483646 w 9"/>
              <a:gd name="T9" fmla="*/ 2147483646 h 30"/>
              <a:gd name="T10" fmla="*/ 2147483646 w 9"/>
              <a:gd name="T11" fmla="*/ 2147483646 h 30"/>
              <a:gd name="T12" fmla="*/ 2147483646 w 9"/>
              <a:gd name="T13" fmla="*/ 2147483646 h 30"/>
              <a:gd name="T14" fmla="*/ 2147483646 w 9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0"/>
              <a:gd name="T26" fmla="*/ 9 w 9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6" y="26"/>
                </a:lnTo>
                <a:lnTo>
                  <a:pt x="8" y="20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4" name="Freeform 40"/>
          <p:cNvSpPr>
            <a:spLocks/>
          </p:cNvSpPr>
          <p:nvPr/>
        </p:nvSpPr>
        <p:spPr bwMode="auto">
          <a:xfrm>
            <a:off x="2376488" y="2290763"/>
            <a:ext cx="9525" cy="35719"/>
          </a:xfrm>
          <a:custGeom>
            <a:avLst/>
            <a:gdLst>
              <a:gd name="T0" fmla="*/ 2147483646 w 9"/>
              <a:gd name="T1" fmla="*/ 0 h 30"/>
              <a:gd name="T2" fmla="*/ 0 w 9"/>
              <a:gd name="T3" fmla="*/ 2147483646 h 30"/>
              <a:gd name="T4" fmla="*/ 2147483646 w 9"/>
              <a:gd name="T5" fmla="*/ 2147483646 h 30"/>
              <a:gd name="T6" fmla="*/ 2147483646 w 9"/>
              <a:gd name="T7" fmla="*/ 2147483646 h 30"/>
              <a:gd name="T8" fmla="*/ 2147483646 w 9"/>
              <a:gd name="T9" fmla="*/ 2147483646 h 30"/>
              <a:gd name="T10" fmla="*/ 2147483646 w 9"/>
              <a:gd name="T11" fmla="*/ 2147483646 h 30"/>
              <a:gd name="T12" fmla="*/ 2147483646 w 9"/>
              <a:gd name="T13" fmla="*/ 2147483646 h 30"/>
              <a:gd name="T14" fmla="*/ 2147483646 w 9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0"/>
              <a:gd name="T26" fmla="*/ 9 w 9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0">
                <a:moveTo>
                  <a:pt x="3" y="0"/>
                </a:moveTo>
                <a:lnTo>
                  <a:pt x="0" y="13"/>
                </a:lnTo>
                <a:lnTo>
                  <a:pt x="1" y="24"/>
                </a:lnTo>
                <a:lnTo>
                  <a:pt x="3" y="29"/>
                </a:lnTo>
                <a:lnTo>
                  <a:pt x="6" y="27"/>
                </a:lnTo>
                <a:lnTo>
                  <a:pt x="8" y="19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5" name="Freeform 41"/>
          <p:cNvSpPr>
            <a:spLocks/>
          </p:cNvSpPr>
          <p:nvPr/>
        </p:nvSpPr>
        <p:spPr bwMode="auto">
          <a:xfrm>
            <a:off x="2600325" y="2213372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0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6" name="Freeform 42"/>
          <p:cNvSpPr>
            <a:spLocks/>
          </p:cNvSpPr>
          <p:nvPr/>
        </p:nvSpPr>
        <p:spPr bwMode="auto">
          <a:xfrm>
            <a:off x="2702719" y="2172891"/>
            <a:ext cx="10716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31"/>
                </a:lnTo>
                <a:lnTo>
                  <a:pt x="7" y="28"/>
                </a:lnTo>
                <a:lnTo>
                  <a:pt x="9" y="21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7" name="Freeform 43"/>
          <p:cNvSpPr>
            <a:spLocks/>
          </p:cNvSpPr>
          <p:nvPr/>
        </p:nvSpPr>
        <p:spPr bwMode="auto">
          <a:xfrm>
            <a:off x="2771775" y="2276475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2" y="0"/>
                </a:moveTo>
                <a:lnTo>
                  <a:pt x="0" y="15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7" y="21"/>
                </a:lnTo>
                <a:lnTo>
                  <a:pt x="6" y="12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8" name="Freeform 44"/>
          <p:cNvSpPr>
            <a:spLocks/>
          </p:cNvSpPr>
          <p:nvPr/>
        </p:nvSpPr>
        <p:spPr bwMode="auto">
          <a:xfrm>
            <a:off x="2915841" y="2255044"/>
            <a:ext cx="8334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8"/>
                </a:lnTo>
                <a:lnTo>
                  <a:pt x="7" y="21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49" name="Freeform 45"/>
          <p:cNvSpPr>
            <a:spLocks/>
          </p:cNvSpPr>
          <p:nvPr/>
        </p:nvSpPr>
        <p:spPr bwMode="auto">
          <a:xfrm>
            <a:off x="2832498" y="2311004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0" name="Freeform 46"/>
          <p:cNvSpPr>
            <a:spLocks/>
          </p:cNvSpPr>
          <p:nvPr/>
        </p:nvSpPr>
        <p:spPr bwMode="auto">
          <a:xfrm>
            <a:off x="2508648" y="2239566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2147483646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5" y="28"/>
                </a:lnTo>
                <a:lnTo>
                  <a:pt x="6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1" name="Freeform 47"/>
          <p:cNvSpPr>
            <a:spLocks/>
          </p:cNvSpPr>
          <p:nvPr/>
        </p:nvSpPr>
        <p:spPr bwMode="auto">
          <a:xfrm>
            <a:off x="2221706" y="2055019"/>
            <a:ext cx="10716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"/>
              <a:gd name="T25" fmla="*/ 0 h 31"/>
              <a:gd name="T26" fmla="*/ 10 w 10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8" y="27"/>
                </a:lnTo>
                <a:lnTo>
                  <a:pt x="9" y="21"/>
                </a:lnTo>
                <a:lnTo>
                  <a:pt x="8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2" name="Freeform 48"/>
          <p:cNvSpPr>
            <a:spLocks/>
          </p:cNvSpPr>
          <p:nvPr/>
        </p:nvSpPr>
        <p:spPr bwMode="auto">
          <a:xfrm>
            <a:off x="1777604" y="2010966"/>
            <a:ext cx="1510903" cy="2443163"/>
          </a:xfrm>
          <a:custGeom>
            <a:avLst/>
            <a:gdLst>
              <a:gd name="T0" fmla="*/ 2147483646 w 1427"/>
              <a:gd name="T1" fmla="*/ 2147483646 h 2052"/>
              <a:gd name="T2" fmla="*/ 2147483646 w 1427"/>
              <a:gd name="T3" fmla="*/ 2147483646 h 2052"/>
              <a:gd name="T4" fmla="*/ 2147483646 w 1427"/>
              <a:gd name="T5" fmla="*/ 2147483646 h 2052"/>
              <a:gd name="T6" fmla="*/ 2147483646 w 1427"/>
              <a:gd name="T7" fmla="*/ 2147483646 h 2052"/>
              <a:gd name="T8" fmla="*/ 2147483646 w 1427"/>
              <a:gd name="T9" fmla="*/ 2147483646 h 2052"/>
              <a:gd name="T10" fmla="*/ 2147483646 w 1427"/>
              <a:gd name="T11" fmla="*/ 2147483646 h 2052"/>
              <a:gd name="T12" fmla="*/ 2147483646 w 1427"/>
              <a:gd name="T13" fmla="*/ 2147483646 h 2052"/>
              <a:gd name="T14" fmla="*/ 2147483646 w 1427"/>
              <a:gd name="T15" fmla="*/ 2147483646 h 2052"/>
              <a:gd name="T16" fmla="*/ 2147483646 w 1427"/>
              <a:gd name="T17" fmla="*/ 2147483646 h 2052"/>
              <a:gd name="T18" fmla="*/ 2147483646 w 1427"/>
              <a:gd name="T19" fmla="*/ 2147483646 h 2052"/>
              <a:gd name="T20" fmla="*/ 2147483646 w 1427"/>
              <a:gd name="T21" fmla="*/ 2147483646 h 2052"/>
              <a:gd name="T22" fmla="*/ 2147483646 w 1427"/>
              <a:gd name="T23" fmla="*/ 2147483646 h 2052"/>
              <a:gd name="T24" fmla="*/ 2147483646 w 1427"/>
              <a:gd name="T25" fmla="*/ 2147483646 h 2052"/>
              <a:gd name="T26" fmla="*/ 2147483646 w 1427"/>
              <a:gd name="T27" fmla="*/ 2147483646 h 2052"/>
              <a:gd name="T28" fmla="*/ 2147483646 w 1427"/>
              <a:gd name="T29" fmla="*/ 2147483646 h 2052"/>
              <a:gd name="T30" fmla="*/ 2147483646 w 1427"/>
              <a:gd name="T31" fmla="*/ 2147483646 h 2052"/>
              <a:gd name="T32" fmla="*/ 2147483646 w 1427"/>
              <a:gd name="T33" fmla="*/ 2147483646 h 2052"/>
              <a:gd name="T34" fmla="*/ 2147483646 w 1427"/>
              <a:gd name="T35" fmla="*/ 2147483646 h 2052"/>
              <a:gd name="T36" fmla="*/ 2147483646 w 1427"/>
              <a:gd name="T37" fmla="*/ 2147483646 h 2052"/>
              <a:gd name="T38" fmla="*/ 2147483646 w 1427"/>
              <a:gd name="T39" fmla="*/ 2147483646 h 2052"/>
              <a:gd name="T40" fmla="*/ 2147483646 w 1427"/>
              <a:gd name="T41" fmla="*/ 2147483646 h 2052"/>
              <a:gd name="T42" fmla="*/ 2147483646 w 1427"/>
              <a:gd name="T43" fmla="*/ 2147483646 h 2052"/>
              <a:gd name="T44" fmla="*/ 2147483646 w 1427"/>
              <a:gd name="T45" fmla="*/ 2147483646 h 2052"/>
              <a:gd name="T46" fmla="*/ 2147483646 w 1427"/>
              <a:gd name="T47" fmla="*/ 2147483646 h 2052"/>
              <a:gd name="T48" fmla="*/ 2147483646 w 1427"/>
              <a:gd name="T49" fmla="*/ 2147483646 h 2052"/>
              <a:gd name="T50" fmla="*/ 2147483646 w 1427"/>
              <a:gd name="T51" fmla="*/ 2147483646 h 2052"/>
              <a:gd name="T52" fmla="*/ 2147483646 w 1427"/>
              <a:gd name="T53" fmla="*/ 2147483646 h 2052"/>
              <a:gd name="T54" fmla="*/ 2147483646 w 1427"/>
              <a:gd name="T55" fmla="*/ 2147483646 h 2052"/>
              <a:gd name="T56" fmla="*/ 2147483646 w 1427"/>
              <a:gd name="T57" fmla="*/ 2147483646 h 2052"/>
              <a:gd name="T58" fmla="*/ 2147483646 w 1427"/>
              <a:gd name="T59" fmla="*/ 2147483646 h 2052"/>
              <a:gd name="T60" fmla="*/ 2147483646 w 1427"/>
              <a:gd name="T61" fmla="*/ 2147483646 h 2052"/>
              <a:gd name="T62" fmla="*/ 2147483646 w 1427"/>
              <a:gd name="T63" fmla="*/ 2147483646 h 2052"/>
              <a:gd name="T64" fmla="*/ 2147483646 w 1427"/>
              <a:gd name="T65" fmla="*/ 2147483646 h 2052"/>
              <a:gd name="T66" fmla="*/ 2147483646 w 1427"/>
              <a:gd name="T67" fmla="*/ 2147483646 h 2052"/>
              <a:gd name="T68" fmla="*/ 2147483646 w 1427"/>
              <a:gd name="T69" fmla="*/ 2147483646 h 2052"/>
              <a:gd name="T70" fmla="*/ 2147483646 w 1427"/>
              <a:gd name="T71" fmla="*/ 2147483646 h 2052"/>
              <a:gd name="T72" fmla="*/ 2147483646 w 1427"/>
              <a:gd name="T73" fmla="*/ 2147483646 h 2052"/>
              <a:gd name="T74" fmla="*/ 2147483646 w 1427"/>
              <a:gd name="T75" fmla="*/ 2147483646 h 2052"/>
              <a:gd name="T76" fmla="*/ 2147483646 w 1427"/>
              <a:gd name="T77" fmla="*/ 2147483646 h 2052"/>
              <a:gd name="T78" fmla="*/ 2147483646 w 1427"/>
              <a:gd name="T79" fmla="*/ 2147483646 h 2052"/>
              <a:gd name="T80" fmla="*/ 2147483646 w 1427"/>
              <a:gd name="T81" fmla="*/ 2147483646 h 2052"/>
              <a:gd name="T82" fmla="*/ 2147483646 w 1427"/>
              <a:gd name="T83" fmla="*/ 2147483646 h 2052"/>
              <a:gd name="T84" fmla="*/ 2147483646 w 1427"/>
              <a:gd name="T85" fmla="*/ 2147483646 h 2052"/>
              <a:gd name="T86" fmla="*/ 2147483646 w 1427"/>
              <a:gd name="T87" fmla="*/ 2147483646 h 2052"/>
              <a:gd name="T88" fmla="*/ 2147483646 w 1427"/>
              <a:gd name="T89" fmla="*/ 2147483646 h 2052"/>
              <a:gd name="T90" fmla="*/ 2147483646 w 1427"/>
              <a:gd name="T91" fmla="*/ 2147483646 h 2052"/>
              <a:gd name="T92" fmla="*/ 2147483646 w 1427"/>
              <a:gd name="T93" fmla="*/ 2147483646 h 2052"/>
              <a:gd name="T94" fmla="*/ 2147483646 w 1427"/>
              <a:gd name="T95" fmla="*/ 2147483646 h 2052"/>
              <a:gd name="T96" fmla="*/ 2147483646 w 1427"/>
              <a:gd name="T97" fmla="*/ 2147483646 h 2052"/>
              <a:gd name="T98" fmla="*/ 2147483646 w 1427"/>
              <a:gd name="T99" fmla="*/ 2147483646 h 2052"/>
              <a:gd name="T100" fmla="*/ 2147483646 w 1427"/>
              <a:gd name="T101" fmla="*/ 2147483646 h 2052"/>
              <a:gd name="T102" fmla="*/ 2147483646 w 1427"/>
              <a:gd name="T103" fmla="*/ 2147483646 h 2052"/>
              <a:gd name="T104" fmla="*/ 2147483646 w 1427"/>
              <a:gd name="T105" fmla="*/ 2147483646 h 2052"/>
              <a:gd name="T106" fmla="*/ 2147483646 w 1427"/>
              <a:gd name="T107" fmla="*/ 2147483646 h 2052"/>
              <a:gd name="T108" fmla="*/ 2147483646 w 1427"/>
              <a:gd name="T109" fmla="*/ 2147483646 h 2052"/>
              <a:gd name="T110" fmla="*/ 2147483646 w 1427"/>
              <a:gd name="T111" fmla="*/ 2147483646 h 2052"/>
              <a:gd name="T112" fmla="*/ 2147483646 w 1427"/>
              <a:gd name="T113" fmla="*/ 2147483646 h 2052"/>
              <a:gd name="T114" fmla="*/ 2147483646 w 1427"/>
              <a:gd name="T115" fmla="*/ 2147483646 h 20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7"/>
              <a:gd name="T175" fmla="*/ 0 h 2052"/>
              <a:gd name="T176" fmla="*/ 1427 w 1427"/>
              <a:gd name="T177" fmla="*/ 2052 h 205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7" h="2052">
                <a:moveTo>
                  <a:pt x="1426" y="745"/>
                </a:moveTo>
                <a:lnTo>
                  <a:pt x="1426" y="15"/>
                </a:lnTo>
                <a:lnTo>
                  <a:pt x="1418" y="12"/>
                </a:lnTo>
                <a:lnTo>
                  <a:pt x="1411" y="8"/>
                </a:lnTo>
                <a:lnTo>
                  <a:pt x="1402" y="6"/>
                </a:lnTo>
                <a:lnTo>
                  <a:pt x="1394" y="3"/>
                </a:lnTo>
                <a:lnTo>
                  <a:pt x="1386" y="2"/>
                </a:lnTo>
                <a:lnTo>
                  <a:pt x="1377" y="0"/>
                </a:lnTo>
                <a:lnTo>
                  <a:pt x="1368" y="0"/>
                </a:lnTo>
                <a:lnTo>
                  <a:pt x="1359" y="0"/>
                </a:lnTo>
                <a:lnTo>
                  <a:pt x="1350" y="2"/>
                </a:lnTo>
                <a:lnTo>
                  <a:pt x="1341" y="3"/>
                </a:lnTo>
                <a:lnTo>
                  <a:pt x="1332" y="6"/>
                </a:lnTo>
                <a:lnTo>
                  <a:pt x="1324" y="8"/>
                </a:lnTo>
                <a:lnTo>
                  <a:pt x="1316" y="12"/>
                </a:lnTo>
                <a:lnTo>
                  <a:pt x="1307" y="15"/>
                </a:lnTo>
                <a:lnTo>
                  <a:pt x="1298" y="20"/>
                </a:lnTo>
                <a:lnTo>
                  <a:pt x="1290" y="25"/>
                </a:lnTo>
                <a:lnTo>
                  <a:pt x="1281" y="31"/>
                </a:lnTo>
                <a:lnTo>
                  <a:pt x="1273" y="38"/>
                </a:lnTo>
                <a:lnTo>
                  <a:pt x="1265" y="45"/>
                </a:lnTo>
                <a:lnTo>
                  <a:pt x="1257" y="51"/>
                </a:lnTo>
                <a:lnTo>
                  <a:pt x="1251" y="59"/>
                </a:lnTo>
                <a:lnTo>
                  <a:pt x="1244" y="68"/>
                </a:lnTo>
                <a:lnTo>
                  <a:pt x="1237" y="75"/>
                </a:lnTo>
                <a:lnTo>
                  <a:pt x="1231" y="82"/>
                </a:lnTo>
                <a:lnTo>
                  <a:pt x="1225" y="89"/>
                </a:lnTo>
                <a:lnTo>
                  <a:pt x="1217" y="96"/>
                </a:lnTo>
                <a:lnTo>
                  <a:pt x="1210" y="102"/>
                </a:lnTo>
                <a:lnTo>
                  <a:pt x="1203" y="107"/>
                </a:lnTo>
                <a:lnTo>
                  <a:pt x="1194" y="112"/>
                </a:lnTo>
                <a:lnTo>
                  <a:pt x="1186" y="117"/>
                </a:lnTo>
                <a:lnTo>
                  <a:pt x="1178" y="122"/>
                </a:lnTo>
                <a:lnTo>
                  <a:pt x="1169" y="126"/>
                </a:lnTo>
                <a:lnTo>
                  <a:pt x="1160" y="130"/>
                </a:lnTo>
                <a:lnTo>
                  <a:pt x="1151" y="133"/>
                </a:lnTo>
                <a:lnTo>
                  <a:pt x="1142" y="137"/>
                </a:lnTo>
                <a:lnTo>
                  <a:pt x="1133" y="139"/>
                </a:lnTo>
                <a:lnTo>
                  <a:pt x="1124" y="142"/>
                </a:lnTo>
                <a:lnTo>
                  <a:pt x="1115" y="144"/>
                </a:lnTo>
                <a:lnTo>
                  <a:pt x="1106" y="145"/>
                </a:lnTo>
                <a:lnTo>
                  <a:pt x="1096" y="146"/>
                </a:lnTo>
                <a:lnTo>
                  <a:pt x="1086" y="147"/>
                </a:lnTo>
                <a:lnTo>
                  <a:pt x="1067" y="147"/>
                </a:lnTo>
                <a:lnTo>
                  <a:pt x="1057" y="147"/>
                </a:lnTo>
                <a:lnTo>
                  <a:pt x="1048" y="145"/>
                </a:lnTo>
                <a:lnTo>
                  <a:pt x="1037" y="145"/>
                </a:lnTo>
                <a:lnTo>
                  <a:pt x="1028" y="142"/>
                </a:lnTo>
                <a:lnTo>
                  <a:pt x="1017" y="140"/>
                </a:lnTo>
                <a:lnTo>
                  <a:pt x="1008" y="138"/>
                </a:lnTo>
                <a:lnTo>
                  <a:pt x="998" y="134"/>
                </a:lnTo>
                <a:lnTo>
                  <a:pt x="989" y="131"/>
                </a:lnTo>
                <a:lnTo>
                  <a:pt x="974" y="125"/>
                </a:lnTo>
                <a:lnTo>
                  <a:pt x="961" y="119"/>
                </a:lnTo>
                <a:lnTo>
                  <a:pt x="946" y="115"/>
                </a:lnTo>
                <a:lnTo>
                  <a:pt x="934" y="109"/>
                </a:lnTo>
                <a:lnTo>
                  <a:pt x="919" y="104"/>
                </a:lnTo>
                <a:lnTo>
                  <a:pt x="905" y="100"/>
                </a:lnTo>
                <a:lnTo>
                  <a:pt x="892" y="95"/>
                </a:lnTo>
                <a:lnTo>
                  <a:pt x="878" y="90"/>
                </a:lnTo>
                <a:lnTo>
                  <a:pt x="866" y="86"/>
                </a:lnTo>
                <a:lnTo>
                  <a:pt x="852" y="80"/>
                </a:lnTo>
                <a:lnTo>
                  <a:pt x="840" y="76"/>
                </a:lnTo>
                <a:lnTo>
                  <a:pt x="826" y="72"/>
                </a:lnTo>
                <a:lnTo>
                  <a:pt x="814" y="68"/>
                </a:lnTo>
                <a:lnTo>
                  <a:pt x="801" y="64"/>
                </a:lnTo>
                <a:lnTo>
                  <a:pt x="789" y="60"/>
                </a:lnTo>
                <a:lnTo>
                  <a:pt x="776" y="56"/>
                </a:lnTo>
                <a:lnTo>
                  <a:pt x="764" y="52"/>
                </a:lnTo>
                <a:lnTo>
                  <a:pt x="751" y="49"/>
                </a:lnTo>
                <a:lnTo>
                  <a:pt x="740" y="46"/>
                </a:lnTo>
                <a:lnTo>
                  <a:pt x="728" y="43"/>
                </a:lnTo>
                <a:lnTo>
                  <a:pt x="716" y="39"/>
                </a:lnTo>
                <a:lnTo>
                  <a:pt x="704" y="36"/>
                </a:lnTo>
                <a:lnTo>
                  <a:pt x="694" y="34"/>
                </a:lnTo>
                <a:lnTo>
                  <a:pt x="682" y="30"/>
                </a:lnTo>
                <a:lnTo>
                  <a:pt x="671" y="28"/>
                </a:lnTo>
                <a:lnTo>
                  <a:pt x="660" y="24"/>
                </a:lnTo>
                <a:lnTo>
                  <a:pt x="650" y="22"/>
                </a:lnTo>
                <a:lnTo>
                  <a:pt x="638" y="20"/>
                </a:lnTo>
                <a:lnTo>
                  <a:pt x="628" y="17"/>
                </a:lnTo>
                <a:lnTo>
                  <a:pt x="618" y="15"/>
                </a:lnTo>
                <a:lnTo>
                  <a:pt x="608" y="14"/>
                </a:lnTo>
                <a:lnTo>
                  <a:pt x="598" y="13"/>
                </a:lnTo>
                <a:lnTo>
                  <a:pt x="589" y="10"/>
                </a:lnTo>
                <a:lnTo>
                  <a:pt x="578" y="9"/>
                </a:lnTo>
                <a:lnTo>
                  <a:pt x="568" y="8"/>
                </a:lnTo>
                <a:lnTo>
                  <a:pt x="559" y="6"/>
                </a:lnTo>
                <a:lnTo>
                  <a:pt x="550" y="6"/>
                </a:lnTo>
                <a:lnTo>
                  <a:pt x="541" y="5"/>
                </a:lnTo>
                <a:lnTo>
                  <a:pt x="532" y="3"/>
                </a:lnTo>
                <a:lnTo>
                  <a:pt x="524" y="3"/>
                </a:lnTo>
                <a:lnTo>
                  <a:pt x="516" y="2"/>
                </a:lnTo>
                <a:lnTo>
                  <a:pt x="508" y="2"/>
                </a:lnTo>
                <a:lnTo>
                  <a:pt x="484" y="2"/>
                </a:lnTo>
                <a:lnTo>
                  <a:pt x="476" y="2"/>
                </a:lnTo>
                <a:lnTo>
                  <a:pt x="470" y="3"/>
                </a:lnTo>
                <a:lnTo>
                  <a:pt x="462" y="3"/>
                </a:lnTo>
                <a:lnTo>
                  <a:pt x="455" y="3"/>
                </a:lnTo>
                <a:lnTo>
                  <a:pt x="448" y="5"/>
                </a:lnTo>
                <a:lnTo>
                  <a:pt x="443" y="6"/>
                </a:lnTo>
                <a:lnTo>
                  <a:pt x="436" y="7"/>
                </a:lnTo>
                <a:lnTo>
                  <a:pt x="430" y="8"/>
                </a:lnTo>
                <a:lnTo>
                  <a:pt x="424" y="10"/>
                </a:lnTo>
                <a:lnTo>
                  <a:pt x="418" y="12"/>
                </a:lnTo>
                <a:lnTo>
                  <a:pt x="413" y="13"/>
                </a:lnTo>
                <a:lnTo>
                  <a:pt x="407" y="15"/>
                </a:lnTo>
                <a:lnTo>
                  <a:pt x="403" y="17"/>
                </a:lnTo>
                <a:lnTo>
                  <a:pt x="397" y="20"/>
                </a:lnTo>
                <a:lnTo>
                  <a:pt x="394" y="22"/>
                </a:lnTo>
                <a:lnTo>
                  <a:pt x="389" y="24"/>
                </a:lnTo>
                <a:lnTo>
                  <a:pt x="385" y="28"/>
                </a:lnTo>
                <a:lnTo>
                  <a:pt x="380" y="30"/>
                </a:lnTo>
                <a:lnTo>
                  <a:pt x="377" y="34"/>
                </a:lnTo>
                <a:lnTo>
                  <a:pt x="373" y="37"/>
                </a:lnTo>
                <a:lnTo>
                  <a:pt x="361" y="50"/>
                </a:lnTo>
                <a:lnTo>
                  <a:pt x="349" y="61"/>
                </a:lnTo>
                <a:lnTo>
                  <a:pt x="336" y="74"/>
                </a:lnTo>
                <a:lnTo>
                  <a:pt x="326" y="86"/>
                </a:lnTo>
                <a:lnTo>
                  <a:pt x="313" y="97"/>
                </a:lnTo>
                <a:lnTo>
                  <a:pt x="303" y="108"/>
                </a:lnTo>
                <a:lnTo>
                  <a:pt x="293" y="117"/>
                </a:lnTo>
                <a:lnTo>
                  <a:pt x="282" y="129"/>
                </a:lnTo>
                <a:lnTo>
                  <a:pt x="273" y="138"/>
                </a:lnTo>
                <a:lnTo>
                  <a:pt x="263" y="147"/>
                </a:lnTo>
                <a:lnTo>
                  <a:pt x="254" y="156"/>
                </a:lnTo>
                <a:lnTo>
                  <a:pt x="246" y="164"/>
                </a:lnTo>
                <a:lnTo>
                  <a:pt x="237" y="173"/>
                </a:lnTo>
                <a:lnTo>
                  <a:pt x="227" y="180"/>
                </a:lnTo>
                <a:lnTo>
                  <a:pt x="220" y="188"/>
                </a:lnTo>
                <a:lnTo>
                  <a:pt x="212" y="195"/>
                </a:lnTo>
                <a:lnTo>
                  <a:pt x="205" y="202"/>
                </a:lnTo>
                <a:lnTo>
                  <a:pt x="198" y="208"/>
                </a:lnTo>
                <a:lnTo>
                  <a:pt x="190" y="215"/>
                </a:lnTo>
                <a:lnTo>
                  <a:pt x="184" y="222"/>
                </a:lnTo>
                <a:lnTo>
                  <a:pt x="178" y="227"/>
                </a:lnTo>
                <a:lnTo>
                  <a:pt x="172" y="233"/>
                </a:lnTo>
                <a:lnTo>
                  <a:pt x="165" y="239"/>
                </a:lnTo>
                <a:lnTo>
                  <a:pt x="160" y="243"/>
                </a:lnTo>
                <a:lnTo>
                  <a:pt x="154" y="248"/>
                </a:lnTo>
                <a:lnTo>
                  <a:pt x="148" y="254"/>
                </a:lnTo>
                <a:lnTo>
                  <a:pt x="144" y="258"/>
                </a:lnTo>
                <a:lnTo>
                  <a:pt x="139" y="263"/>
                </a:lnTo>
                <a:lnTo>
                  <a:pt x="134" y="268"/>
                </a:lnTo>
                <a:lnTo>
                  <a:pt x="129" y="271"/>
                </a:lnTo>
                <a:lnTo>
                  <a:pt x="126" y="276"/>
                </a:lnTo>
                <a:lnTo>
                  <a:pt x="121" y="280"/>
                </a:lnTo>
                <a:lnTo>
                  <a:pt x="117" y="284"/>
                </a:lnTo>
                <a:lnTo>
                  <a:pt x="113" y="287"/>
                </a:lnTo>
                <a:lnTo>
                  <a:pt x="109" y="291"/>
                </a:lnTo>
                <a:lnTo>
                  <a:pt x="105" y="294"/>
                </a:lnTo>
                <a:lnTo>
                  <a:pt x="102" y="299"/>
                </a:lnTo>
                <a:lnTo>
                  <a:pt x="98" y="301"/>
                </a:lnTo>
                <a:lnTo>
                  <a:pt x="95" y="306"/>
                </a:lnTo>
                <a:lnTo>
                  <a:pt x="92" y="308"/>
                </a:lnTo>
                <a:lnTo>
                  <a:pt x="88" y="312"/>
                </a:lnTo>
                <a:lnTo>
                  <a:pt x="86" y="315"/>
                </a:lnTo>
                <a:lnTo>
                  <a:pt x="83" y="318"/>
                </a:lnTo>
                <a:lnTo>
                  <a:pt x="80" y="322"/>
                </a:lnTo>
                <a:lnTo>
                  <a:pt x="77" y="325"/>
                </a:lnTo>
                <a:lnTo>
                  <a:pt x="75" y="329"/>
                </a:lnTo>
                <a:lnTo>
                  <a:pt x="71" y="332"/>
                </a:lnTo>
                <a:lnTo>
                  <a:pt x="69" y="335"/>
                </a:lnTo>
                <a:lnTo>
                  <a:pt x="66" y="339"/>
                </a:lnTo>
                <a:lnTo>
                  <a:pt x="60" y="347"/>
                </a:lnTo>
                <a:lnTo>
                  <a:pt x="53" y="357"/>
                </a:lnTo>
                <a:lnTo>
                  <a:pt x="48" y="366"/>
                </a:lnTo>
                <a:lnTo>
                  <a:pt x="42" y="378"/>
                </a:lnTo>
                <a:lnTo>
                  <a:pt x="36" y="387"/>
                </a:lnTo>
                <a:lnTo>
                  <a:pt x="32" y="396"/>
                </a:lnTo>
                <a:lnTo>
                  <a:pt x="27" y="406"/>
                </a:lnTo>
                <a:lnTo>
                  <a:pt x="23" y="417"/>
                </a:lnTo>
                <a:lnTo>
                  <a:pt x="19" y="427"/>
                </a:lnTo>
                <a:lnTo>
                  <a:pt x="16" y="438"/>
                </a:lnTo>
                <a:lnTo>
                  <a:pt x="12" y="448"/>
                </a:lnTo>
                <a:lnTo>
                  <a:pt x="10" y="459"/>
                </a:lnTo>
                <a:lnTo>
                  <a:pt x="8" y="469"/>
                </a:lnTo>
                <a:lnTo>
                  <a:pt x="6" y="479"/>
                </a:lnTo>
                <a:lnTo>
                  <a:pt x="3" y="491"/>
                </a:lnTo>
                <a:lnTo>
                  <a:pt x="2" y="501"/>
                </a:lnTo>
                <a:lnTo>
                  <a:pt x="1" y="512"/>
                </a:lnTo>
                <a:lnTo>
                  <a:pt x="1" y="522"/>
                </a:lnTo>
                <a:lnTo>
                  <a:pt x="0" y="533"/>
                </a:lnTo>
                <a:lnTo>
                  <a:pt x="1" y="543"/>
                </a:lnTo>
                <a:lnTo>
                  <a:pt x="1" y="554"/>
                </a:lnTo>
                <a:lnTo>
                  <a:pt x="2" y="564"/>
                </a:lnTo>
                <a:lnTo>
                  <a:pt x="3" y="574"/>
                </a:lnTo>
                <a:lnTo>
                  <a:pt x="6" y="586"/>
                </a:lnTo>
                <a:lnTo>
                  <a:pt x="8" y="595"/>
                </a:lnTo>
                <a:lnTo>
                  <a:pt x="9" y="606"/>
                </a:lnTo>
                <a:lnTo>
                  <a:pt x="12" y="616"/>
                </a:lnTo>
                <a:lnTo>
                  <a:pt x="16" y="625"/>
                </a:lnTo>
                <a:lnTo>
                  <a:pt x="19" y="636"/>
                </a:lnTo>
                <a:lnTo>
                  <a:pt x="23" y="645"/>
                </a:lnTo>
                <a:lnTo>
                  <a:pt x="27" y="655"/>
                </a:lnTo>
                <a:lnTo>
                  <a:pt x="32" y="664"/>
                </a:lnTo>
                <a:lnTo>
                  <a:pt x="36" y="673"/>
                </a:lnTo>
                <a:lnTo>
                  <a:pt x="42" y="682"/>
                </a:lnTo>
                <a:lnTo>
                  <a:pt x="50" y="695"/>
                </a:lnTo>
                <a:lnTo>
                  <a:pt x="58" y="708"/>
                </a:lnTo>
                <a:lnTo>
                  <a:pt x="66" y="719"/>
                </a:lnTo>
                <a:lnTo>
                  <a:pt x="74" y="732"/>
                </a:lnTo>
                <a:lnTo>
                  <a:pt x="80" y="744"/>
                </a:lnTo>
                <a:lnTo>
                  <a:pt x="87" y="755"/>
                </a:lnTo>
                <a:lnTo>
                  <a:pt x="94" y="767"/>
                </a:lnTo>
                <a:lnTo>
                  <a:pt x="101" y="779"/>
                </a:lnTo>
                <a:lnTo>
                  <a:pt x="108" y="790"/>
                </a:lnTo>
                <a:lnTo>
                  <a:pt x="114" y="801"/>
                </a:lnTo>
                <a:lnTo>
                  <a:pt x="121" y="812"/>
                </a:lnTo>
                <a:lnTo>
                  <a:pt x="127" y="822"/>
                </a:lnTo>
                <a:lnTo>
                  <a:pt x="132" y="833"/>
                </a:lnTo>
                <a:lnTo>
                  <a:pt x="139" y="843"/>
                </a:lnTo>
                <a:lnTo>
                  <a:pt x="144" y="854"/>
                </a:lnTo>
                <a:lnTo>
                  <a:pt x="151" y="864"/>
                </a:lnTo>
                <a:lnTo>
                  <a:pt x="155" y="873"/>
                </a:lnTo>
                <a:lnTo>
                  <a:pt x="161" y="882"/>
                </a:lnTo>
                <a:lnTo>
                  <a:pt x="166" y="892"/>
                </a:lnTo>
                <a:lnTo>
                  <a:pt x="171" y="901"/>
                </a:lnTo>
                <a:lnTo>
                  <a:pt x="175" y="910"/>
                </a:lnTo>
                <a:lnTo>
                  <a:pt x="180" y="920"/>
                </a:lnTo>
                <a:lnTo>
                  <a:pt x="184" y="929"/>
                </a:lnTo>
                <a:lnTo>
                  <a:pt x="189" y="937"/>
                </a:lnTo>
                <a:lnTo>
                  <a:pt x="192" y="946"/>
                </a:lnTo>
                <a:lnTo>
                  <a:pt x="196" y="953"/>
                </a:lnTo>
                <a:lnTo>
                  <a:pt x="200" y="961"/>
                </a:lnTo>
                <a:lnTo>
                  <a:pt x="203" y="969"/>
                </a:lnTo>
                <a:lnTo>
                  <a:pt x="207" y="977"/>
                </a:lnTo>
                <a:lnTo>
                  <a:pt x="211" y="986"/>
                </a:lnTo>
                <a:lnTo>
                  <a:pt x="213" y="992"/>
                </a:lnTo>
                <a:lnTo>
                  <a:pt x="216" y="999"/>
                </a:lnTo>
                <a:lnTo>
                  <a:pt x="218" y="1008"/>
                </a:lnTo>
                <a:lnTo>
                  <a:pt x="221" y="1013"/>
                </a:lnTo>
                <a:lnTo>
                  <a:pt x="223" y="1020"/>
                </a:lnTo>
                <a:lnTo>
                  <a:pt x="225" y="1027"/>
                </a:lnTo>
                <a:lnTo>
                  <a:pt x="227" y="1034"/>
                </a:lnTo>
                <a:lnTo>
                  <a:pt x="229" y="1040"/>
                </a:lnTo>
                <a:lnTo>
                  <a:pt x="231" y="1046"/>
                </a:lnTo>
                <a:lnTo>
                  <a:pt x="232" y="1053"/>
                </a:lnTo>
                <a:lnTo>
                  <a:pt x="232" y="1059"/>
                </a:lnTo>
                <a:lnTo>
                  <a:pt x="234" y="1063"/>
                </a:lnTo>
                <a:lnTo>
                  <a:pt x="234" y="1069"/>
                </a:lnTo>
                <a:lnTo>
                  <a:pt x="234" y="1074"/>
                </a:lnTo>
                <a:lnTo>
                  <a:pt x="235" y="1079"/>
                </a:lnTo>
                <a:lnTo>
                  <a:pt x="235" y="1084"/>
                </a:lnTo>
                <a:lnTo>
                  <a:pt x="235" y="1090"/>
                </a:lnTo>
                <a:lnTo>
                  <a:pt x="234" y="1094"/>
                </a:lnTo>
                <a:lnTo>
                  <a:pt x="234" y="1099"/>
                </a:lnTo>
                <a:lnTo>
                  <a:pt x="232" y="1111"/>
                </a:lnTo>
                <a:lnTo>
                  <a:pt x="231" y="1122"/>
                </a:lnTo>
                <a:lnTo>
                  <a:pt x="229" y="1134"/>
                </a:lnTo>
                <a:lnTo>
                  <a:pt x="227" y="1145"/>
                </a:lnTo>
                <a:lnTo>
                  <a:pt x="225" y="1157"/>
                </a:lnTo>
                <a:lnTo>
                  <a:pt x="223" y="1169"/>
                </a:lnTo>
                <a:lnTo>
                  <a:pt x="221" y="1180"/>
                </a:lnTo>
                <a:lnTo>
                  <a:pt x="220" y="1192"/>
                </a:lnTo>
                <a:lnTo>
                  <a:pt x="218" y="1203"/>
                </a:lnTo>
                <a:lnTo>
                  <a:pt x="215" y="1215"/>
                </a:lnTo>
                <a:lnTo>
                  <a:pt x="213" y="1225"/>
                </a:lnTo>
                <a:lnTo>
                  <a:pt x="211" y="1236"/>
                </a:lnTo>
                <a:lnTo>
                  <a:pt x="209" y="1247"/>
                </a:lnTo>
                <a:lnTo>
                  <a:pt x="207" y="1259"/>
                </a:lnTo>
                <a:lnTo>
                  <a:pt x="204" y="1270"/>
                </a:lnTo>
                <a:lnTo>
                  <a:pt x="201" y="1281"/>
                </a:lnTo>
                <a:lnTo>
                  <a:pt x="199" y="1291"/>
                </a:lnTo>
                <a:lnTo>
                  <a:pt x="196" y="1302"/>
                </a:lnTo>
                <a:lnTo>
                  <a:pt x="194" y="1312"/>
                </a:lnTo>
                <a:lnTo>
                  <a:pt x="191" y="1324"/>
                </a:lnTo>
                <a:lnTo>
                  <a:pt x="189" y="1334"/>
                </a:lnTo>
                <a:lnTo>
                  <a:pt x="186" y="1345"/>
                </a:lnTo>
                <a:lnTo>
                  <a:pt x="182" y="1354"/>
                </a:lnTo>
                <a:lnTo>
                  <a:pt x="180" y="1364"/>
                </a:lnTo>
                <a:lnTo>
                  <a:pt x="177" y="1375"/>
                </a:lnTo>
                <a:lnTo>
                  <a:pt x="173" y="1385"/>
                </a:lnTo>
                <a:lnTo>
                  <a:pt x="171" y="1394"/>
                </a:lnTo>
                <a:lnTo>
                  <a:pt x="167" y="1405"/>
                </a:lnTo>
                <a:lnTo>
                  <a:pt x="164" y="1414"/>
                </a:lnTo>
                <a:lnTo>
                  <a:pt x="162" y="1424"/>
                </a:lnTo>
                <a:lnTo>
                  <a:pt x="158" y="1434"/>
                </a:lnTo>
                <a:lnTo>
                  <a:pt x="155" y="1443"/>
                </a:lnTo>
                <a:lnTo>
                  <a:pt x="152" y="1452"/>
                </a:lnTo>
                <a:lnTo>
                  <a:pt x="148" y="1462"/>
                </a:lnTo>
                <a:lnTo>
                  <a:pt x="144" y="1471"/>
                </a:lnTo>
                <a:lnTo>
                  <a:pt x="141" y="1480"/>
                </a:lnTo>
                <a:lnTo>
                  <a:pt x="137" y="1489"/>
                </a:lnTo>
                <a:lnTo>
                  <a:pt x="134" y="1499"/>
                </a:lnTo>
                <a:lnTo>
                  <a:pt x="130" y="1507"/>
                </a:lnTo>
                <a:lnTo>
                  <a:pt x="127" y="1515"/>
                </a:lnTo>
                <a:lnTo>
                  <a:pt x="123" y="1524"/>
                </a:lnTo>
                <a:lnTo>
                  <a:pt x="119" y="1532"/>
                </a:lnTo>
                <a:lnTo>
                  <a:pt x="115" y="1540"/>
                </a:lnTo>
                <a:lnTo>
                  <a:pt x="112" y="1550"/>
                </a:lnTo>
                <a:lnTo>
                  <a:pt x="108" y="1556"/>
                </a:lnTo>
                <a:lnTo>
                  <a:pt x="104" y="1565"/>
                </a:lnTo>
                <a:lnTo>
                  <a:pt x="100" y="1573"/>
                </a:lnTo>
                <a:lnTo>
                  <a:pt x="95" y="1581"/>
                </a:lnTo>
                <a:lnTo>
                  <a:pt x="92" y="1588"/>
                </a:lnTo>
                <a:lnTo>
                  <a:pt x="87" y="1596"/>
                </a:lnTo>
                <a:lnTo>
                  <a:pt x="84" y="1604"/>
                </a:lnTo>
                <a:lnTo>
                  <a:pt x="79" y="1610"/>
                </a:lnTo>
                <a:lnTo>
                  <a:pt x="75" y="1618"/>
                </a:lnTo>
                <a:lnTo>
                  <a:pt x="71" y="1625"/>
                </a:lnTo>
                <a:lnTo>
                  <a:pt x="66" y="1633"/>
                </a:lnTo>
                <a:lnTo>
                  <a:pt x="62" y="1641"/>
                </a:lnTo>
                <a:lnTo>
                  <a:pt x="58" y="1650"/>
                </a:lnTo>
                <a:lnTo>
                  <a:pt x="54" y="1660"/>
                </a:lnTo>
                <a:lnTo>
                  <a:pt x="51" y="1668"/>
                </a:lnTo>
                <a:lnTo>
                  <a:pt x="48" y="1677"/>
                </a:lnTo>
                <a:lnTo>
                  <a:pt x="44" y="1686"/>
                </a:lnTo>
                <a:lnTo>
                  <a:pt x="42" y="1695"/>
                </a:lnTo>
                <a:lnTo>
                  <a:pt x="40" y="1705"/>
                </a:lnTo>
                <a:lnTo>
                  <a:pt x="38" y="1714"/>
                </a:lnTo>
                <a:lnTo>
                  <a:pt x="36" y="1723"/>
                </a:lnTo>
                <a:lnTo>
                  <a:pt x="35" y="1734"/>
                </a:lnTo>
                <a:lnTo>
                  <a:pt x="34" y="1743"/>
                </a:lnTo>
                <a:lnTo>
                  <a:pt x="33" y="1753"/>
                </a:lnTo>
                <a:lnTo>
                  <a:pt x="33" y="1763"/>
                </a:lnTo>
                <a:lnTo>
                  <a:pt x="33" y="1773"/>
                </a:lnTo>
                <a:lnTo>
                  <a:pt x="33" y="1782"/>
                </a:lnTo>
                <a:lnTo>
                  <a:pt x="33" y="1793"/>
                </a:lnTo>
                <a:lnTo>
                  <a:pt x="35" y="1802"/>
                </a:lnTo>
                <a:lnTo>
                  <a:pt x="36" y="1812"/>
                </a:lnTo>
                <a:lnTo>
                  <a:pt x="36" y="1823"/>
                </a:lnTo>
                <a:lnTo>
                  <a:pt x="38" y="1832"/>
                </a:lnTo>
                <a:lnTo>
                  <a:pt x="40" y="1843"/>
                </a:lnTo>
                <a:lnTo>
                  <a:pt x="43" y="1852"/>
                </a:lnTo>
                <a:lnTo>
                  <a:pt x="45" y="1862"/>
                </a:lnTo>
                <a:lnTo>
                  <a:pt x="48" y="1871"/>
                </a:lnTo>
                <a:lnTo>
                  <a:pt x="51" y="1882"/>
                </a:lnTo>
                <a:lnTo>
                  <a:pt x="54" y="1891"/>
                </a:lnTo>
                <a:lnTo>
                  <a:pt x="58" y="1900"/>
                </a:lnTo>
                <a:lnTo>
                  <a:pt x="62" y="1911"/>
                </a:lnTo>
                <a:lnTo>
                  <a:pt x="66" y="1920"/>
                </a:lnTo>
                <a:lnTo>
                  <a:pt x="70" y="1929"/>
                </a:lnTo>
                <a:lnTo>
                  <a:pt x="75" y="1939"/>
                </a:lnTo>
                <a:lnTo>
                  <a:pt x="80" y="1947"/>
                </a:lnTo>
                <a:lnTo>
                  <a:pt x="85" y="1956"/>
                </a:lnTo>
                <a:lnTo>
                  <a:pt x="91" y="1965"/>
                </a:lnTo>
                <a:lnTo>
                  <a:pt x="96" y="1973"/>
                </a:lnTo>
                <a:lnTo>
                  <a:pt x="103" y="1983"/>
                </a:lnTo>
                <a:lnTo>
                  <a:pt x="109" y="1992"/>
                </a:lnTo>
                <a:lnTo>
                  <a:pt x="115" y="1999"/>
                </a:lnTo>
                <a:lnTo>
                  <a:pt x="121" y="2007"/>
                </a:lnTo>
                <a:lnTo>
                  <a:pt x="128" y="2015"/>
                </a:lnTo>
                <a:lnTo>
                  <a:pt x="136" y="2022"/>
                </a:lnTo>
                <a:lnTo>
                  <a:pt x="144" y="2030"/>
                </a:lnTo>
                <a:lnTo>
                  <a:pt x="152" y="2037"/>
                </a:lnTo>
                <a:lnTo>
                  <a:pt x="160" y="2044"/>
                </a:lnTo>
                <a:lnTo>
                  <a:pt x="166" y="2051"/>
                </a:lnTo>
                <a:lnTo>
                  <a:pt x="1426" y="2051"/>
                </a:lnTo>
                <a:lnTo>
                  <a:pt x="1426" y="745"/>
                </a:lnTo>
              </a:path>
            </a:pathLst>
          </a:custGeom>
          <a:noFill/>
          <a:ln w="12700" cap="rnd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3" name="Freeform 49"/>
          <p:cNvSpPr>
            <a:spLocks/>
          </p:cNvSpPr>
          <p:nvPr/>
        </p:nvSpPr>
        <p:spPr bwMode="auto">
          <a:xfrm>
            <a:off x="3268266" y="2893219"/>
            <a:ext cx="120253" cy="851297"/>
          </a:xfrm>
          <a:custGeom>
            <a:avLst/>
            <a:gdLst>
              <a:gd name="T0" fmla="*/ 0 w 114"/>
              <a:gd name="T1" fmla="*/ 0 h 715"/>
              <a:gd name="T2" fmla="*/ 2147483646 w 114"/>
              <a:gd name="T3" fmla="*/ 0 h 715"/>
              <a:gd name="T4" fmla="*/ 2147483646 w 114"/>
              <a:gd name="T5" fmla="*/ 2147483646 h 715"/>
              <a:gd name="T6" fmla="*/ 0 w 114"/>
              <a:gd name="T7" fmla="*/ 2147483646 h 715"/>
              <a:gd name="T8" fmla="*/ 0 w 114"/>
              <a:gd name="T9" fmla="*/ 0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4"/>
              <a:gd name="T16" fmla="*/ 0 h 715"/>
              <a:gd name="T17" fmla="*/ 114 w 114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4" h="715">
                <a:moveTo>
                  <a:pt x="0" y="0"/>
                </a:moveTo>
                <a:lnTo>
                  <a:pt x="113" y="0"/>
                </a:lnTo>
                <a:lnTo>
                  <a:pt x="113" y="714"/>
                </a:lnTo>
                <a:lnTo>
                  <a:pt x="0" y="714"/>
                </a:lnTo>
                <a:lnTo>
                  <a:pt x="0" y="0"/>
                </a:lnTo>
              </a:path>
            </a:pathLst>
          </a:custGeom>
          <a:solidFill>
            <a:srgbClr val="E3E3E3"/>
          </a:solidFill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BE" sz="1350"/>
          </a:p>
        </p:txBody>
      </p:sp>
      <p:sp>
        <p:nvSpPr>
          <p:cNvPr id="72754" name="Freeform 50"/>
          <p:cNvSpPr>
            <a:spLocks/>
          </p:cNvSpPr>
          <p:nvPr/>
        </p:nvSpPr>
        <p:spPr bwMode="auto">
          <a:xfrm>
            <a:off x="3268266" y="2893219"/>
            <a:ext cx="120253" cy="32147"/>
          </a:xfrm>
          <a:custGeom>
            <a:avLst/>
            <a:gdLst>
              <a:gd name="T0" fmla="*/ 0 w 114"/>
              <a:gd name="T1" fmla="*/ 2147483646 h 27"/>
              <a:gd name="T2" fmla="*/ 2147483646 w 114"/>
              <a:gd name="T3" fmla="*/ 2147483646 h 27"/>
              <a:gd name="T4" fmla="*/ 2147483646 w 114"/>
              <a:gd name="T5" fmla="*/ 0 h 27"/>
              <a:gd name="T6" fmla="*/ 0 60000 65536"/>
              <a:gd name="T7" fmla="*/ 0 60000 65536"/>
              <a:gd name="T8" fmla="*/ 0 60000 65536"/>
              <a:gd name="T9" fmla="*/ 0 w 114"/>
              <a:gd name="T10" fmla="*/ 0 h 27"/>
              <a:gd name="T11" fmla="*/ 114 w 1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7">
                <a:moveTo>
                  <a:pt x="0" y="26"/>
                </a:moveTo>
                <a:lnTo>
                  <a:pt x="77" y="26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5" name="Freeform 51"/>
          <p:cNvSpPr>
            <a:spLocks/>
          </p:cNvSpPr>
          <p:nvPr/>
        </p:nvSpPr>
        <p:spPr bwMode="auto">
          <a:xfrm>
            <a:off x="3268266" y="2926557"/>
            <a:ext cx="120253" cy="32147"/>
          </a:xfrm>
          <a:custGeom>
            <a:avLst/>
            <a:gdLst>
              <a:gd name="T0" fmla="*/ 0 w 114"/>
              <a:gd name="T1" fmla="*/ 2147483646 h 27"/>
              <a:gd name="T2" fmla="*/ 2147483646 w 114"/>
              <a:gd name="T3" fmla="*/ 2147483646 h 27"/>
              <a:gd name="T4" fmla="*/ 2147483646 w 114"/>
              <a:gd name="T5" fmla="*/ 0 h 27"/>
              <a:gd name="T6" fmla="*/ 0 60000 65536"/>
              <a:gd name="T7" fmla="*/ 0 60000 65536"/>
              <a:gd name="T8" fmla="*/ 0 60000 65536"/>
              <a:gd name="T9" fmla="*/ 0 w 114"/>
              <a:gd name="T10" fmla="*/ 0 h 27"/>
              <a:gd name="T11" fmla="*/ 114 w 1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7">
                <a:moveTo>
                  <a:pt x="0" y="26"/>
                </a:moveTo>
                <a:lnTo>
                  <a:pt x="77" y="26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6" name="Freeform 52"/>
          <p:cNvSpPr>
            <a:spLocks/>
          </p:cNvSpPr>
          <p:nvPr/>
        </p:nvSpPr>
        <p:spPr bwMode="auto">
          <a:xfrm>
            <a:off x="3268266" y="2958704"/>
            <a:ext cx="120253" cy="35719"/>
          </a:xfrm>
          <a:custGeom>
            <a:avLst/>
            <a:gdLst>
              <a:gd name="T0" fmla="*/ 0 w 114"/>
              <a:gd name="T1" fmla="*/ 2147483646 h 30"/>
              <a:gd name="T2" fmla="*/ 2147483646 w 114"/>
              <a:gd name="T3" fmla="*/ 2147483646 h 30"/>
              <a:gd name="T4" fmla="*/ 2147483646 w 114"/>
              <a:gd name="T5" fmla="*/ 0 h 30"/>
              <a:gd name="T6" fmla="*/ 0 60000 65536"/>
              <a:gd name="T7" fmla="*/ 0 60000 65536"/>
              <a:gd name="T8" fmla="*/ 0 60000 65536"/>
              <a:gd name="T9" fmla="*/ 0 w 114"/>
              <a:gd name="T10" fmla="*/ 0 h 30"/>
              <a:gd name="T11" fmla="*/ 114 w 114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30">
                <a:moveTo>
                  <a:pt x="0" y="29"/>
                </a:moveTo>
                <a:lnTo>
                  <a:pt x="77" y="29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7" name="Freeform 53"/>
          <p:cNvSpPr>
            <a:spLocks/>
          </p:cNvSpPr>
          <p:nvPr/>
        </p:nvSpPr>
        <p:spPr bwMode="auto">
          <a:xfrm>
            <a:off x="3268266" y="2993231"/>
            <a:ext cx="120253" cy="34529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8" name="Freeform 54"/>
          <p:cNvSpPr>
            <a:spLocks/>
          </p:cNvSpPr>
          <p:nvPr/>
        </p:nvSpPr>
        <p:spPr bwMode="auto">
          <a:xfrm>
            <a:off x="3268266" y="3027760"/>
            <a:ext cx="120253" cy="34528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59" name="Freeform 55"/>
          <p:cNvSpPr>
            <a:spLocks/>
          </p:cNvSpPr>
          <p:nvPr/>
        </p:nvSpPr>
        <p:spPr bwMode="auto">
          <a:xfrm>
            <a:off x="3268266" y="3062287"/>
            <a:ext cx="120253" cy="34529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0" name="Freeform 56"/>
          <p:cNvSpPr>
            <a:spLocks/>
          </p:cNvSpPr>
          <p:nvPr/>
        </p:nvSpPr>
        <p:spPr bwMode="auto">
          <a:xfrm>
            <a:off x="3268266" y="3095625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1" name="Freeform 57"/>
          <p:cNvSpPr>
            <a:spLocks/>
          </p:cNvSpPr>
          <p:nvPr/>
        </p:nvSpPr>
        <p:spPr bwMode="auto">
          <a:xfrm>
            <a:off x="3268266" y="3128962"/>
            <a:ext cx="120253" cy="34529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2" name="Freeform 58"/>
          <p:cNvSpPr>
            <a:spLocks/>
          </p:cNvSpPr>
          <p:nvPr/>
        </p:nvSpPr>
        <p:spPr bwMode="auto">
          <a:xfrm>
            <a:off x="3268266" y="3163491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3" name="Freeform 59"/>
          <p:cNvSpPr>
            <a:spLocks/>
          </p:cNvSpPr>
          <p:nvPr/>
        </p:nvSpPr>
        <p:spPr bwMode="auto">
          <a:xfrm>
            <a:off x="3268266" y="3198019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4" name="Freeform 60"/>
          <p:cNvSpPr>
            <a:spLocks/>
          </p:cNvSpPr>
          <p:nvPr/>
        </p:nvSpPr>
        <p:spPr bwMode="auto">
          <a:xfrm>
            <a:off x="3268266" y="3232547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5" name="Freeform 61"/>
          <p:cNvSpPr>
            <a:spLocks/>
          </p:cNvSpPr>
          <p:nvPr/>
        </p:nvSpPr>
        <p:spPr bwMode="auto">
          <a:xfrm>
            <a:off x="3268266" y="3265885"/>
            <a:ext cx="120253" cy="34528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6" name="Freeform 62"/>
          <p:cNvSpPr>
            <a:spLocks/>
          </p:cNvSpPr>
          <p:nvPr/>
        </p:nvSpPr>
        <p:spPr bwMode="auto">
          <a:xfrm>
            <a:off x="3268266" y="3300413"/>
            <a:ext cx="120253" cy="35719"/>
          </a:xfrm>
          <a:custGeom>
            <a:avLst/>
            <a:gdLst>
              <a:gd name="T0" fmla="*/ 0 w 114"/>
              <a:gd name="T1" fmla="*/ 2147483646 h 30"/>
              <a:gd name="T2" fmla="*/ 2147483646 w 114"/>
              <a:gd name="T3" fmla="*/ 2147483646 h 30"/>
              <a:gd name="T4" fmla="*/ 2147483646 w 114"/>
              <a:gd name="T5" fmla="*/ 0 h 30"/>
              <a:gd name="T6" fmla="*/ 0 60000 65536"/>
              <a:gd name="T7" fmla="*/ 0 60000 65536"/>
              <a:gd name="T8" fmla="*/ 0 60000 65536"/>
              <a:gd name="T9" fmla="*/ 0 w 114"/>
              <a:gd name="T10" fmla="*/ 0 h 30"/>
              <a:gd name="T11" fmla="*/ 114 w 114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30">
                <a:moveTo>
                  <a:pt x="0" y="29"/>
                </a:moveTo>
                <a:lnTo>
                  <a:pt x="77" y="29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7" name="Freeform 63"/>
          <p:cNvSpPr>
            <a:spLocks/>
          </p:cNvSpPr>
          <p:nvPr/>
        </p:nvSpPr>
        <p:spPr bwMode="auto">
          <a:xfrm>
            <a:off x="3268266" y="3334941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8" name="Freeform 64"/>
          <p:cNvSpPr>
            <a:spLocks/>
          </p:cNvSpPr>
          <p:nvPr/>
        </p:nvSpPr>
        <p:spPr bwMode="auto">
          <a:xfrm>
            <a:off x="3268266" y="3368278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69" name="Freeform 65"/>
          <p:cNvSpPr>
            <a:spLocks/>
          </p:cNvSpPr>
          <p:nvPr/>
        </p:nvSpPr>
        <p:spPr bwMode="auto">
          <a:xfrm>
            <a:off x="3268266" y="3401616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0" name="Freeform 66"/>
          <p:cNvSpPr>
            <a:spLocks/>
          </p:cNvSpPr>
          <p:nvPr/>
        </p:nvSpPr>
        <p:spPr bwMode="auto">
          <a:xfrm>
            <a:off x="3268266" y="3434954"/>
            <a:ext cx="120253" cy="34528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1" name="Freeform 67"/>
          <p:cNvSpPr>
            <a:spLocks/>
          </p:cNvSpPr>
          <p:nvPr/>
        </p:nvSpPr>
        <p:spPr bwMode="auto">
          <a:xfrm>
            <a:off x="3268266" y="3471862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2" name="Freeform 68"/>
          <p:cNvSpPr>
            <a:spLocks/>
          </p:cNvSpPr>
          <p:nvPr/>
        </p:nvSpPr>
        <p:spPr bwMode="auto">
          <a:xfrm>
            <a:off x="3268266" y="3505200"/>
            <a:ext cx="120253" cy="34529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3" name="Freeform 69"/>
          <p:cNvSpPr>
            <a:spLocks/>
          </p:cNvSpPr>
          <p:nvPr/>
        </p:nvSpPr>
        <p:spPr bwMode="auto">
          <a:xfrm>
            <a:off x="3268266" y="3539728"/>
            <a:ext cx="120253" cy="32147"/>
          </a:xfrm>
          <a:custGeom>
            <a:avLst/>
            <a:gdLst>
              <a:gd name="T0" fmla="*/ 0 w 114"/>
              <a:gd name="T1" fmla="*/ 2147483646 h 27"/>
              <a:gd name="T2" fmla="*/ 2147483646 w 114"/>
              <a:gd name="T3" fmla="*/ 2147483646 h 27"/>
              <a:gd name="T4" fmla="*/ 2147483646 w 114"/>
              <a:gd name="T5" fmla="*/ 0 h 27"/>
              <a:gd name="T6" fmla="*/ 0 60000 65536"/>
              <a:gd name="T7" fmla="*/ 0 60000 65536"/>
              <a:gd name="T8" fmla="*/ 0 60000 65536"/>
              <a:gd name="T9" fmla="*/ 0 w 114"/>
              <a:gd name="T10" fmla="*/ 0 h 27"/>
              <a:gd name="T11" fmla="*/ 114 w 11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7">
                <a:moveTo>
                  <a:pt x="0" y="26"/>
                </a:moveTo>
                <a:lnTo>
                  <a:pt x="77" y="26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4" name="Freeform 70"/>
          <p:cNvSpPr>
            <a:spLocks/>
          </p:cNvSpPr>
          <p:nvPr/>
        </p:nvSpPr>
        <p:spPr bwMode="auto">
          <a:xfrm>
            <a:off x="3268266" y="3573066"/>
            <a:ext cx="120253" cy="34528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5" name="Freeform 71"/>
          <p:cNvSpPr>
            <a:spLocks/>
          </p:cNvSpPr>
          <p:nvPr/>
        </p:nvSpPr>
        <p:spPr bwMode="auto">
          <a:xfrm>
            <a:off x="3268266" y="3606403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6" name="Freeform 72"/>
          <p:cNvSpPr>
            <a:spLocks/>
          </p:cNvSpPr>
          <p:nvPr/>
        </p:nvSpPr>
        <p:spPr bwMode="auto">
          <a:xfrm>
            <a:off x="3268266" y="3639741"/>
            <a:ext cx="120253" cy="34528"/>
          </a:xfrm>
          <a:custGeom>
            <a:avLst/>
            <a:gdLst>
              <a:gd name="T0" fmla="*/ 0 w 114"/>
              <a:gd name="T1" fmla="*/ 2147483646 h 29"/>
              <a:gd name="T2" fmla="*/ 2147483646 w 114"/>
              <a:gd name="T3" fmla="*/ 2147483646 h 29"/>
              <a:gd name="T4" fmla="*/ 2147483646 w 114"/>
              <a:gd name="T5" fmla="*/ 0 h 29"/>
              <a:gd name="T6" fmla="*/ 0 60000 65536"/>
              <a:gd name="T7" fmla="*/ 0 60000 65536"/>
              <a:gd name="T8" fmla="*/ 0 60000 65536"/>
              <a:gd name="T9" fmla="*/ 0 w 114"/>
              <a:gd name="T10" fmla="*/ 0 h 29"/>
              <a:gd name="T11" fmla="*/ 114 w 114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9">
                <a:moveTo>
                  <a:pt x="0" y="28"/>
                </a:moveTo>
                <a:lnTo>
                  <a:pt x="77" y="28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7" name="Freeform 73"/>
          <p:cNvSpPr>
            <a:spLocks/>
          </p:cNvSpPr>
          <p:nvPr/>
        </p:nvSpPr>
        <p:spPr bwMode="auto">
          <a:xfrm>
            <a:off x="3268266" y="3675460"/>
            <a:ext cx="120253" cy="33338"/>
          </a:xfrm>
          <a:custGeom>
            <a:avLst/>
            <a:gdLst>
              <a:gd name="T0" fmla="*/ 0 w 114"/>
              <a:gd name="T1" fmla="*/ 2147483646 h 28"/>
              <a:gd name="T2" fmla="*/ 2147483646 w 114"/>
              <a:gd name="T3" fmla="*/ 2147483646 h 28"/>
              <a:gd name="T4" fmla="*/ 2147483646 w 114"/>
              <a:gd name="T5" fmla="*/ 0 h 28"/>
              <a:gd name="T6" fmla="*/ 0 60000 65536"/>
              <a:gd name="T7" fmla="*/ 0 60000 65536"/>
              <a:gd name="T8" fmla="*/ 0 60000 65536"/>
              <a:gd name="T9" fmla="*/ 0 w 114"/>
              <a:gd name="T10" fmla="*/ 0 h 28"/>
              <a:gd name="T11" fmla="*/ 114 w 114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28">
                <a:moveTo>
                  <a:pt x="0" y="27"/>
                </a:moveTo>
                <a:lnTo>
                  <a:pt x="77" y="27"/>
                </a:lnTo>
                <a:lnTo>
                  <a:pt x="113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8" name="Freeform 74"/>
          <p:cNvSpPr>
            <a:spLocks/>
          </p:cNvSpPr>
          <p:nvPr/>
        </p:nvSpPr>
        <p:spPr bwMode="auto">
          <a:xfrm>
            <a:off x="3351610" y="3709988"/>
            <a:ext cx="34528" cy="30956"/>
          </a:xfrm>
          <a:custGeom>
            <a:avLst/>
            <a:gdLst>
              <a:gd name="T0" fmla="*/ 0 w 32"/>
              <a:gd name="T1" fmla="*/ 2147483646 h 26"/>
              <a:gd name="T2" fmla="*/ 2147483646 w 32"/>
              <a:gd name="T3" fmla="*/ 0 h 26"/>
              <a:gd name="T4" fmla="*/ 2147483646 w 32"/>
              <a:gd name="T5" fmla="*/ 2147483646 h 26"/>
              <a:gd name="T6" fmla="*/ 2147483646 w 32"/>
              <a:gd name="T7" fmla="*/ 2147483646 h 26"/>
              <a:gd name="T8" fmla="*/ 0 w 32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26"/>
              <a:gd name="T17" fmla="*/ 32 w 32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26">
                <a:moveTo>
                  <a:pt x="0" y="21"/>
                </a:moveTo>
                <a:lnTo>
                  <a:pt x="28" y="0"/>
                </a:lnTo>
                <a:lnTo>
                  <a:pt x="31" y="3"/>
                </a:lnTo>
                <a:lnTo>
                  <a:pt x="3" y="25"/>
                </a:lnTo>
                <a:lnTo>
                  <a:pt x="0" y="2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79" name="Freeform 75"/>
          <p:cNvSpPr>
            <a:spLocks/>
          </p:cNvSpPr>
          <p:nvPr/>
        </p:nvSpPr>
        <p:spPr bwMode="auto">
          <a:xfrm>
            <a:off x="3271838" y="4410075"/>
            <a:ext cx="114300" cy="44054"/>
          </a:xfrm>
          <a:custGeom>
            <a:avLst/>
            <a:gdLst>
              <a:gd name="T0" fmla="*/ 0 w 108"/>
              <a:gd name="T1" fmla="*/ 2147483646 h 37"/>
              <a:gd name="T2" fmla="*/ 2147483646 w 108"/>
              <a:gd name="T3" fmla="*/ 2147483646 h 37"/>
              <a:gd name="T4" fmla="*/ 2147483646 w 108"/>
              <a:gd name="T5" fmla="*/ 0 h 37"/>
              <a:gd name="T6" fmla="*/ 0 60000 65536"/>
              <a:gd name="T7" fmla="*/ 0 60000 65536"/>
              <a:gd name="T8" fmla="*/ 0 60000 65536"/>
              <a:gd name="T9" fmla="*/ 0 w 108"/>
              <a:gd name="T10" fmla="*/ 0 h 37"/>
              <a:gd name="T11" fmla="*/ 108 w 108"/>
              <a:gd name="T12" fmla="*/ 37 h 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" h="37">
                <a:moveTo>
                  <a:pt x="0" y="36"/>
                </a:moveTo>
                <a:lnTo>
                  <a:pt x="107" y="36"/>
                </a:lnTo>
                <a:lnTo>
                  <a:pt x="107" y="0"/>
                </a:lnTo>
              </a:path>
            </a:pathLst>
          </a:custGeom>
          <a:noFill/>
          <a:ln w="12700" cap="rnd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0" name="Freeform 76"/>
          <p:cNvSpPr>
            <a:spLocks/>
          </p:cNvSpPr>
          <p:nvPr/>
        </p:nvSpPr>
        <p:spPr bwMode="auto">
          <a:xfrm>
            <a:off x="3288507" y="2822972"/>
            <a:ext cx="97631" cy="42863"/>
          </a:xfrm>
          <a:custGeom>
            <a:avLst/>
            <a:gdLst>
              <a:gd name="T0" fmla="*/ 0 w 93"/>
              <a:gd name="T1" fmla="*/ 2147483646 h 36"/>
              <a:gd name="T2" fmla="*/ 2147483646 w 93"/>
              <a:gd name="T3" fmla="*/ 2147483646 h 36"/>
              <a:gd name="T4" fmla="*/ 2147483646 w 93"/>
              <a:gd name="T5" fmla="*/ 0 h 36"/>
              <a:gd name="T6" fmla="*/ 0 60000 65536"/>
              <a:gd name="T7" fmla="*/ 0 60000 65536"/>
              <a:gd name="T8" fmla="*/ 0 60000 65536"/>
              <a:gd name="T9" fmla="*/ 0 w 93"/>
              <a:gd name="T10" fmla="*/ 0 h 36"/>
              <a:gd name="T11" fmla="*/ 93 w 93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" h="36">
                <a:moveTo>
                  <a:pt x="0" y="35"/>
                </a:moveTo>
                <a:lnTo>
                  <a:pt x="92" y="35"/>
                </a:lnTo>
                <a:lnTo>
                  <a:pt x="92" y="0"/>
                </a:lnTo>
              </a:path>
            </a:pathLst>
          </a:custGeom>
          <a:noFill/>
          <a:ln w="12700" cap="rnd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1" name="Freeform 77"/>
          <p:cNvSpPr>
            <a:spLocks/>
          </p:cNvSpPr>
          <p:nvPr/>
        </p:nvSpPr>
        <p:spPr bwMode="auto">
          <a:xfrm>
            <a:off x="3288507" y="3755232"/>
            <a:ext cx="97631" cy="45244"/>
          </a:xfrm>
          <a:custGeom>
            <a:avLst/>
            <a:gdLst>
              <a:gd name="T0" fmla="*/ 0 w 93"/>
              <a:gd name="T1" fmla="*/ 0 h 38"/>
              <a:gd name="T2" fmla="*/ 2147483646 w 93"/>
              <a:gd name="T3" fmla="*/ 0 h 38"/>
              <a:gd name="T4" fmla="*/ 2147483646 w 93"/>
              <a:gd name="T5" fmla="*/ 2147483646 h 38"/>
              <a:gd name="T6" fmla="*/ 0 60000 65536"/>
              <a:gd name="T7" fmla="*/ 0 60000 65536"/>
              <a:gd name="T8" fmla="*/ 0 60000 65536"/>
              <a:gd name="T9" fmla="*/ 0 w 93"/>
              <a:gd name="T10" fmla="*/ 0 h 38"/>
              <a:gd name="T11" fmla="*/ 93 w 93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" h="38">
                <a:moveTo>
                  <a:pt x="0" y="0"/>
                </a:moveTo>
                <a:lnTo>
                  <a:pt x="92" y="0"/>
                </a:lnTo>
                <a:lnTo>
                  <a:pt x="92" y="37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2" name="Freeform 78"/>
          <p:cNvSpPr>
            <a:spLocks/>
          </p:cNvSpPr>
          <p:nvPr/>
        </p:nvSpPr>
        <p:spPr bwMode="auto">
          <a:xfrm>
            <a:off x="1783557" y="2016919"/>
            <a:ext cx="1483519" cy="665560"/>
          </a:xfrm>
          <a:custGeom>
            <a:avLst/>
            <a:gdLst>
              <a:gd name="T0" fmla="*/ 0 w 1402"/>
              <a:gd name="T1" fmla="*/ 2147483646 h 559"/>
              <a:gd name="T2" fmla="*/ 2147483646 w 1402"/>
              <a:gd name="T3" fmla="*/ 2147483646 h 559"/>
              <a:gd name="T4" fmla="*/ 2147483646 w 1402"/>
              <a:gd name="T5" fmla="*/ 0 h 559"/>
              <a:gd name="T6" fmla="*/ 0 60000 65536"/>
              <a:gd name="T7" fmla="*/ 0 60000 65536"/>
              <a:gd name="T8" fmla="*/ 0 60000 65536"/>
              <a:gd name="T9" fmla="*/ 0 w 1402"/>
              <a:gd name="T10" fmla="*/ 0 h 559"/>
              <a:gd name="T11" fmla="*/ 1402 w 1402"/>
              <a:gd name="T12" fmla="*/ 559 h 5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2" h="559">
                <a:moveTo>
                  <a:pt x="0" y="558"/>
                </a:moveTo>
                <a:lnTo>
                  <a:pt x="1401" y="558"/>
                </a:lnTo>
                <a:lnTo>
                  <a:pt x="1401" y="0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3" name="Freeform 79"/>
          <p:cNvSpPr>
            <a:spLocks/>
          </p:cNvSpPr>
          <p:nvPr/>
        </p:nvSpPr>
        <p:spPr bwMode="auto">
          <a:xfrm>
            <a:off x="1796653" y="2028826"/>
            <a:ext cx="423863" cy="526256"/>
          </a:xfrm>
          <a:custGeom>
            <a:avLst/>
            <a:gdLst>
              <a:gd name="T0" fmla="*/ 0 w 400"/>
              <a:gd name="T1" fmla="*/ 2147483646 h 442"/>
              <a:gd name="T2" fmla="*/ 2147483646 w 400"/>
              <a:gd name="T3" fmla="*/ 0 h 442"/>
              <a:gd name="T4" fmla="*/ 2147483646 w 400"/>
              <a:gd name="T5" fmla="*/ 2147483646 h 442"/>
              <a:gd name="T6" fmla="*/ 2147483646 w 400"/>
              <a:gd name="T7" fmla="*/ 2147483646 h 442"/>
              <a:gd name="T8" fmla="*/ 0 w 400"/>
              <a:gd name="T9" fmla="*/ 2147483646 h 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"/>
              <a:gd name="T16" fmla="*/ 0 h 442"/>
              <a:gd name="T17" fmla="*/ 400 w 400"/>
              <a:gd name="T18" fmla="*/ 442 h 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" h="442">
                <a:moveTo>
                  <a:pt x="0" y="439"/>
                </a:moveTo>
                <a:lnTo>
                  <a:pt x="398" y="0"/>
                </a:lnTo>
                <a:lnTo>
                  <a:pt x="399" y="2"/>
                </a:lnTo>
                <a:lnTo>
                  <a:pt x="1" y="441"/>
                </a:lnTo>
                <a:lnTo>
                  <a:pt x="0" y="43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4" name="Freeform 80"/>
          <p:cNvSpPr>
            <a:spLocks/>
          </p:cNvSpPr>
          <p:nvPr/>
        </p:nvSpPr>
        <p:spPr bwMode="auto">
          <a:xfrm>
            <a:off x="1785938" y="2020492"/>
            <a:ext cx="488156" cy="602456"/>
          </a:xfrm>
          <a:custGeom>
            <a:avLst/>
            <a:gdLst>
              <a:gd name="T0" fmla="*/ 0 w 462"/>
              <a:gd name="T1" fmla="*/ 2147483646 h 506"/>
              <a:gd name="T2" fmla="*/ 2147483646 w 462"/>
              <a:gd name="T3" fmla="*/ 0 h 506"/>
              <a:gd name="T4" fmla="*/ 2147483646 w 462"/>
              <a:gd name="T5" fmla="*/ 2147483646 h 506"/>
              <a:gd name="T6" fmla="*/ 2147483646 w 462"/>
              <a:gd name="T7" fmla="*/ 2147483646 h 506"/>
              <a:gd name="T8" fmla="*/ 0 w 462"/>
              <a:gd name="T9" fmla="*/ 2147483646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2"/>
              <a:gd name="T16" fmla="*/ 0 h 506"/>
              <a:gd name="T17" fmla="*/ 462 w 462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2" h="506">
                <a:moveTo>
                  <a:pt x="0" y="503"/>
                </a:moveTo>
                <a:lnTo>
                  <a:pt x="459" y="0"/>
                </a:lnTo>
                <a:lnTo>
                  <a:pt x="461" y="2"/>
                </a:lnTo>
                <a:lnTo>
                  <a:pt x="1" y="505"/>
                </a:lnTo>
                <a:lnTo>
                  <a:pt x="0" y="50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5" name="Freeform 81"/>
          <p:cNvSpPr>
            <a:spLocks/>
          </p:cNvSpPr>
          <p:nvPr/>
        </p:nvSpPr>
        <p:spPr bwMode="auto">
          <a:xfrm>
            <a:off x="1785938" y="2019301"/>
            <a:ext cx="535781" cy="659606"/>
          </a:xfrm>
          <a:custGeom>
            <a:avLst/>
            <a:gdLst>
              <a:gd name="T0" fmla="*/ 0 w 507"/>
              <a:gd name="T1" fmla="*/ 2147483646 h 554"/>
              <a:gd name="T2" fmla="*/ 2147483646 w 507"/>
              <a:gd name="T3" fmla="*/ 0 h 554"/>
              <a:gd name="T4" fmla="*/ 2147483646 w 507"/>
              <a:gd name="T5" fmla="*/ 2147483646 h 554"/>
              <a:gd name="T6" fmla="*/ 2147483646 w 507"/>
              <a:gd name="T7" fmla="*/ 2147483646 h 554"/>
              <a:gd name="T8" fmla="*/ 0 w 507"/>
              <a:gd name="T9" fmla="*/ 2147483646 h 5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554"/>
              <a:gd name="T17" fmla="*/ 507 w 507"/>
              <a:gd name="T18" fmla="*/ 554 h 5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7" h="554">
                <a:moveTo>
                  <a:pt x="0" y="552"/>
                </a:moveTo>
                <a:lnTo>
                  <a:pt x="505" y="0"/>
                </a:lnTo>
                <a:lnTo>
                  <a:pt x="506" y="1"/>
                </a:lnTo>
                <a:lnTo>
                  <a:pt x="1" y="553"/>
                </a:lnTo>
                <a:lnTo>
                  <a:pt x="0" y="552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6" name="Freeform 82"/>
          <p:cNvSpPr>
            <a:spLocks/>
          </p:cNvSpPr>
          <p:nvPr/>
        </p:nvSpPr>
        <p:spPr bwMode="auto">
          <a:xfrm>
            <a:off x="1831181" y="2025254"/>
            <a:ext cx="529829" cy="653653"/>
          </a:xfrm>
          <a:custGeom>
            <a:avLst/>
            <a:gdLst>
              <a:gd name="T0" fmla="*/ 0 w 501"/>
              <a:gd name="T1" fmla="*/ 2147483646 h 549"/>
              <a:gd name="T2" fmla="*/ 2147483646 w 501"/>
              <a:gd name="T3" fmla="*/ 0 h 549"/>
              <a:gd name="T4" fmla="*/ 2147483646 w 501"/>
              <a:gd name="T5" fmla="*/ 2147483646 h 549"/>
              <a:gd name="T6" fmla="*/ 2147483646 w 501"/>
              <a:gd name="T7" fmla="*/ 2147483646 h 549"/>
              <a:gd name="T8" fmla="*/ 0 w 501"/>
              <a:gd name="T9" fmla="*/ 2147483646 h 5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1"/>
              <a:gd name="T16" fmla="*/ 0 h 549"/>
              <a:gd name="T17" fmla="*/ 501 w 501"/>
              <a:gd name="T18" fmla="*/ 549 h 5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1" h="549">
                <a:moveTo>
                  <a:pt x="0" y="547"/>
                </a:moveTo>
                <a:lnTo>
                  <a:pt x="499" y="0"/>
                </a:lnTo>
                <a:lnTo>
                  <a:pt x="500" y="1"/>
                </a:lnTo>
                <a:lnTo>
                  <a:pt x="2" y="548"/>
                </a:lnTo>
                <a:lnTo>
                  <a:pt x="0" y="54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7" name="Freeform 83"/>
          <p:cNvSpPr>
            <a:spLocks/>
          </p:cNvSpPr>
          <p:nvPr/>
        </p:nvSpPr>
        <p:spPr bwMode="auto">
          <a:xfrm>
            <a:off x="1877617" y="2028826"/>
            <a:ext cx="526256" cy="650081"/>
          </a:xfrm>
          <a:custGeom>
            <a:avLst/>
            <a:gdLst>
              <a:gd name="T0" fmla="*/ 0 w 497"/>
              <a:gd name="T1" fmla="*/ 2147483646 h 546"/>
              <a:gd name="T2" fmla="*/ 2147483646 w 497"/>
              <a:gd name="T3" fmla="*/ 0 h 546"/>
              <a:gd name="T4" fmla="*/ 2147483646 w 497"/>
              <a:gd name="T5" fmla="*/ 2147483646 h 546"/>
              <a:gd name="T6" fmla="*/ 2147483646 w 497"/>
              <a:gd name="T7" fmla="*/ 2147483646 h 546"/>
              <a:gd name="T8" fmla="*/ 0 w 497"/>
              <a:gd name="T9" fmla="*/ 2147483646 h 5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7"/>
              <a:gd name="T16" fmla="*/ 0 h 546"/>
              <a:gd name="T17" fmla="*/ 497 w 497"/>
              <a:gd name="T18" fmla="*/ 546 h 5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7" h="546">
                <a:moveTo>
                  <a:pt x="0" y="544"/>
                </a:moveTo>
                <a:lnTo>
                  <a:pt x="495" y="0"/>
                </a:lnTo>
                <a:lnTo>
                  <a:pt x="496" y="2"/>
                </a:lnTo>
                <a:lnTo>
                  <a:pt x="1" y="545"/>
                </a:lnTo>
                <a:lnTo>
                  <a:pt x="0" y="54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8" name="Freeform 84"/>
          <p:cNvSpPr>
            <a:spLocks/>
          </p:cNvSpPr>
          <p:nvPr/>
        </p:nvSpPr>
        <p:spPr bwMode="auto">
          <a:xfrm>
            <a:off x="1922860" y="2038351"/>
            <a:ext cx="521494" cy="640556"/>
          </a:xfrm>
          <a:custGeom>
            <a:avLst/>
            <a:gdLst>
              <a:gd name="T0" fmla="*/ 0 w 493"/>
              <a:gd name="T1" fmla="*/ 2147483646 h 538"/>
              <a:gd name="T2" fmla="*/ 2147483646 w 493"/>
              <a:gd name="T3" fmla="*/ 0 h 538"/>
              <a:gd name="T4" fmla="*/ 2147483646 w 493"/>
              <a:gd name="T5" fmla="*/ 2147483646 h 538"/>
              <a:gd name="T6" fmla="*/ 2147483646 w 493"/>
              <a:gd name="T7" fmla="*/ 2147483646 h 538"/>
              <a:gd name="T8" fmla="*/ 0 w 493"/>
              <a:gd name="T9" fmla="*/ 2147483646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3"/>
              <a:gd name="T16" fmla="*/ 0 h 538"/>
              <a:gd name="T17" fmla="*/ 493 w 493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3" h="538">
                <a:moveTo>
                  <a:pt x="0" y="536"/>
                </a:moveTo>
                <a:lnTo>
                  <a:pt x="490" y="0"/>
                </a:lnTo>
                <a:lnTo>
                  <a:pt x="492" y="2"/>
                </a:lnTo>
                <a:lnTo>
                  <a:pt x="2" y="537"/>
                </a:lnTo>
                <a:lnTo>
                  <a:pt x="0" y="53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89" name="Freeform 85"/>
          <p:cNvSpPr>
            <a:spLocks/>
          </p:cNvSpPr>
          <p:nvPr/>
        </p:nvSpPr>
        <p:spPr bwMode="auto">
          <a:xfrm>
            <a:off x="1968104" y="2046685"/>
            <a:ext cx="513159" cy="632222"/>
          </a:xfrm>
          <a:custGeom>
            <a:avLst/>
            <a:gdLst>
              <a:gd name="T0" fmla="*/ 0 w 484"/>
              <a:gd name="T1" fmla="*/ 2147483646 h 531"/>
              <a:gd name="T2" fmla="*/ 2147483646 w 484"/>
              <a:gd name="T3" fmla="*/ 0 h 531"/>
              <a:gd name="T4" fmla="*/ 2147483646 w 484"/>
              <a:gd name="T5" fmla="*/ 2147483646 h 531"/>
              <a:gd name="T6" fmla="*/ 2147483646 w 484"/>
              <a:gd name="T7" fmla="*/ 2147483646 h 531"/>
              <a:gd name="T8" fmla="*/ 0 w 484"/>
              <a:gd name="T9" fmla="*/ 2147483646 h 5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4"/>
              <a:gd name="T16" fmla="*/ 0 h 531"/>
              <a:gd name="T17" fmla="*/ 484 w 484"/>
              <a:gd name="T18" fmla="*/ 531 h 5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4" h="531">
                <a:moveTo>
                  <a:pt x="0" y="529"/>
                </a:moveTo>
                <a:lnTo>
                  <a:pt x="481" y="0"/>
                </a:lnTo>
                <a:lnTo>
                  <a:pt x="483" y="1"/>
                </a:lnTo>
                <a:lnTo>
                  <a:pt x="1" y="530"/>
                </a:lnTo>
                <a:lnTo>
                  <a:pt x="0" y="52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0" name="Freeform 86"/>
          <p:cNvSpPr>
            <a:spLocks/>
          </p:cNvSpPr>
          <p:nvPr/>
        </p:nvSpPr>
        <p:spPr bwMode="auto">
          <a:xfrm>
            <a:off x="2014537" y="2059781"/>
            <a:ext cx="501254" cy="619125"/>
          </a:xfrm>
          <a:custGeom>
            <a:avLst/>
            <a:gdLst>
              <a:gd name="T0" fmla="*/ 0 w 474"/>
              <a:gd name="T1" fmla="*/ 2147483646 h 520"/>
              <a:gd name="T2" fmla="*/ 2147483646 w 474"/>
              <a:gd name="T3" fmla="*/ 0 h 520"/>
              <a:gd name="T4" fmla="*/ 2147483646 w 474"/>
              <a:gd name="T5" fmla="*/ 2147483646 h 520"/>
              <a:gd name="T6" fmla="*/ 2147483646 w 474"/>
              <a:gd name="T7" fmla="*/ 2147483646 h 520"/>
              <a:gd name="T8" fmla="*/ 0 w 474"/>
              <a:gd name="T9" fmla="*/ 2147483646 h 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4"/>
              <a:gd name="T16" fmla="*/ 0 h 520"/>
              <a:gd name="T17" fmla="*/ 474 w 474"/>
              <a:gd name="T18" fmla="*/ 520 h 5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4" h="520">
                <a:moveTo>
                  <a:pt x="0" y="518"/>
                </a:moveTo>
                <a:lnTo>
                  <a:pt x="472" y="0"/>
                </a:lnTo>
                <a:lnTo>
                  <a:pt x="473" y="2"/>
                </a:lnTo>
                <a:lnTo>
                  <a:pt x="2" y="519"/>
                </a:lnTo>
                <a:lnTo>
                  <a:pt x="0" y="51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1" name="Freeform 87"/>
          <p:cNvSpPr>
            <a:spLocks/>
          </p:cNvSpPr>
          <p:nvPr/>
        </p:nvSpPr>
        <p:spPr bwMode="auto">
          <a:xfrm>
            <a:off x="2059781" y="2068117"/>
            <a:ext cx="496491" cy="610790"/>
          </a:xfrm>
          <a:custGeom>
            <a:avLst/>
            <a:gdLst>
              <a:gd name="T0" fmla="*/ 0 w 469"/>
              <a:gd name="T1" fmla="*/ 2147483646 h 513"/>
              <a:gd name="T2" fmla="*/ 2147483646 w 469"/>
              <a:gd name="T3" fmla="*/ 0 h 513"/>
              <a:gd name="T4" fmla="*/ 2147483646 w 469"/>
              <a:gd name="T5" fmla="*/ 2147483646 h 513"/>
              <a:gd name="T6" fmla="*/ 2147483646 w 469"/>
              <a:gd name="T7" fmla="*/ 2147483646 h 513"/>
              <a:gd name="T8" fmla="*/ 0 w 469"/>
              <a:gd name="T9" fmla="*/ 2147483646 h 5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9"/>
              <a:gd name="T16" fmla="*/ 0 h 513"/>
              <a:gd name="T17" fmla="*/ 469 w 469"/>
              <a:gd name="T18" fmla="*/ 513 h 5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9" h="513">
                <a:moveTo>
                  <a:pt x="0" y="511"/>
                </a:moveTo>
                <a:lnTo>
                  <a:pt x="467" y="0"/>
                </a:lnTo>
                <a:lnTo>
                  <a:pt x="468" y="2"/>
                </a:lnTo>
                <a:lnTo>
                  <a:pt x="1" y="512"/>
                </a:lnTo>
                <a:lnTo>
                  <a:pt x="0" y="51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2" name="Freeform 88"/>
          <p:cNvSpPr>
            <a:spLocks/>
          </p:cNvSpPr>
          <p:nvPr/>
        </p:nvSpPr>
        <p:spPr bwMode="auto">
          <a:xfrm>
            <a:off x="2103835" y="2083594"/>
            <a:ext cx="486965" cy="595313"/>
          </a:xfrm>
          <a:custGeom>
            <a:avLst/>
            <a:gdLst>
              <a:gd name="T0" fmla="*/ 0 w 460"/>
              <a:gd name="T1" fmla="*/ 2147483646 h 500"/>
              <a:gd name="T2" fmla="*/ 2147483646 w 460"/>
              <a:gd name="T3" fmla="*/ 0 h 500"/>
              <a:gd name="T4" fmla="*/ 2147483646 w 460"/>
              <a:gd name="T5" fmla="*/ 2147483646 h 500"/>
              <a:gd name="T6" fmla="*/ 2147483646 w 460"/>
              <a:gd name="T7" fmla="*/ 2147483646 h 500"/>
              <a:gd name="T8" fmla="*/ 0 w 460"/>
              <a:gd name="T9" fmla="*/ 2147483646 h 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0"/>
              <a:gd name="T16" fmla="*/ 0 h 500"/>
              <a:gd name="T17" fmla="*/ 460 w 460"/>
              <a:gd name="T18" fmla="*/ 500 h 5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0" h="500">
                <a:moveTo>
                  <a:pt x="0" y="498"/>
                </a:moveTo>
                <a:lnTo>
                  <a:pt x="457" y="0"/>
                </a:lnTo>
                <a:lnTo>
                  <a:pt x="459" y="2"/>
                </a:lnTo>
                <a:lnTo>
                  <a:pt x="2" y="499"/>
                </a:lnTo>
                <a:lnTo>
                  <a:pt x="0" y="49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3" name="Freeform 89"/>
          <p:cNvSpPr>
            <a:spLocks/>
          </p:cNvSpPr>
          <p:nvPr/>
        </p:nvSpPr>
        <p:spPr bwMode="auto">
          <a:xfrm>
            <a:off x="2150269" y="2094310"/>
            <a:ext cx="473869" cy="584597"/>
          </a:xfrm>
          <a:custGeom>
            <a:avLst/>
            <a:gdLst>
              <a:gd name="T0" fmla="*/ 0 w 448"/>
              <a:gd name="T1" fmla="*/ 2147483646 h 491"/>
              <a:gd name="T2" fmla="*/ 2147483646 w 448"/>
              <a:gd name="T3" fmla="*/ 0 h 491"/>
              <a:gd name="T4" fmla="*/ 2147483646 w 448"/>
              <a:gd name="T5" fmla="*/ 2147483646 h 491"/>
              <a:gd name="T6" fmla="*/ 2147483646 w 448"/>
              <a:gd name="T7" fmla="*/ 2147483646 h 491"/>
              <a:gd name="T8" fmla="*/ 0 w 448"/>
              <a:gd name="T9" fmla="*/ 2147483646 h 4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8"/>
              <a:gd name="T16" fmla="*/ 0 h 491"/>
              <a:gd name="T17" fmla="*/ 448 w 448"/>
              <a:gd name="T18" fmla="*/ 491 h 4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8" h="491">
                <a:moveTo>
                  <a:pt x="0" y="489"/>
                </a:moveTo>
                <a:lnTo>
                  <a:pt x="445" y="0"/>
                </a:lnTo>
                <a:lnTo>
                  <a:pt x="447" y="1"/>
                </a:lnTo>
                <a:lnTo>
                  <a:pt x="2" y="490"/>
                </a:lnTo>
                <a:lnTo>
                  <a:pt x="0" y="48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4" name="Freeform 90"/>
          <p:cNvSpPr>
            <a:spLocks/>
          </p:cNvSpPr>
          <p:nvPr/>
        </p:nvSpPr>
        <p:spPr bwMode="auto">
          <a:xfrm>
            <a:off x="2195513" y="2106217"/>
            <a:ext cx="464344" cy="572690"/>
          </a:xfrm>
          <a:custGeom>
            <a:avLst/>
            <a:gdLst>
              <a:gd name="T0" fmla="*/ 0 w 439"/>
              <a:gd name="T1" fmla="*/ 2147483646 h 481"/>
              <a:gd name="T2" fmla="*/ 2147483646 w 439"/>
              <a:gd name="T3" fmla="*/ 0 h 481"/>
              <a:gd name="T4" fmla="*/ 2147483646 w 439"/>
              <a:gd name="T5" fmla="*/ 2147483646 h 481"/>
              <a:gd name="T6" fmla="*/ 2147483646 w 439"/>
              <a:gd name="T7" fmla="*/ 2147483646 h 481"/>
              <a:gd name="T8" fmla="*/ 0 w 439"/>
              <a:gd name="T9" fmla="*/ 2147483646 h 4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9"/>
              <a:gd name="T16" fmla="*/ 0 h 481"/>
              <a:gd name="T17" fmla="*/ 439 w 439"/>
              <a:gd name="T18" fmla="*/ 481 h 4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9" h="481">
                <a:moveTo>
                  <a:pt x="0" y="479"/>
                </a:moveTo>
                <a:lnTo>
                  <a:pt x="436" y="0"/>
                </a:lnTo>
                <a:lnTo>
                  <a:pt x="438" y="2"/>
                </a:lnTo>
                <a:lnTo>
                  <a:pt x="1" y="480"/>
                </a:lnTo>
                <a:lnTo>
                  <a:pt x="0" y="47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5" name="Freeform 91"/>
          <p:cNvSpPr>
            <a:spLocks/>
          </p:cNvSpPr>
          <p:nvPr/>
        </p:nvSpPr>
        <p:spPr bwMode="auto">
          <a:xfrm>
            <a:off x="2240756" y="2120504"/>
            <a:ext cx="453629" cy="558403"/>
          </a:xfrm>
          <a:custGeom>
            <a:avLst/>
            <a:gdLst>
              <a:gd name="T0" fmla="*/ 0 w 429"/>
              <a:gd name="T1" fmla="*/ 2147483646 h 469"/>
              <a:gd name="T2" fmla="*/ 2147483646 w 429"/>
              <a:gd name="T3" fmla="*/ 0 h 469"/>
              <a:gd name="T4" fmla="*/ 2147483646 w 429"/>
              <a:gd name="T5" fmla="*/ 2147483646 h 469"/>
              <a:gd name="T6" fmla="*/ 2147483646 w 429"/>
              <a:gd name="T7" fmla="*/ 2147483646 h 469"/>
              <a:gd name="T8" fmla="*/ 0 w 429"/>
              <a:gd name="T9" fmla="*/ 2147483646 h 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9"/>
              <a:gd name="T16" fmla="*/ 0 h 469"/>
              <a:gd name="T17" fmla="*/ 429 w 429"/>
              <a:gd name="T18" fmla="*/ 469 h 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9" h="469">
                <a:moveTo>
                  <a:pt x="0" y="467"/>
                </a:moveTo>
                <a:lnTo>
                  <a:pt x="426" y="0"/>
                </a:lnTo>
                <a:lnTo>
                  <a:pt x="428" y="2"/>
                </a:lnTo>
                <a:lnTo>
                  <a:pt x="2" y="468"/>
                </a:lnTo>
                <a:lnTo>
                  <a:pt x="0" y="46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6" name="Freeform 92"/>
          <p:cNvSpPr>
            <a:spLocks/>
          </p:cNvSpPr>
          <p:nvPr/>
        </p:nvSpPr>
        <p:spPr bwMode="auto">
          <a:xfrm>
            <a:off x="2287192" y="2133601"/>
            <a:ext cx="440531" cy="545306"/>
          </a:xfrm>
          <a:custGeom>
            <a:avLst/>
            <a:gdLst>
              <a:gd name="T0" fmla="*/ 0 w 416"/>
              <a:gd name="T1" fmla="*/ 2147483646 h 458"/>
              <a:gd name="T2" fmla="*/ 2147483646 w 416"/>
              <a:gd name="T3" fmla="*/ 0 h 458"/>
              <a:gd name="T4" fmla="*/ 2147483646 w 416"/>
              <a:gd name="T5" fmla="*/ 2147483646 h 458"/>
              <a:gd name="T6" fmla="*/ 2147483646 w 416"/>
              <a:gd name="T7" fmla="*/ 2147483646 h 458"/>
              <a:gd name="T8" fmla="*/ 0 w 416"/>
              <a:gd name="T9" fmla="*/ 2147483646 h 4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6"/>
              <a:gd name="T16" fmla="*/ 0 h 458"/>
              <a:gd name="T17" fmla="*/ 416 w 416"/>
              <a:gd name="T18" fmla="*/ 458 h 4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6" h="458">
                <a:moveTo>
                  <a:pt x="0" y="456"/>
                </a:moveTo>
                <a:lnTo>
                  <a:pt x="413" y="0"/>
                </a:lnTo>
                <a:lnTo>
                  <a:pt x="415" y="2"/>
                </a:lnTo>
                <a:lnTo>
                  <a:pt x="1" y="457"/>
                </a:lnTo>
                <a:lnTo>
                  <a:pt x="0" y="45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7" name="Freeform 93"/>
          <p:cNvSpPr>
            <a:spLocks/>
          </p:cNvSpPr>
          <p:nvPr/>
        </p:nvSpPr>
        <p:spPr bwMode="auto">
          <a:xfrm>
            <a:off x="2332435" y="2146697"/>
            <a:ext cx="433388" cy="532209"/>
          </a:xfrm>
          <a:custGeom>
            <a:avLst/>
            <a:gdLst>
              <a:gd name="T0" fmla="*/ 0 w 409"/>
              <a:gd name="T1" fmla="*/ 2147483646 h 447"/>
              <a:gd name="T2" fmla="*/ 2147483646 w 409"/>
              <a:gd name="T3" fmla="*/ 0 h 447"/>
              <a:gd name="T4" fmla="*/ 2147483646 w 409"/>
              <a:gd name="T5" fmla="*/ 2147483646 h 447"/>
              <a:gd name="T6" fmla="*/ 2147483646 w 409"/>
              <a:gd name="T7" fmla="*/ 2147483646 h 447"/>
              <a:gd name="T8" fmla="*/ 0 w 409"/>
              <a:gd name="T9" fmla="*/ 2147483646 h 4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9"/>
              <a:gd name="T16" fmla="*/ 0 h 447"/>
              <a:gd name="T17" fmla="*/ 409 w 409"/>
              <a:gd name="T18" fmla="*/ 447 h 4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9" h="447">
                <a:moveTo>
                  <a:pt x="0" y="445"/>
                </a:moveTo>
                <a:lnTo>
                  <a:pt x="406" y="0"/>
                </a:lnTo>
                <a:lnTo>
                  <a:pt x="408" y="2"/>
                </a:lnTo>
                <a:lnTo>
                  <a:pt x="2" y="446"/>
                </a:lnTo>
                <a:lnTo>
                  <a:pt x="0" y="44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8" name="Freeform 94"/>
          <p:cNvSpPr>
            <a:spLocks/>
          </p:cNvSpPr>
          <p:nvPr/>
        </p:nvSpPr>
        <p:spPr bwMode="auto">
          <a:xfrm>
            <a:off x="2377679" y="2163367"/>
            <a:ext cx="417909" cy="515540"/>
          </a:xfrm>
          <a:custGeom>
            <a:avLst/>
            <a:gdLst>
              <a:gd name="T0" fmla="*/ 0 w 394"/>
              <a:gd name="T1" fmla="*/ 2147483646 h 433"/>
              <a:gd name="T2" fmla="*/ 2147483646 w 394"/>
              <a:gd name="T3" fmla="*/ 0 h 433"/>
              <a:gd name="T4" fmla="*/ 2147483646 w 394"/>
              <a:gd name="T5" fmla="*/ 2147483646 h 433"/>
              <a:gd name="T6" fmla="*/ 2147483646 w 394"/>
              <a:gd name="T7" fmla="*/ 2147483646 h 433"/>
              <a:gd name="T8" fmla="*/ 0 w 394"/>
              <a:gd name="T9" fmla="*/ 2147483646 h 4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433"/>
              <a:gd name="T17" fmla="*/ 394 w 394"/>
              <a:gd name="T18" fmla="*/ 433 h 4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433">
                <a:moveTo>
                  <a:pt x="0" y="431"/>
                </a:moveTo>
                <a:lnTo>
                  <a:pt x="392" y="0"/>
                </a:lnTo>
                <a:lnTo>
                  <a:pt x="393" y="1"/>
                </a:lnTo>
                <a:lnTo>
                  <a:pt x="1" y="432"/>
                </a:lnTo>
                <a:lnTo>
                  <a:pt x="0" y="43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799" name="Freeform 95"/>
          <p:cNvSpPr>
            <a:spLocks/>
          </p:cNvSpPr>
          <p:nvPr/>
        </p:nvSpPr>
        <p:spPr bwMode="auto">
          <a:xfrm>
            <a:off x="2422923" y="2178844"/>
            <a:ext cx="407194" cy="500063"/>
          </a:xfrm>
          <a:custGeom>
            <a:avLst/>
            <a:gdLst>
              <a:gd name="T0" fmla="*/ 0 w 385"/>
              <a:gd name="T1" fmla="*/ 2147483646 h 420"/>
              <a:gd name="T2" fmla="*/ 2147483646 w 385"/>
              <a:gd name="T3" fmla="*/ 0 h 420"/>
              <a:gd name="T4" fmla="*/ 2147483646 w 385"/>
              <a:gd name="T5" fmla="*/ 2147483646 h 420"/>
              <a:gd name="T6" fmla="*/ 2147483646 w 385"/>
              <a:gd name="T7" fmla="*/ 2147483646 h 420"/>
              <a:gd name="T8" fmla="*/ 0 w 385"/>
              <a:gd name="T9" fmla="*/ 2147483646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5"/>
              <a:gd name="T16" fmla="*/ 0 h 420"/>
              <a:gd name="T17" fmla="*/ 385 w 385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5" h="420">
                <a:moveTo>
                  <a:pt x="0" y="418"/>
                </a:moveTo>
                <a:lnTo>
                  <a:pt x="382" y="0"/>
                </a:lnTo>
                <a:lnTo>
                  <a:pt x="384" y="1"/>
                </a:lnTo>
                <a:lnTo>
                  <a:pt x="2" y="419"/>
                </a:lnTo>
                <a:lnTo>
                  <a:pt x="0" y="41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0" name="Freeform 96"/>
          <p:cNvSpPr>
            <a:spLocks/>
          </p:cNvSpPr>
          <p:nvPr/>
        </p:nvSpPr>
        <p:spPr bwMode="auto">
          <a:xfrm>
            <a:off x="2468166" y="2188369"/>
            <a:ext cx="398859" cy="490538"/>
          </a:xfrm>
          <a:custGeom>
            <a:avLst/>
            <a:gdLst>
              <a:gd name="T0" fmla="*/ 0 w 377"/>
              <a:gd name="T1" fmla="*/ 2147483646 h 412"/>
              <a:gd name="T2" fmla="*/ 2147483646 w 377"/>
              <a:gd name="T3" fmla="*/ 0 h 412"/>
              <a:gd name="T4" fmla="*/ 2147483646 w 377"/>
              <a:gd name="T5" fmla="*/ 2147483646 h 412"/>
              <a:gd name="T6" fmla="*/ 2147483646 w 377"/>
              <a:gd name="T7" fmla="*/ 2147483646 h 412"/>
              <a:gd name="T8" fmla="*/ 0 w 377"/>
              <a:gd name="T9" fmla="*/ 2147483646 h 4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7"/>
              <a:gd name="T16" fmla="*/ 0 h 412"/>
              <a:gd name="T17" fmla="*/ 377 w 377"/>
              <a:gd name="T18" fmla="*/ 412 h 4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7" h="412">
                <a:moveTo>
                  <a:pt x="0" y="410"/>
                </a:moveTo>
                <a:lnTo>
                  <a:pt x="375" y="0"/>
                </a:lnTo>
                <a:lnTo>
                  <a:pt x="376" y="1"/>
                </a:lnTo>
                <a:lnTo>
                  <a:pt x="1" y="411"/>
                </a:lnTo>
                <a:lnTo>
                  <a:pt x="0" y="41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1" name="Freeform 97"/>
          <p:cNvSpPr>
            <a:spLocks/>
          </p:cNvSpPr>
          <p:nvPr/>
        </p:nvSpPr>
        <p:spPr bwMode="auto">
          <a:xfrm>
            <a:off x="2513410" y="2195513"/>
            <a:ext cx="394097" cy="483394"/>
          </a:xfrm>
          <a:custGeom>
            <a:avLst/>
            <a:gdLst>
              <a:gd name="T0" fmla="*/ 0 w 372"/>
              <a:gd name="T1" fmla="*/ 2147483646 h 406"/>
              <a:gd name="T2" fmla="*/ 2147483646 w 372"/>
              <a:gd name="T3" fmla="*/ 0 h 406"/>
              <a:gd name="T4" fmla="*/ 2147483646 w 372"/>
              <a:gd name="T5" fmla="*/ 2147483646 h 406"/>
              <a:gd name="T6" fmla="*/ 2147483646 w 372"/>
              <a:gd name="T7" fmla="*/ 2147483646 h 406"/>
              <a:gd name="T8" fmla="*/ 0 w 372"/>
              <a:gd name="T9" fmla="*/ 2147483646 h 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06"/>
              <a:gd name="T17" fmla="*/ 372 w 372"/>
              <a:gd name="T18" fmla="*/ 406 h 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06">
                <a:moveTo>
                  <a:pt x="0" y="404"/>
                </a:moveTo>
                <a:lnTo>
                  <a:pt x="369" y="0"/>
                </a:lnTo>
                <a:lnTo>
                  <a:pt x="371" y="2"/>
                </a:lnTo>
                <a:lnTo>
                  <a:pt x="2" y="405"/>
                </a:lnTo>
                <a:lnTo>
                  <a:pt x="0" y="40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2" name="Freeform 98"/>
          <p:cNvSpPr>
            <a:spLocks/>
          </p:cNvSpPr>
          <p:nvPr/>
        </p:nvSpPr>
        <p:spPr bwMode="auto">
          <a:xfrm>
            <a:off x="2559844" y="2190751"/>
            <a:ext cx="394097" cy="488156"/>
          </a:xfrm>
          <a:custGeom>
            <a:avLst/>
            <a:gdLst>
              <a:gd name="T0" fmla="*/ 0 w 372"/>
              <a:gd name="T1" fmla="*/ 2147483646 h 410"/>
              <a:gd name="T2" fmla="*/ 2147483646 w 372"/>
              <a:gd name="T3" fmla="*/ 0 h 410"/>
              <a:gd name="T4" fmla="*/ 2147483646 w 372"/>
              <a:gd name="T5" fmla="*/ 2147483646 h 410"/>
              <a:gd name="T6" fmla="*/ 2147483646 w 372"/>
              <a:gd name="T7" fmla="*/ 2147483646 h 410"/>
              <a:gd name="T8" fmla="*/ 0 w 372"/>
              <a:gd name="T9" fmla="*/ 2147483646 h 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10"/>
              <a:gd name="T17" fmla="*/ 372 w 372"/>
              <a:gd name="T18" fmla="*/ 410 h 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10">
                <a:moveTo>
                  <a:pt x="0" y="408"/>
                </a:moveTo>
                <a:lnTo>
                  <a:pt x="370" y="0"/>
                </a:lnTo>
                <a:lnTo>
                  <a:pt x="371" y="2"/>
                </a:lnTo>
                <a:lnTo>
                  <a:pt x="1" y="409"/>
                </a:lnTo>
                <a:lnTo>
                  <a:pt x="0" y="40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3" name="Freeform 99"/>
          <p:cNvSpPr>
            <a:spLocks/>
          </p:cNvSpPr>
          <p:nvPr/>
        </p:nvSpPr>
        <p:spPr bwMode="auto">
          <a:xfrm>
            <a:off x="2605088" y="2170510"/>
            <a:ext cx="413147" cy="508397"/>
          </a:xfrm>
          <a:custGeom>
            <a:avLst/>
            <a:gdLst>
              <a:gd name="T0" fmla="*/ 0 w 391"/>
              <a:gd name="T1" fmla="*/ 2147483646 h 427"/>
              <a:gd name="T2" fmla="*/ 2147483646 w 391"/>
              <a:gd name="T3" fmla="*/ 0 h 427"/>
              <a:gd name="T4" fmla="*/ 2147483646 w 391"/>
              <a:gd name="T5" fmla="*/ 2147483646 h 427"/>
              <a:gd name="T6" fmla="*/ 2147483646 w 391"/>
              <a:gd name="T7" fmla="*/ 2147483646 h 427"/>
              <a:gd name="T8" fmla="*/ 0 w 391"/>
              <a:gd name="T9" fmla="*/ 2147483646 h 4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1"/>
              <a:gd name="T16" fmla="*/ 0 h 427"/>
              <a:gd name="T17" fmla="*/ 391 w 391"/>
              <a:gd name="T18" fmla="*/ 427 h 4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1" h="427">
                <a:moveTo>
                  <a:pt x="0" y="425"/>
                </a:moveTo>
                <a:lnTo>
                  <a:pt x="389" y="0"/>
                </a:lnTo>
                <a:lnTo>
                  <a:pt x="390" y="1"/>
                </a:lnTo>
                <a:lnTo>
                  <a:pt x="2" y="426"/>
                </a:lnTo>
                <a:lnTo>
                  <a:pt x="0" y="42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4" name="Freeform 100"/>
          <p:cNvSpPr>
            <a:spLocks/>
          </p:cNvSpPr>
          <p:nvPr/>
        </p:nvSpPr>
        <p:spPr bwMode="auto">
          <a:xfrm>
            <a:off x="2652713" y="2031206"/>
            <a:ext cx="522685" cy="647700"/>
          </a:xfrm>
          <a:custGeom>
            <a:avLst/>
            <a:gdLst>
              <a:gd name="T0" fmla="*/ 0 w 494"/>
              <a:gd name="T1" fmla="*/ 2147483646 h 544"/>
              <a:gd name="T2" fmla="*/ 2147483646 w 494"/>
              <a:gd name="T3" fmla="*/ 0 h 544"/>
              <a:gd name="T4" fmla="*/ 2147483646 w 494"/>
              <a:gd name="T5" fmla="*/ 2147483646 h 544"/>
              <a:gd name="T6" fmla="*/ 2147483646 w 494"/>
              <a:gd name="T7" fmla="*/ 2147483646 h 544"/>
              <a:gd name="T8" fmla="*/ 0 w 494"/>
              <a:gd name="T9" fmla="*/ 2147483646 h 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"/>
              <a:gd name="T16" fmla="*/ 0 h 544"/>
              <a:gd name="T17" fmla="*/ 494 w 494"/>
              <a:gd name="T18" fmla="*/ 544 h 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" h="544">
                <a:moveTo>
                  <a:pt x="0" y="542"/>
                </a:moveTo>
                <a:lnTo>
                  <a:pt x="491" y="0"/>
                </a:lnTo>
                <a:lnTo>
                  <a:pt x="493" y="2"/>
                </a:lnTo>
                <a:lnTo>
                  <a:pt x="1" y="543"/>
                </a:lnTo>
                <a:lnTo>
                  <a:pt x="0" y="542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5" name="Freeform 101"/>
          <p:cNvSpPr>
            <a:spLocks/>
          </p:cNvSpPr>
          <p:nvPr/>
        </p:nvSpPr>
        <p:spPr bwMode="auto">
          <a:xfrm>
            <a:off x="2696766" y="2020492"/>
            <a:ext cx="536972" cy="658415"/>
          </a:xfrm>
          <a:custGeom>
            <a:avLst/>
            <a:gdLst>
              <a:gd name="T0" fmla="*/ 0 w 508"/>
              <a:gd name="T1" fmla="*/ 2147483646 h 553"/>
              <a:gd name="T2" fmla="*/ 2147483646 w 508"/>
              <a:gd name="T3" fmla="*/ 0 h 553"/>
              <a:gd name="T4" fmla="*/ 2147483646 w 508"/>
              <a:gd name="T5" fmla="*/ 2147483646 h 553"/>
              <a:gd name="T6" fmla="*/ 2147483646 w 508"/>
              <a:gd name="T7" fmla="*/ 2147483646 h 553"/>
              <a:gd name="T8" fmla="*/ 0 w 508"/>
              <a:gd name="T9" fmla="*/ 2147483646 h 5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8"/>
              <a:gd name="T16" fmla="*/ 0 h 553"/>
              <a:gd name="T17" fmla="*/ 508 w 508"/>
              <a:gd name="T18" fmla="*/ 553 h 5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8" h="553">
                <a:moveTo>
                  <a:pt x="0" y="551"/>
                </a:moveTo>
                <a:lnTo>
                  <a:pt x="505" y="0"/>
                </a:lnTo>
                <a:lnTo>
                  <a:pt x="507" y="2"/>
                </a:lnTo>
                <a:lnTo>
                  <a:pt x="2" y="552"/>
                </a:lnTo>
                <a:lnTo>
                  <a:pt x="0" y="55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6" name="Freeform 102"/>
          <p:cNvSpPr>
            <a:spLocks/>
          </p:cNvSpPr>
          <p:nvPr/>
        </p:nvSpPr>
        <p:spPr bwMode="auto">
          <a:xfrm>
            <a:off x="2744391" y="2025254"/>
            <a:ext cx="528638" cy="653653"/>
          </a:xfrm>
          <a:custGeom>
            <a:avLst/>
            <a:gdLst>
              <a:gd name="T0" fmla="*/ 0 w 500"/>
              <a:gd name="T1" fmla="*/ 2147483646 h 549"/>
              <a:gd name="T2" fmla="*/ 2147483646 w 500"/>
              <a:gd name="T3" fmla="*/ 0 h 549"/>
              <a:gd name="T4" fmla="*/ 2147483646 w 500"/>
              <a:gd name="T5" fmla="*/ 2147483646 h 549"/>
              <a:gd name="T6" fmla="*/ 2147483646 w 500"/>
              <a:gd name="T7" fmla="*/ 2147483646 h 549"/>
              <a:gd name="T8" fmla="*/ 0 w 500"/>
              <a:gd name="T9" fmla="*/ 2147483646 h 5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0"/>
              <a:gd name="T16" fmla="*/ 0 h 549"/>
              <a:gd name="T17" fmla="*/ 500 w 500"/>
              <a:gd name="T18" fmla="*/ 549 h 5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0" h="549">
                <a:moveTo>
                  <a:pt x="0" y="547"/>
                </a:moveTo>
                <a:lnTo>
                  <a:pt x="497" y="0"/>
                </a:lnTo>
                <a:lnTo>
                  <a:pt x="499" y="1"/>
                </a:lnTo>
                <a:lnTo>
                  <a:pt x="1" y="548"/>
                </a:lnTo>
                <a:lnTo>
                  <a:pt x="0" y="54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7" name="Freeform 103"/>
          <p:cNvSpPr>
            <a:spLocks/>
          </p:cNvSpPr>
          <p:nvPr/>
        </p:nvSpPr>
        <p:spPr bwMode="auto">
          <a:xfrm>
            <a:off x="2786062" y="2093119"/>
            <a:ext cx="481013" cy="585788"/>
          </a:xfrm>
          <a:custGeom>
            <a:avLst/>
            <a:gdLst>
              <a:gd name="T0" fmla="*/ 0 w 454"/>
              <a:gd name="T1" fmla="*/ 2147483646 h 492"/>
              <a:gd name="T2" fmla="*/ 2147483646 w 454"/>
              <a:gd name="T3" fmla="*/ 0 h 492"/>
              <a:gd name="T4" fmla="*/ 2147483646 w 454"/>
              <a:gd name="T5" fmla="*/ 2147483646 h 492"/>
              <a:gd name="T6" fmla="*/ 2147483646 w 454"/>
              <a:gd name="T7" fmla="*/ 2147483646 h 492"/>
              <a:gd name="T8" fmla="*/ 0 w 454"/>
              <a:gd name="T9" fmla="*/ 2147483646 h 4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4"/>
              <a:gd name="T16" fmla="*/ 0 h 492"/>
              <a:gd name="T17" fmla="*/ 454 w 454"/>
              <a:gd name="T18" fmla="*/ 492 h 4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4" h="492">
                <a:moveTo>
                  <a:pt x="0" y="490"/>
                </a:moveTo>
                <a:lnTo>
                  <a:pt x="451" y="0"/>
                </a:lnTo>
                <a:lnTo>
                  <a:pt x="453" y="2"/>
                </a:lnTo>
                <a:lnTo>
                  <a:pt x="2" y="491"/>
                </a:lnTo>
                <a:lnTo>
                  <a:pt x="0" y="49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8" name="Freeform 104"/>
          <p:cNvSpPr>
            <a:spLocks/>
          </p:cNvSpPr>
          <p:nvPr/>
        </p:nvSpPr>
        <p:spPr bwMode="auto">
          <a:xfrm>
            <a:off x="2833688" y="2145506"/>
            <a:ext cx="431006" cy="533400"/>
          </a:xfrm>
          <a:custGeom>
            <a:avLst/>
            <a:gdLst>
              <a:gd name="T0" fmla="*/ 0 w 408"/>
              <a:gd name="T1" fmla="*/ 2147483646 h 448"/>
              <a:gd name="T2" fmla="*/ 2147483646 w 408"/>
              <a:gd name="T3" fmla="*/ 0 h 448"/>
              <a:gd name="T4" fmla="*/ 2147483646 w 408"/>
              <a:gd name="T5" fmla="*/ 2147483646 h 448"/>
              <a:gd name="T6" fmla="*/ 2147483646 w 408"/>
              <a:gd name="T7" fmla="*/ 2147483646 h 448"/>
              <a:gd name="T8" fmla="*/ 0 w 408"/>
              <a:gd name="T9" fmla="*/ 2147483646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8"/>
              <a:gd name="T16" fmla="*/ 0 h 448"/>
              <a:gd name="T17" fmla="*/ 408 w 408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8" h="448">
                <a:moveTo>
                  <a:pt x="0" y="446"/>
                </a:moveTo>
                <a:lnTo>
                  <a:pt x="405" y="0"/>
                </a:lnTo>
                <a:lnTo>
                  <a:pt x="407" y="2"/>
                </a:lnTo>
                <a:lnTo>
                  <a:pt x="1" y="447"/>
                </a:lnTo>
                <a:lnTo>
                  <a:pt x="0" y="44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09" name="Freeform 105"/>
          <p:cNvSpPr>
            <a:spLocks/>
          </p:cNvSpPr>
          <p:nvPr/>
        </p:nvSpPr>
        <p:spPr bwMode="auto">
          <a:xfrm>
            <a:off x="2880122" y="2203847"/>
            <a:ext cx="384572" cy="475059"/>
          </a:xfrm>
          <a:custGeom>
            <a:avLst/>
            <a:gdLst>
              <a:gd name="T0" fmla="*/ 0 w 364"/>
              <a:gd name="T1" fmla="*/ 2147483646 h 399"/>
              <a:gd name="T2" fmla="*/ 2147483646 w 364"/>
              <a:gd name="T3" fmla="*/ 0 h 399"/>
              <a:gd name="T4" fmla="*/ 2147483646 w 364"/>
              <a:gd name="T5" fmla="*/ 2147483646 h 399"/>
              <a:gd name="T6" fmla="*/ 2147483646 w 364"/>
              <a:gd name="T7" fmla="*/ 2147483646 h 399"/>
              <a:gd name="T8" fmla="*/ 0 w 364"/>
              <a:gd name="T9" fmla="*/ 2147483646 h 3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"/>
              <a:gd name="T16" fmla="*/ 0 h 399"/>
              <a:gd name="T17" fmla="*/ 364 w 364"/>
              <a:gd name="T18" fmla="*/ 399 h 3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" h="399">
                <a:moveTo>
                  <a:pt x="0" y="397"/>
                </a:moveTo>
                <a:lnTo>
                  <a:pt x="361" y="0"/>
                </a:lnTo>
                <a:lnTo>
                  <a:pt x="363" y="2"/>
                </a:lnTo>
                <a:lnTo>
                  <a:pt x="2" y="398"/>
                </a:lnTo>
                <a:lnTo>
                  <a:pt x="0" y="39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0" name="Freeform 106"/>
          <p:cNvSpPr>
            <a:spLocks/>
          </p:cNvSpPr>
          <p:nvPr/>
        </p:nvSpPr>
        <p:spPr bwMode="auto">
          <a:xfrm>
            <a:off x="2924175" y="2258617"/>
            <a:ext cx="341710" cy="420290"/>
          </a:xfrm>
          <a:custGeom>
            <a:avLst/>
            <a:gdLst>
              <a:gd name="T0" fmla="*/ 0 w 323"/>
              <a:gd name="T1" fmla="*/ 2147483646 h 353"/>
              <a:gd name="T2" fmla="*/ 2147483646 w 323"/>
              <a:gd name="T3" fmla="*/ 0 h 353"/>
              <a:gd name="T4" fmla="*/ 2147483646 w 323"/>
              <a:gd name="T5" fmla="*/ 2147483646 h 353"/>
              <a:gd name="T6" fmla="*/ 2147483646 w 323"/>
              <a:gd name="T7" fmla="*/ 2147483646 h 353"/>
              <a:gd name="T8" fmla="*/ 0 w 323"/>
              <a:gd name="T9" fmla="*/ 2147483646 h 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"/>
              <a:gd name="T16" fmla="*/ 0 h 353"/>
              <a:gd name="T17" fmla="*/ 323 w 323"/>
              <a:gd name="T18" fmla="*/ 353 h 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" h="353">
                <a:moveTo>
                  <a:pt x="0" y="351"/>
                </a:moveTo>
                <a:lnTo>
                  <a:pt x="320" y="0"/>
                </a:lnTo>
                <a:lnTo>
                  <a:pt x="322" y="1"/>
                </a:lnTo>
                <a:lnTo>
                  <a:pt x="1" y="352"/>
                </a:lnTo>
                <a:lnTo>
                  <a:pt x="0" y="35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1" name="Freeform 107"/>
          <p:cNvSpPr>
            <a:spLocks/>
          </p:cNvSpPr>
          <p:nvPr/>
        </p:nvSpPr>
        <p:spPr bwMode="auto">
          <a:xfrm>
            <a:off x="2970610" y="2315767"/>
            <a:ext cx="295275" cy="363140"/>
          </a:xfrm>
          <a:custGeom>
            <a:avLst/>
            <a:gdLst>
              <a:gd name="T0" fmla="*/ 0 w 279"/>
              <a:gd name="T1" fmla="*/ 2147483646 h 305"/>
              <a:gd name="T2" fmla="*/ 2147483646 w 279"/>
              <a:gd name="T3" fmla="*/ 0 h 305"/>
              <a:gd name="T4" fmla="*/ 2147483646 w 279"/>
              <a:gd name="T5" fmla="*/ 2147483646 h 305"/>
              <a:gd name="T6" fmla="*/ 2147483646 w 279"/>
              <a:gd name="T7" fmla="*/ 2147483646 h 305"/>
              <a:gd name="T8" fmla="*/ 0 w 279"/>
              <a:gd name="T9" fmla="*/ 2147483646 h 3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305"/>
              <a:gd name="T17" fmla="*/ 279 w 279"/>
              <a:gd name="T18" fmla="*/ 305 h 3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305">
                <a:moveTo>
                  <a:pt x="0" y="303"/>
                </a:moveTo>
                <a:lnTo>
                  <a:pt x="276" y="0"/>
                </a:lnTo>
                <a:lnTo>
                  <a:pt x="278" y="2"/>
                </a:lnTo>
                <a:lnTo>
                  <a:pt x="1" y="304"/>
                </a:lnTo>
                <a:lnTo>
                  <a:pt x="0" y="30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2" name="Freeform 108"/>
          <p:cNvSpPr>
            <a:spLocks/>
          </p:cNvSpPr>
          <p:nvPr/>
        </p:nvSpPr>
        <p:spPr bwMode="auto">
          <a:xfrm>
            <a:off x="3014662" y="2369344"/>
            <a:ext cx="252413" cy="309563"/>
          </a:xfrm>
          <a:custGeom>
            <a:avLst/>
            <a:gdLst>
              <a:gd name="T0" fmla="*/ 0 w 238"/>
              <a:gd name="T1" fmla="*/ 2147483646 h 260"/>
              <a:gd name="T2" fmla="*/ 2147483646 w 238"/>
              <a:gd name="T3" fmla="*/ 0 h 260"/>
              <a:gd name="T4" fmla="*/ 2147483646 w 238"/>
              <a:gd name="T5" fmla="*/ 2147483646 h 260"/>
              <a:gd name="T6" fmla="*/ 2147483646 w 238"/>
              <a:gd name="T7" fmla="*/ 2147483646 h 260"/>
              <a:gd name="T8" fmla="*/ 0 w 238"/>
              <a:gd name="T9" fmla="*/ 2147483646 h 2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"/>
              <a:gd name="T16" fmla="*/ 0 h 260"/>
              <a:gd name="T17" fmla="*/ 238 w 238"/>
              <a:gd name="T18" fmla="*/ 260 h 2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" h="260">
                <a:moveTo>
                  <a:pt x="0" y="258"/>
                </a:moveTo>
                <a:lnTo>
                  <a:pt x="235" y="0"/>
                </a:lnTo>
                <a:lnTo>
                  <a:pt x="237" y="1"/>
                </a:lnTo>
                <a:lnTo>
                  <a:pt x="2" y="259"/>
                </a:lnTo>
                <a:lnTo>
                  <a:pt x="0" y="25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3" name="Freeform 109"/>
          <p:cNvSpPr>
            <a:spLocks/>
          </p:cNvSpPr>
          <p:nvPr/>
        </p:nvSpPr>
        <p:spPr bwMode="auto">
          <a:xfrm>
            <a:off x="3062288" y="2427685"/>
            <a:ext cx="202406" cy="251222"/>
          </a:xfrm>
          <a:custGeom>
            <a:avLst/>
            <a:gdLst>
              <a:gd name="T0" fmla="*/ 0 w 192"/>
              <a:gd name="T1" fmla="*/ 2147483646 h 211"/>
              <a:gd name="T2" fmla="*/ 2147483646 w 192"/>
              <a:gd name="T3" fmla="*/ 0 h 211"/>
              <a:gd name="T4" fmla="*/ 2147483646 w 192"/>
              <a:gd name="T5" fmla="*/ 2147483646 h 211"/>
              <a:gd name="T6" fmla="*/ 2147483646 w 192"/>
              <a:gd name="T7" fmla="*/ 2147483646 h 211"/>
              <a:gd name="T8" fmla="*/ 0 w 192"/>
              <a:gd name="T9" fmla="*/ 2147483646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211"/>
              <a:gd name="T17" fmla="*/ 192 w 192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211">
                <a:moveTo>
                  <a:pt x="0" y="209"/>
                </a:moveTo>
                <a:lnTo>
                  <a:pt x="189" y="0"/>
                </a:lnTo>
                <a:lnTo>
                  <a:pt x="191" y="1"/>
                </a:lnTo>
                <a:lnTo>
                  <a:pt x="1" y="210"/>
                </a:lnTo>
                <a:lnTo>
                  <a:pt x="0" y="20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4" name="Freeform 110"/>
          <p:cNvSpPr>
            <a:spLocks/>
          </p:cNvSpPr>
          <p:nvPr/>
        </p:nvSpPr>
        <p:spPr bwMode="auto">
          <a:xfrm>
            <a:off x="3106341" y="2480072"/>
            <a:ext cx="160734" cy="198834"/>
          </a:xfrm>
          <a:custGeom>
            <a:avLst/>
            <a:gdLst>
              <a:gd name="T0" fmla="*/ 0 w 152"/>
              <a:gd name="T1" fmla="*/ 2147483646 h 167"/>
              <a:gd name="T2" fmla="*/ 2147483646 w 152"/>
              <a:gd name="T3" fmla="*/ 0 h 167"/>
              <a:gd name="T4" fmla="*/ 2147483646 w 152"/>
              <a:gd name="T5" fmla="*/ 2147483646 h 167"/>
              <a:gd name="T6" fmla="*/ 2147483646 w 152"/>
              <a:gd name="T7" fmla="*/ 2147483646 h 167"/>
              <a:gd name="T8" fmla="*/ 0 w 152"/>
              <a:gd name="T9" fmla="*/ 2147483646 h 1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"/>
              <a:gd name="T16" fmla="*/ 0 h 167"/>
              <a:gd name="T17" fmla="*/ 152 w 152"/>
              <a:gd name="T18" fmla="*/ 167 h 1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" h="167">
                <a:moveTo>
                  <a:pt x="0" y="165"/>
                </a:moveTo>
                <a:lnTo>
                  <a:pt x="149" y="0"/>
                </a:lnTo>
                <a:lnTo>
                  <a:pt x="151" y="2"/>
                </a:lnTo>
                <a:lnTo>
                  <a:pt x="2" y="166"/>
                </a:lnTo>
                <a:lnTo>
                  <a:pt x="0" y="16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5" name="Freeform 111"/>
          <p:cNvSpPr>
            <a:spLocks/>
          </p:cNvSpPr>
          <p:nvPr/>
        </p:nvSpPr>
        <p:spPr bwMode="auto">
          <a:xfrm>
            <a:off x="3151585" y="2536031"/>
            <a:ext cx="115490" cy="142875"/>
          </a:xfrm>
          <a:custGeom>
            <a:avLst/>
            <a:gdLst>
              <a:gd name="T0" fmla="*/ 0 w 109"/>
              <a:gd name="T1" fmla="*/ 2147483646 h 120"/>
              <a:gd name="T2" fmla="*/ 2147483646 w 109"/>
              <a:gd name="T3" fmla="*/ 0 h 120"/>
              <a:gd name="T4" fmla="*/ 2147483646 w 109"/>
              <a:gd name="T5" fmla="*/ 2147483646 h 120"/>
              <a:gd name="T6" fmla="*/ 2147483646 w 109"/>
              <a:gd name="T7" fmla="*/ 2147483646 h 120"/>
              <a:gd name="T8" fmla="*/ 0 w 109"/>
              <a:gd name="T9" fmla="*/ 2147483646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120"/>
              <a:gd name="T17" fmla="*/ 109 w 109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120">
                <a:moveTo>
                  <a:pt x="0" y="118"/>
                </a:moveTo>
                <a:lnTo>
                  <a:pt x="106" y="0"/>
                </a:lnTo>
                <a:lnTo>
                  <a:pt x="108" y="2"/>
                </a:lnTo>
                <a:lnTo>
                  <a:pt x="1" y="119"/>
                </a:lnTo>
                <a:lnTo>
                  <a:pt x="0" y="11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6" name="Freeform 112"/>
          <p:cNvSpPr>
            <a:spLocks/>
          </p:cNvSpPr>
          <p:nvPr/>
        </p:nvSpPr>
        <p:spPr bwMode="auto">
          <a:xfrm>
            <a:off x="3196829" y="2594372"/>
            <a:ext cx="69056" cy="84534"/>
          </a:xfrm>
          <a:custGeom>
            <a:avLst/>
            <a:gdLst>
              <a:gd name="T0" fmla="*/ 0 w 65"/>
              <a:gd name="T1" fmla="*/ 2147483646 h 71"/>
              <a:gd name="T2" fmla="*/ 2147483646 w 65"/>
              <a:gd name="T3" fmla="*/ 0 h 71"/>
              <a:gd name="T4" fmla="*/ 2147483646 w 65"/>
              <a:gd name="T5" fmla="*/ 2147483646 h 71"/>
              <a:gd name="T6" fmla="*/ 2147483646 w 65"/>
              <a:gd name="T7" fmla="*/ 2147483646 h 71"/>
              <a:gd name="T8" fmla="*/ 0 w 65"/>
              <a:gd name="T9" fmla="*/ 2147483646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71"/>
              <a:gd name="T17" fmla="*/ 65 w 65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71">
                <a:moveTo>
                  <a:pt x="0" y="69"/>
                </a:moveTo>
                <a:lnTo>
                  <a:pt x="62" y="0"/>
                </a:lnTo>
                <a:lnTo>
                  <a:pt x="64" y="1"/>
                </a:lnTo>
                <a:lnTo>
                  <a:pt x="2" y="70"/>
                </a:lnTo>
                <a:lnTo>
                  <a:pt x="0" y="69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7" name="Freeform 113"/>
          <p:cNvSpPr>
            <a:spLocks/>
          </p:cNvSpPr>
          <p:nvPr/>
        </p:nvSpPr>
        <p:spPr bwMode="auto">
          <a:xfrm>
            <a:off x="3243263" y="2649142"/>
            <a:ext cx="22622" cy="29765"/>
          </a:xfrm>
          <a:custGeom>
            <a:avLst/>
            <a:gdLst>
              <a:gd name="T0" fmla="*/ 0 w 22"/>
              <a:gd name="T1" fmla="*/ 2147483646 h 25"/>
              <a:gd name="T2" fmla="*/ 2147483646 w 22"/>
              <a:gd name="T3" fmla="*/ 0 h 25"/>
              <a:gd name="T4" fmla="*/ 2147483646 w 22"/>
              <a:gd name="T5" fmla="*/ 2147483646 h 25"/>
              <a:gd name="T6" fmla="*/ 2147483646 w 22"/>
              <a:gd name="T7" fmla="*/ 2147483646 h 25"/>
              <a:gd name="T8" fmla="*/ 0 w 22"/>
              <a:gd name="T9" fmla="*/ 2147483646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5"/>
              <a:gd name="T17" fmla="*/ 22 w 22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5">
                <a:moveTo>
                  <a:pt x="0" y="23"/>
                </a:moveTo>
                <a:lnTo>
                  <a:pt x="20" y="0"/>
                </a:lnTo>
                <a:lnTo>
                  <a:pt x="21" y="2"/>
                </a:lnTo>
                <a:lnTo>
                  <a:pt x="1" y="24"/>
                </a:lnTo>
                <a:lnTo>
                  <a:pt x="0" y="2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8" name="Freeform 114"/>
          <p:cNvSpPr>
            <a:spLocks/>
          </p:cNvSpPr>
          <p:nvPr/>
        </p:nvSpPr>
        <p:spPr bwMode="auto">
          <a:xfrm>
            <a:off x="2968229" y="2189560"/>
            <a:ext cx="297656" cy="360759"/>
          </a:xfrm>
          <a:custGeom>
            <a:avLst/>
            <a:gdLst>
              <a:gd name="T0" fmla="*/ 2147483646 w 281"/>
              <a:gd name="T1" fmla="*/ 2147483646 h 303"/>
              <a:gd name="T2" fmla="*/ 2147483646 w 281"/>
              <a:gd name="T3" fmla="*/ 0 h 303"/>
              <a:gd name="T4" fmla="*/ 0 w 281"/>
              <a:gd name="T5" fmla="*/ 2147483646 h 303"/>
              <a:gd name="T6" fmla="*/ 2147483646 w 281"/>
              <a:gd name="T7" fmla="*/ 2147483646 h 303"/>
              <a:gd name="T8" fmla="*/ 2147483646 w 281"/>
              <a:gd name="T9" fmla="*/ 2147483646 h 3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303"/>
              <a:gd name="T17" fmla="*/ 281 w 281"/>
              <a:gd name="T18" fmla="*/ 303 h 3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303">
                <a:moveTo>
                  <a:pt x="280" y="300"/>
                </a:moveTo>
                <a:lnTo>
                  <a:pt x="1" y="0"/>
                </a:lnTo>
                <a:lnTo>
                  <a:pt x="0" y="2"/>
                </a:lnTo>
                <a:lnTo>
                  <a:pt x="278" y="302"/>
                </a:lnTo>
                <a:lnTo>
                  <a:pt x="280" y="30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19" name="Freeform 115"/>
          <p:cNvSpPr>
            <a:spLocks/>
          </p:cNvSpPr>
          <p:nvPr/>
        </p:nvSpPr>
        <p:spPr bwMode="auto">
          <a:xfrm>
            <a:off x="2924175" y="2191942"/>
            <a:ext cx="341710" cy="420290"/>
          </a:xfrm>
          <a:custGeom>
            <a:avLst/>
            <a:gdLst>
              <a:gd name="T0" fmla="*/ 2147483646 w 323"/>
              <a:gd name="T1" fmla="*/ 2147483646 h 353"/>
              <a:gd name="T2" fmla="*/ 2147483646 w 323"/>
              <a:gd name="T3" fmla="*/ 0 h 353"/>
              <a:gd name="T4" fmla="*/ 0 w 323"/>
              <a:gd name="T5" fmla="*/ 2147483646 h 353"/>
              <a:gd name="T6" fmla="*/ 2147483646 w 323"/>
              <a:gd name="T7" fmla="*/ 2147483646 h 353"/>
              <a:gd name="T8" fmla="*/ 2147483646 w 323"/>
              <a:gd name="T9" fmla="*/ 2147483646 h 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"/>
              <a:gd name="T16" fmla="*/ 0 h 353"/>
              <a:gd name="T17" fmla="*/ 323 w 323"/>
              <a:gd name="T18" fmla="*/ 353 h 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" h="353">
                <a:moveTo>
                  <a:pt x="322" y="350"/>
                </a:moveTo>
                <a:lnTo>
                  <a:pt x="2" y="0"/>
                </a:lnTo>
                <a:lnTo>
                  <a:pt x="0" y="2"/>
                </a:lnTo>
                <a:lnTo>
                  <a:pt x="320" y="352"/>
                </a:lnTo>
                <a:lnTo>
                  <a:pt x="322" y="35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0" name="Freeform 116"/>
          <p:cNvSpPr>
            <a:spLocks/>
          </p:cNvSpPr>
          <p:nvPr/>
        </p:nvSpPr>
        <p:spPr bwMode="auto">
          <a:xfrm>
            <a:off x="2880122" y="2189560"/>
            <a:ext cx="385763" cy="476250"/>
          </a:xfrm>
          <a:custGeom>
            <a:avLst/>
            <a:gdLst>
              <a:gd name="T0" fmla="*/ 2147483646 w 365"/>
              <a:gd name="T1" fmla="*/ 2147483646 h 400"/>
              <a:gd name="T2" fmla="*/ 2147483646 w 365"/>
              <a:gd name="T3" fmla="*/ 0 h 400"/>
              <a:gd name="T4" fmla="*/ 0 w 365"/>
              <a:gd name="T5" fmla="*/ 2147483646 h 400"/>
              <a:gd name="T6" fmla="*/ 2147483646 w 365"/>
              <a:gd name="T7" fmla="*/ 2147483646 h 400"/>
              <a:gd name="T8" fmla="*/ 2147483646 w 365"/>
              <a:gd name="T9" fmla="*/ 2147483646 h 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5"/>
              <a:gd name="T16" fmla="*/ 0 h 400"/>
              <a:gd name="T17" fmla="*/ 365 w 365"/>
              <a:gd name="T18" fmla="*/ 400 h 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5" h="400">
                <a:moveTo>
                  <a:pt x="364" y="397"/>
                </a:moveTo>
                <a:lnTo>
                  <a:pt x="2" y="0"/>
                </a:lnTo>
                <a:lnTo>
                  <a:pt x="0" y="2"/>
                </a:lnTo>
                <a:lnTo>
                  <a:pt x="362" y="399"/>
                </a:lnTo>
                <a:lnTo>
                  <a:pt x="364" y="39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1" name="Freeform 117"/>
          <p:cNvSpPr>
            <a:spLocks/>
          </p:cNvSpPr>
          <p:nvPr/>
        </p:nvSpPr>
        <p:spPr bwMode="auto">
          <a:xfrm>
            <a:off x="2813448" y="2165747"/>
            <a:ext cx="416719" cy="513159"/>
          </a:xfrm>
          <a:custGeom>
            <a:avLst/>
            <a:gdLst>
              <a:gd name="T0" fmla="*/ 2147483646 w 394"/>
              <a:gd name="T1" fmla="*/ 2147483646 h 431"/>
              <a:gd name="T2" fmla="*/ 2147483646 w 394"/>
              <a:gd name="T3" fmla="*/ 0 h 431"/>
              <a:gd name="T4" fmla="*/ 0 w 394"/>
              <a:gd name="T5" fmla="*/ 2147483646 h 431"/>
              <a:gd name="T6" fmla="*/ 2147483646 w 394"/>
              <a:gd name="T7" fmla="*/ 2147483646 h 431"/>
              <a:gd name="T8" fmla="*/ 2147483646 w 394"/>
              <a:gd name="T9" fmla="*/ 2147483646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431"/>
              <a:gd name="T17" fmla="*/ 394 w 394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431">
                <a:moveTo>
                  <a:pt x="393" y="428"/>
                </a:moveTo>
                <a:lnTo>
                  <a:pt x="2" y="0"/>
                </a:lnTo>
                <a:lnTo>
                  <a:pt x="0" y="1"/>
                </a:lnTo>
                <a:lnTo>
                  <a:pt x="392" y="430"/>
                </a:lnTo>
                <a:lnTo>
                  <a:pt x="393" y="42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2" name="Freeform 118"/>
          <p:cNvSpPr>
            <a:spLocks/>
          </p:cNvSpPr>
          <p:nvPr/>
        </p:nvSpPr>
        <p:spPr bwMode="auto">
          <a:xfrm>
            <a:off x="2746772" y="2137172"/>
            <a:ext cx="438150" cy="541734"/>
          </a:xfrm>
          <a:custGeom>
            <a:avLst/>
            <a:gdLst>
              <a:gd name="T0" fmla="*/ 2147483646 w 414"/>
              <a:gd name="T1" fmla="*/ 2147483646 h 455"/>
              <a:gd name="T2" fmla="*/ 2147483646 w 414"/>
              <a:gd name="T3" fmla="*/ 0 h 455"/>
              <a:gd name="T4" fmla="*/ 0 w 414"/>
              <a:gd name="T5" fmla="*/ 2147483646 h 455"/>
              <a:gd name="T6" fmla="*/ 2147483646 w 414"/>
              <a:gd name="T7" fmla="*/ 2147483646 h 455"/>
              <a:gd name="T8" fmla="*/ 2147483646 w 414"/>
              <a:gd name="T9" fmla="*/ 2147483646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4"/>
              <a:gd name="T16" fmla="*/ 0 h 455"/>
              <a:gd name="T17" fmla="*/ 414 w 414"/>
              <a:gd name="T18" fmla="*/ 455 h 4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4" h="455">
                <a:moveTo>
                  <a:pt x="413" y="452"/>
                </a:moveTo>
                <a:lnTo>
                  <a:pt x="1" y="0"/>
                </a:lnTo>
                <a:lnTo>
                  <a:pt x="0" y="2"/>
                </a:lnTo>
                <a:lnTo>
                  <a:pt x="411" y="454"/>
                </a:lnTo>
                <a:lnTo>
                  <a:pt x="413" y="452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3" name="Freeform 119"/>
          <p:cNvSpPr>
            <a:spLocks/>
          </p:cNvSpPr>
          <p:nvPr/>
        </p:nvSpPr>
        <p:spPr bwMode="auto">
          <a:xfrm>
            <a:off x="2675335" y="2109788"/>
            <a:ext cx="463153" cy="569119"/>
          </a:xfrm>
          <a:custGeom>
            <a:avLst/>
            <a:gdLst>
              <a:gd name="T0" fmla="*/ 2147483646 w 438"/>
              <a:gd name="T1" fmla="*/ 2147483646 h 478"/>
              <a:gd name="T2" fmla="*/ 2147483646 w 438"/>
              <a:gd name="T3" fmla="*/ 0 h 478"/>
              <a:gd name="T4" fmla="*/ 0 w 438"/>
              <a:gd name="T5" fmla="*/ 2147483646 h 478"/>
              <a:gd name="T6" fmla="*/ 2147483646 w 438"/>
              <a:gd name="T7" fmla="*/ 2147483646 h 478"/>
              <a:gd name="T8" fmla="*/ 2147483646 w 438"/>
              <a:gd name="T9" fmla="*/ 2147483646 h 4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8"/>
              <a:gd name="T16" fmla="*/ 0 h 478"/>
              <a:gd name="T17" fmla="*/ 438 w 438"/>
              <a:gd name="T18" fmla="*/ 478 h 4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8" h="478">
                <a:moveTo>
                  <a:pt x="437" y="475"/>
                </a:moveTo>
                <a:lnTo>
                  <a:pt x="2" y="0"/>
                </a:lnTo>
                <a:lnTo>
                  <a:pt x="0" y="1"/>
                </a:lnTo>
                <a:lnTo>
                  <a:pt x="436" y="477"/>
                </a:lnTo>
                <a:lnTo>
                  <a:pt x="437" y="47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4" name="Freeform 120"/>
          <p:cNvSpPr>
            <a:spLocks/>
          </p:cNvSpPr>
          <p:nvPr/>
        </p:nvSpPr>
        <p:spPr bwMode="auto">
          <a:xfrm>
            <a:off x="2614613" y="2087167"/>
            <a:ext cx="478631" cy="591740"/>
          </a:xfrm>
          <a:custGeom>
            <a:avLst/>
            <a:gdLst>
              <a:gd name="T0" fmla="*/ 2147483646 w 453"/>
              <a:gd name="T1" fmla="*/ 2147483646 h 497"/>
              <a:gd name="T2" fmla="*/ 2147483646 w 453"/>
              <a:gd name="T3" fmla="*/ 0 h 497"/>
              <a:gd name="T4" fmla="*/ 0 w 453"/>
              <a:gd name="T5" fmla="*/ 2147483646 h 497"/>
              <a:gd name="T6" fmla="*/ 2147483646 w 453"/>
              <a:gd name="T7" fmla="*/ 2147483646 h 497"/>
              <a:gd name="T8" fmla="*/ 2147483646 w 453"/>
              <a:gd name="T9" fmla="*/ 2147483646 h 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3"/>
              <a:gd name="T16" fmla="*/ 0 h 497"/>
              <a:gd name="T17" fmla="*/ 453 w 453"/>
              <a:gd name="T18" fmla="*/ 497 h 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3" h="497">
                <a:moveTo>
                  <a:pt x="452" y="494"/>
                </a:moveTo>
                <a:lnTo>
                  <a:pt x="1" y="0"/>
                </a:lnTo>
                <a:lnTo>
                  <a:pt x="0" y="2"/>
                </a:lnTo>
                <a:lnTo>
                  <a:pt x="450" y="496"/>
                </a:lnTo>
                <a:lnTo>
                  <a:pt x="452" y="49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5" name="Freeform 121"/>
          <p:cNvSpPr>
            <a:spLocks/>
          </p:cNvSpPr>
          <p:nvPr/>
        </p:nvSpPr>
        <p:spPr bwMode="auto">
          <a:xfrm>
            <a:off x="2550319" y="2066926"/>
            <a:ext cx="496491" cy="611981"/>
          </a:xfrm>
          <a:custGeom>
            <a:avLst/>
            <a:gdLst>
              <a:gd name="T0" fmla="*/ 2147483646 w 469"/>
              <a:gd name="T1" fmla="*/ 2147483646 h 514"/>
              <a:gd name="T2" fmla="*/ 2147483646 w 469"/>
              <a:gd name="T3" fmla="*/ 0 h 514"/>
              <a:gd name="T4" fmla="*/ 0 w 469"/>
              <a:gd name="T5" fmla="*/ 2147483646 h 514"/>
              <a:gd name="T6" fmla="*/ 2147483646 w 469"/>
              <a:gd name="T7" fmla="*/ 2147483646 h 514"/>
              <a:gd name="T8" fmla="*/ 2147483646 w 469"/>
              <a:gd name="T9" fmla="*/ 2147483646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9"/>
              <a:gd name="T16" fmla="*/ 0 h 514"/>
              <a:gd name="T17" fmla="*/ 469 w 469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9" h="514">
                <a:moveTo>
                  <a:pt x="468" y="511"/>
                </a:moveTo>
                <a:lnTo>
                  <a:pt x="1" y="0"/>
                </a:lnTo>
                <a:lnTo>
                  <a:pt x="0" y="2"/>
                </a:lnTo>
                <a:lnTo>
                  <a:pt x="467" y="513"/>
                </a:lnTo>
                <a:lnTo>
                  <a:pt x="468" y="51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6" name="Freeform 122"/>
          <p:cNvSpPr>
            <a:spLocks/>
          </p:cNvSpPr>
          <p:nvPr/>
        </p:nvSpPr>
        <p:spPr bwMode="auto">
          <a:xfrm>
            <a:off x="2491979" y="2051447"/>
            <a:ext cx="510778" cy="627459"/>
          </a:xfrm>
          <a:custGeom>
            <a:avLst/>
            <a:gdLst>
              <a:gd name="T0" fmla="*/ 2147483646 w 482"/>
              <a:gd name="T1" fmla="*/ 2147483646 h 527"/>
              <a:gd name="T2" fmla="*/ 2147483646 w 482"/>
              <a:gd name="T3" fmla="*/ 0 h 527"/>
              <a:gd name="T4" fmla="*/ 0 w 482"/>
              <a:gd name="T5" fmla="*/ 2147483646 h 527"/>
              <a:gd name="T6" fmla="*/ 2147483646 w 482"/>
              <a:gd name="T7" fmla="*/ 2147483646 h 527"/>
              <a:gd name="T8" fmla="*/ 2147483646 w 482"/>
              <a:gd name="T9" fmla="*/ 2147483646 h 5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2"/>
              <a:gd name="T16" fmla="*/ 0 h 527"/>
              <a:gd name="T17" fmla="*/ 482 w 482"/>
              <a:gd name="T18" fmla="*/ 527 h 5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2" h="527">
                <a:moveTo>
                  <a:pt x="481" y="524"/>
                </a:moveTo>
                <a:lnTo>
                  <a:pt x="1" y="0"/>
                </a:lnTo>
                <a:lnTo>
                  <a:pt x="0" y="2"/>
                </a:lnTo>
                <a:lnTo>
                  <a:pt x="479" y="526"/>
                </a:lnTo>
                <a:lnTo>
                  <a:pt x="481" y="52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7" name="Freeform 123"/>
          <p:cNvSpPr>
            <a:spLocks/>
          </p:cNvSpPr>
          <p:nvPr/>
        </p:nvSpPr>
        <p:spPr bwMode="auto">
          <a:xfrm>
            <a:off x="2433638" y="2037160"/>
            <a:ext cx="522685" cy="641747"/>
          </a:xfrm>
          <a:custGeom>
            <a:avLst/>
            <a:gdLst>
              <a:gd name="T0" fmla="*/ 2147483646 w 493"/>
              <a:gd name="T1" fmla="*/ 2147483646 h 539"/>
              <a:gd name="T2" fmla="*/ 2147483646 w 493"/>
              <a:gd name="T3" fmla="*/ 0 h 539"/>
              <a:gd name="T4" fmla="*/ 0 w 493"/>
              <a:gd name="T5" fmla="*/ 2147483646 h 539"/>
              <a:gd name="T6" fmla="*/ 2147483646 w 493"/>
              <a:gd name="T7" fmla="*/ 2147483646 h 539"/>
              <a:gd name="T8" fmla="*/ 2147483646 w 493"/>
              <a:gd name="T9" fmla="*/ 2147483646 h 5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3"/>
              <a:gd name="T16" fmla="*/ 0 h 539"/>
              <a:gd name="T17" fmla="*/ 493 w 493"/>
              <a:gd name="T18" fmla="*/ 539 h 5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3" h="539">
                <a:moveTo>
                  <a:pt x="492" y="536"/>
                </a:moveTo>
                <a:lnTo>
                  <a:pt x="1" y="0"/>
                </a:lnTo>
                <a:lnTo>
                  <a:pt x="0" y="1"/>
                </a:lnTo>
                <a:lnTo>
                  <a:pt x="490" y="538"/>
                </a:lnTo>
                <a:lnTo>
                  <a:pt x="492" y="53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8" name="Freeform 124"/>
          <p:cNvSpPr>
            <a:spLocks/>
          </p:cNvSpPr>
          <p:nvPr/>
        </p:nvSpPr>
        <p:spPr bwMode="auto">
          <a:xfrm>
            <a:off x="2383631" y="2028826"/>
            <a:ext cx="528638" cy="650081"/>
          </a:xfrm>
          <a:custGeom>
            <a:avLst/>
            <a:gdLst>
              <a:gd name="T0" fmla="*/ 2147483646 w 500"/>
              <a:gd name="T1" fmla="*/ 2147483646 h 546"/>
              <a:gd name="T2" fmla="*/ 2147483646 w 500"/>
              <a:gd name="T3" fmla="*/ 0 h 546"/>
              <a:gd name="T4" fmla="*/ 0 w 500"/>
              <a:gd name="T5" fmla="*/ 2147483646 h 546"/>
              <a:gd name="T6" fmla="*/ 2147483646 w 500"/>
              <a:gd name="T7" fmla="*/ 2147483646 h 546"/>
              <a:gd name="T8" fmla="*/ 2147483646 w 500"/>
              <a:gd name="T9" fmla="*/ 2147483646 h 5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0"/>
              <a:gd name="T16" fmla="*/ 0 h 546"/>
              <a:gd name="T17" fmla="*/ 500 w 500"/>
              <a:gd name="T18" fmla="*/ 546 h 5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0" h="546">
                <a:moveTo>
                  <a:pt x="499" y="543"/>
                </a:moveTo>
                <a:lnTo>
                  <a:pt x="2" y="0"/>
                </a:lnTo>
                <a:lnTo>
                  <a:pt x="0" y="2"/>
                </a:lnTo>
                <a:lnTo>
                  <a:pt x="497" y="545"/>
                </a:lnTo>
                <a:lnTo>
                  <a:pt x="499" y="54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29" name="Freeform 125"/>
          <p:cNvSpPr>
            <a:spLocks/>
          </p:cNvSpPr>
          <p:nvPr/>
        </p:nvSpPr>
        <p:spPr bwMode="auto">
          <a:xfrm>
            <a:off x="2328863" y="2020492"/>
            <a:ext cx="536972" cy="658415"/>
          </a:xfrm>
          <a:custGeom>
            <a:avLst/>
            <a:gdLst>
              <a:gd name="T0" fmla="*/ 2147483646 w 507"/>
              <a:gd name="T1" fmla="*/ 2147483646 h 553"/>
              <a:gd name="T2" fmla="*/ 2147483646 w 507"/>
              <a:gd name="T3" fmla="*/ 0 h 553"/>
              <a:gd name="T4" fmla="*/ 0 w 507"/>
              <a:gd name="T5" fmla="*/ 2147483646 h 553"/>
              <a:gd name="T6" fmla="*/ 2147483646 w 507"/>
              <a:gd name="T7" fmla="*/ 2147483646 h 553"/>
              <a:gd name="T8" fmla="*/ 2147483646 w 507"/>
              <a:gd name="T9" fmla="*/ 2147483646 h 5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553"/>
              <a:gd name="T17" fmla="*/ 507 w 507"/>
              <a:gd name="T18" fmla="*/ 553 h 5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7" h="553">
                <a:moveTo>
                  <a:pt x="506" y="550"/>
                </a:moveTo>
                <a:lnTo>
                  <a:pt x="1" y="0"/>
                </a:lnTo>
                <a:lnTo>
                  <a:pt x="0" y="2"/>
                </a:lnTo>
                <a:lnTo>
                  <a:pt x="504" y="552"/>
                </a:lnTo>
                <a:lnTo>
                  <a:pt x="506" y="55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0" name="Freeform 126"/>
          <p:cNvSpPr>
            <a:spLocks/>
          </p:cNvSpPr>
          <p:nvPr/>
        </p:nvSpPr>
        <p:spPr bwMode="auto">
          <a:xfrm>
            <a:off x="2287191" y="2024063"/>
            <a:ext cx="532209" cy="654844"/>
          </a:xfrm>
          <a:custGeom>
            <a:avLst/>
            <a:gdLst>
              <a:gd name="T0" fmla="*/ 2147483646 w 503"/>
              <a:gd name="T1" fmla="*/ 2147483646 h 550"/>
              <a:gd name="T2" fmla="*/ 2147483646 w 503"/>
              <a:gd name="T3" fmla="*/ 0 h 550"/>
              <a:gd name="T4" fmla="*/ 0 w 503"/>
              <a:gd name="T5" fmla="*/ 2147483646 h 550"/>
              <a:gd name="T6" fmla="*/ 2147483646 w 503"/>
              <a:gd name="T7" fmla="*/ 2147483646 h 550"/>
              <a:gd name="T8" fmla="*/ 2147483646 w 503"/>
              <a:gd name="T9" fmla="*/ 2147483646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3"/>
              <a:gd name="T16" fmla="*/ 0 h 550"/>
              <a:gd name="T17" fmla="*/ 503 w 503"/>
              <a:gd name="T18" fmla="*/ 550 h 5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3" h="550">
                <a:moveTo>
                  <a:pt x="502" y="547"/>
                </a:moveTo>
                <a:lnTo>
                  <a:pt x="1" y="0"/>
                </a:lnTo>
                <a:lnTo>
                  <a:pt x="0" y="1"/>
                </a:lnTo>
                <a:lnTo>
                  <a:pt x="501" y="549"/>
                </a:lnTo>
                <a:lnTo>
                  <a:pt x="502" y="54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1" name="Freeform 127"/>
          <p:cNvSpPr>
            <a:spLocks/>
          </p:cNvSpPr>
          <p:nvPr/>
        </p:nvSpPr>
        <p:spPr bwMode="auto">
          <a:xfrm>
            <a:off x="2243138" y="2026444"/>
            <a:ext cx="533400" cy="652463"/>
          </a:xfrm>
          <a:custGeom>
            <a:avLst/>
            <a:gdLst>
              <a:gd name="T0" fmla="*/ 2147483646 w 503"/>
              <a:gd name="T1" fmla="*/ 2147483646 h 548"/>
              <a:gd name="T2" fmla="*/ 2147483646 w 503"/>
              <a:gd name="T3" fmla="*/ 0 h 548"/>
              <a:gd name="T4" fmla="*/ 0 w 503"/>
              <a:gd name="T5" fmla="*/ 2147483646 h 548"/>
              <a:gd name="T6" fmla="*/ 2147483646 w 503"/>
              <a:gd name="T7" fmla="*/ 2147483646 h 548"/>
              <a:gd name="T8" fmla="*/ 2147483646 w 503"/>
              <a:gd name="T9" fmla="*/ 2147483646 h 5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3"/>
              <a:gd name="T16" fmla="*/ 0 h 548"/>
              <a:gd name="T17" fmla="*/ 503 w 503"/>
              <a:gd name="T18" fmla="*/ 548 h 5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3" h="548">
                <a:moveTo>
                  <a:pt x="502" y="545"/>
                </a:moveTo>
                <a:lnTo>
                  <a:pt x="1" y="0"/>
                </a:lnTo>
                <a:lnTo>
                  <a:pt x="0" y="1"/>
                </a:lnTo>
                <a:lnTo>
                  <a:pt x="500" y="547"/>
                </a:lnTo>
                <a:lnTo>
                  <a:pt x="502" y="54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2" name="Freeform 128"/>
          <p:cNvSpPr>
            <a:spLocks/>
          </p:cNvSpPr>
          <p:nvPr/>
        </p:nvSpPr>
        <p:spPr bwMode="auto">
          <a:xfrm>
            <a:off x="2206229" y="2037160"/>
            <a:ext cx="522684" cy="641747"/>
          </a:xfrm>
          <a:custGeom>
            <a:avLst/>
            <a:gdLst>
              <a:gd name="T0" fmla="*/ 2147483646 w 494"/>
              <a:gd name="T1" fmla="*/ 2147483646 h 539"/>
              <a:gd name="T2" fmla="*/ 2147483646 w 494"/>
              <a:gd name="T3" fmla="*/ 0 h 539"/>
              <a:gd name="T4" fmla="*/ 0 w 494"/>
              <a:gd name="T5" fmla="*/ 2147483646 h 539"/>
              <a:gd name="T6" fmla="*/ 2147483646 w 494"/>
              <a:gd name="T7" fmla="*/ 2147483646 h 539"/>
              <a:gd name="T8" fmla="*/ 2147483646 w 494"/>
              <a:gd name="T9" fmla="*/ 2147483646 h 5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4"/>
              <a:gd name="T16" fmla="*/ 0 h 539"/>
              <a:gd name="T17" fmla="*/ 494 w 494"/>
              <a:gd name="T18" fmla="*/ 539 h 5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4" h="539">
                <a:moveTo>
                  <a:pt x="493" y="536"/>
                </a:moveTo>
                <a:lnTo>
                  <a:pt x="2" y="0"/>
                </a:lnTo>
                <a:lnTo>
                  <a:pt x="0" y="1"/>
                </a:lnTo>
                <a:lnTo>
                  <a:pt x="491" y="538"/>
                </a:lnTo>
                <a:lnTo>
                  <a:pt x="493" y="53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3" name="Freeform 129"/>
          <p:cNvSpPr>
            <a:spLocks/>
          </p:cNvSpPr>
          <p:nvPr/>
        </p:nvSpPr>
        <p:spPr bwMode="auto">
          <a:xfrm>
            <a:off x="2181225" y="2056210"/>
            <a:ext cx="502444" cy="622697"/>
          </a:xfrm>
          <a:custGeom>
            <a:avLst/>
            <a:gdLst>
              <a:gd name="T0" fmla="*/ 2147483646 w 475"/>
              <a:gd name="T1" fmla="*/ 2147483646 h 523"/>
              <a:gd name="T2" fmla="*/ 2147483646 w 475"/>
              <a:gd name="T3" fmla="*/ 0 h 523"/>
              <a:gd name="T4" fmla="*/ 0 w 475"/>
              <a:gd name="T5" fmla="*/ 2147483646 h 523"/>
              <a:gd name="T6" fmla="*/ 2147483646 w 475"/>
              <a:gd name="T7" fmla="*/ 2147483646 h 523"/>
              <a:gd name="T8" fmla="*/ 2147483646 w 475"/>
              <a:gd name="T9" fmla="*/ 2147483646 h 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5"/>
              <a:gd name="T16" fmla="*/ 0 h 523"/>
              <a:gd name="T17" fmla="*/ 475 w 475"/>
              <a:gd name="T18" fmla="*/ 523 h 5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5" h="523">
                <a:moveTo>
                  <a:pt x="474" y="520"/>
                </a:moveTo>
                <a:lnTo>
                  <a:pt x="1" y="0"/>
                </a:lnTo>
                <a:lnTo>
                  <a:pt x="0" y="2"/>
                </a:lnTo>
                <a:lnTo>
                  <a:pt x="472" y="522"/>
                </a:lnTo>
                <a:lnTo>
                  <a:pt x="474" y="52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4" name="Freeform 130"/>
          <p:cNvSpPr>
            <a:spLocks/>
          </p:cNvSpPr>
          <p:nvPr/>
        </p:nvSpPr>
        <p:spPr bwMode="auto">
          <a:xfrm>
            <a:off x="2158604" y="2087167"/>
            <a:ext cx="478631" cy="591740"/>
          </a:xfrm>
          <a:custGeom>
            <a:avLst/>
            <a:gdLst>
              <a:gd name="T0" fmla="*/ 2147483646 w 452"/>
              <a:gd name="T1" fmla="*/ 2147483646 h 497"/>
              <a:gd name="T2" fmla="*/ 2147483646 w 452"/>
              <a:gd name="T3" fmla="*/ 0 h 497"/>
              <a:gd name="T4" fmla="*/ 0 w 452"/>
              <a:gd name="T5" fmla="*/ 2147483646 h 497"/>
              <a:gd name="T6" fmla="*/ 2147483646 w 452"/>
              <a:gd name="T7" fmla="*/ 2147483646 h 497"/>
              <a:gd name="T8" fmla="*/ 2147483646 w 452"/>
              <a:gd name="T9" fmla="*/ 2147483646 h 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2"/>
              <a:gd name="T16" fmla="*/ 0 h 497"/>
              <a:gd name="T17" fmla="*/ 452 w 452"/>
              <a:gd name="T18" fmla="*/ 497 h 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2" h="497">
                <a:moveTo>
                  <a:pt x="451" y="494"/>
                </a:moveTo>
                <a:lnTo>
                  <a:pt x="2" y="0"/>
                </a:lnTo>
                <a:lnTo>
                  <a:pt x="0" y="1"/>
                </a:lnTo>
                <a:lnTo>
                  <a:pt x="450" y="496"/>
                </a:lnTo>
                <a:lnTo>
                  <a:pt x="451" y="49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5" name="Freeform 131"/>
          <p:cNvSpPr>
            <a:spLocks/>
          </p:cNvSpPr>
          <p:nvPr/>
        </p:nvSpPr>
        <p:spPr bwMode="auto">
          <a:xfrm>
            <a:off x="2131219" y="2115742"/>
            <a:ext cx="460772" cy="563165"/>
          </a:xfrm>
          <a:custGeom>
            <a:avLst/>
            <a:gdLst>
              <a:gd name="T0" fmla="*/ 2147483646 w 435"/>
              <a:gd name="T1" fmla="*/ 2147483646 h 473"/>
              <a:gd name="T2" fmla="*/ 2147483646 w 435"/>
              <a:gd name="T3" fmla="*/ 0 h 473"/>
              <a:gd name="T4" fmla="*/ 0 w 435"/>
              <a:gd name="T5" fmla="*/ 2147483646 h 473"/>
              <a:gd name="T6" fmla="*/ 2147483646 w 435"/>
              <a:gd name="T7" fmla="*/ 2147483646 h 473"/>
              <a:gd name="T8" fmla="*/ 2147483646 w 435"/>
              <a:gd name="T9" fmla="*/ 2147483646 h 4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5"/>
              <a:gd name="T16" fmla="*/ 0 h 473"/>
              <a:gd name="T17" fmla="*/ 435 w 435"/>
              <a:gd name="T18" fmla="*/ 473 h 4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5" h="473">
                <a:moveTo>
                  <a:pt x="434" y="470"/>
                </a:moveTo>
                <a:lnTo>
                  <a:pt x="2" y="0"/>
                </a:lnTo>
                <a:lnTo>
                  <a:pt x="0" y="2"/>
                </a:lnTo>
                <a:lnTo>
                  <a:pt x="432" y="472"/>
                </a:lnTo>
                <a:lnTo>
                  <a:pt x="434" y="47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6" name="Freeform 132"/>
          <p:cNvSpPr>
            <a:spLocks/>
          </p:cNvSpPr>
          <p:nvPr/>
        </p:nvSpPr>
        <p:spPr bwMode="auto">
          <a:xfrm>
            <a:off x="2112169" y="2144317"/>
            <a:ext cx="434579" cy="534590"/>
          </a:xfrm>
          <a:custGeom>
            <a:avLst/>
            <a:gdLst>
              <a:gd name="T0" fmla="*/ 2147483646 w 410"/>
              <a:gd name="T1" fmla="*/ 2147483646 h 449"/>
              <a:gd name="T2" fmla="*/ 2147483646 w 410"/>
              <a:gd name="T3" fmla="*/ 0 h 449"/>
              <a:gd name="T4" fmla="*/ 0 w 410"/>
              <a:gd name="T5" fmla="*/ 2147483646 h 449"/>
              <a:gd name="T6" fmla="*/ 2147483646 w 410"/>
              <a:gd name="T7" fmla="*/ 2147483646 h 449"/>
              <a:gd name="T8" fmla="*/ 2147483646 w 410"/>
              <a:gd name="T9" fmla="*/ 2147483646 h 4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0"/>
              <a:gd name="T16" fmla="*/ 0 h 449"/>
              <a:gd name="T17" fmla="*/ 410 w 410"/>
              <a:gd name="T18" fmla="*/ 449 h 4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0" h="449">
                <a:moveTo>
                  <a:pt x="409" y="446"/>
                </a:moveTo>
                <a:lnTo>
                  <a:pt x="1" y="0"/>
                </a:lnTo>
                <a:lnTo>
                  <a:pt x="0" y="2"/>
                </a:lnTo>
                <a:lnTo>
                  <a:pt x="408" y="448"/>
                </a:lnTo>
                <a:lnTo>
                  <a:pt x="409" y="44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7" name="Freeform 133"/>
          <p:cNvSpPr>
            <a:spLocks/>
          </p:cNvSpPr>
          <p:nvPr/>
        </p:nvSpPr>
        <p:spPr bwMode="auto">
          <a:xfrm>
            <a:off x="2087166" y="2166938"/>
            <a:ext cx="414338" cy="511969"/>
          </a:xfrm>
          <a:custGeom>
            <a:avLst/>
            <a:gdLst>
              <a:gd name="T0" fmla="*/ 2147483646 w 392"/>
              <a:gd name="T1" fmla="*/ 2147483646 h 430"/>
              <a:gd name="T2" fmla="*/ 2147483646 w 392"/>
              <a:gd name="T3" fmla="*/ 0 h 430"/>
              <a:gd name="T4" fmla="*/ 0 w 392"/>
              <a:gd name="T5" fmla="*/ 2147483646 h 430"/>
              <a:gd name="T6" fmla="*/ 2147483646 w 392"/>
              <a:gd name="T7" fmla="*/ 2147483646 h 430"/>
              <a:gd name="T8" fmla="*/ 2147483646 w 392"/>
              <a:gd name="T9" fmla="*/ 2147483646 h 4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2"/>
              <a:gd name="T16" fmla="*/ 0 h 430"/>
              <a:gd name="T17" fmla="*/ 392 w 392"/>
              <a:gd name="T18" fmla="*/ 430 h 4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2" h="430">
                <a:moveTo>
                  <a:pt x="391" y="427"/>
                </a:moveTo>
                <a:lnTo>
                  <a:pt x="2" y="0"/>
                </a:lnTo>
                <a:lnTo>
                  <a:pt x="0" y="2"/>
                </a:lnTo>
                <a:lnTo>
                  <a:pt x="390" y="429"/>
                </a:lnTo>
                <a:lnTo>
                  <a:pt x="391" y="42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8" name="Freeform 134"/>
          <p:cNvSpPr>
            <a:spLocks/>
          </p:cNvSpPr>
          <p:nvPr/>
        </p:nvSpPr>
        <p:spPr bwMode="auto">
          <a:xfrm>
            <a:off x="2062163" y="2193131"/>
            <a:ext cx="392906" cy="485775"/>
          </a:xfrm>
          <a:custGeom>
            <a:avLst/>
            <a:gdLst>
              <a:gd name="T0" fmla="*/ 2147483646 w 372"/>
              <a:gd name="T1" fmla="*/ 2147483646 h 408"/>
              <a:gd name="T2" fmla="*/ 2147483646 w 372"/>
              <a:gd name="T3" fmla="*/ 0 h 408"/>
              <a:gd name="T4" fmla="*/ 0 w 372"/>
              <a:gd name="T5" fmla="*/ 2147483646 h 408"/>
              <a:gd name="T6" fmla="*/ 2147483646 w 372"/>
              <a:gd name="T7" fmla="*/ 2147483646 h 408"/>
              <a:gd name="T8" fmla="*/ 2147483646 w 372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08"/>
              <a:gd name="T17" fmla="*/ 372 w 372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08">
                <a:moveTo>
                  <a:pt x="371" y="405"/>
                </a:moveTo>
                <a:lnTo>
                  <a:pt x="1" y="0"/>
                </a:lnTo>
                <a:lnTo>
                  <a:pt x="0" y="2"/>
                </a:lnTo>
                <a:lnTo>
                  <a:pt x="370" y="407"/>
                </a:lnTo>
                <a:lnTo>
                  <a:pt x="371" y="40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39" name="Freeform 135"/>
          <p:cNvSpPr>
            <a:spLocks/>
          </p:cNvSpPr>
          <p:nvPr/>
        </p:nvSpPr>
        <p:spPr bwMode="auto">
          <a:xfrm>
            <a:off x="2037160" y="2220517"/>
            <a:ext cx="372665" cy="458390"/>
          </a:xfrm>
          <a:custGeom>
            <a:avLst/>
            <a:gdLst>
              <a:gd name="T0" fmla="*/ 2147483646 w 352"/>
              <a:gd name="T1" fmla="*/ 2147483646 h 385"/>
              <a:gd name="T2" fmla="*/ 2147483646 w 352"/>
              <a:gd name="T3" fmla="*/ 0 h 385"/>
              <a:gd name="T4" fmla="*/ 0 w 352"/>
              <a:gd name="T5" fmla="*/ 2147483646 h 385"/>
              <a:gd name="T6" fmla="*/ 2147483646 w 352"/>
              <a:gd name="T7" fmla="*/ 2147483646 h 385"/>
              <a:gd name="T8" fmla="*/ 2147483646 w 352"/>
              <a:gd name="T9" fmla="*/ 2147483646 h 3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385"/>
              <a:gd name="T17" fmla="*/ 352 w 352"/>
              <a:gd name="T18" fmla="*/ 385 h 3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385">
                <a:moveTo>
                  <a:pt x="351" y="382"/>
                </a:moveTo>
                <a:lnTo>
                  <a:pt x="2" y="0"/>
                </a:lnTo>
                <a:lnTo>
                  <a:pt x="0" y="2"/>
                </a:lnTo>
                <a:lnTo>
                  <a:pt x="349" y="384"/>
                </a:lnTo>
                <a:lnTo>
                  <a:pt x="351" y="382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0" name="Freeform 136"/>
          <p:cNvSpPr>
            <a:spLocks/>
          </p:cNvSpPr>
          <p:nvPr/>
        </p:nvSpPr>
        <p:spPr bwMode="auto">
          <a:xfrm>
            <a:off x="2014538" y="2245519"/>
            <a:ext cx="351235" cy="433388"/>
          </a:xfrm>
          <a:custGeom>
            <a:avLst/>
            <a:gdLst>
              <a:gd name="T0" fmla="*/ 2147483646 w 332"/>
              <a:gd name="T1" fmla="*/ 2147483646 h 364"/>
              <a:gd name="T2" fmla="*/ 2147483646 w 332"/>
              <a:gd name="T3" fmla="*/ 0 h 364"/>
              <a:gd name="T4" fmla="*/ 0 w 332"/>
              <a:gd name="T5" fmla="*/ 2147483646 h 364"/>
              <a:gd name="T6" fmla="*/ 2147483646 w 332"/>
              <a:gd name="T7" fmla="*/ 2147483646 h 364"/>
              <a:gd name="T8" fmla="*/ 2147483646 w 332"/>
              <a:gd name="T9" fmla="*/ 2147483646 h 3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2"/>
              <a:gd name="T16" fmla="*/ 0 h 364"/>
              <a:gd name="T17" fmla="*/ 332 w 332"/>
              <a:gd name="T18" fmla="*/ 364 h 3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2" h="364">
                <a:moveTo>
                  <a:pt x="331" y="361"/>
                </a:moveTo>
                <a:lnTo>
                  <a:pt x="2" y="0"/>
                </a:lnTo>
                <a:lnTo>
                  <a:pt x="0" y="2"/>
                </a:lnTo>
                <a:lnTo>
                  <a:pt x="329" y="363"/>
                </a:lnTo>
                <a:lnTo>
                  <a:pt x="331" y="361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1" name="Freeform 137"/>
          <p:cNvSpPr>
            <a:spLocks/>
          </p:cNvSpPr>
          <p:nvPr/>
        </p:nvSpPr>
        <p:spPr bwMode="auto">
          <a:xfrm>
            <a:off x="1990725" y="2270522"/>
            <a:ext cx="328613" cy="408384"/>
          </a:xfrm>
          <a:custGeom>
            <a:avLst/>
            <a:gdLst>
              <a:gd name="T0" fmla="*/ 2147483646 w 310"/>
              <a:gd name="T1" fmla="*/ 2147483646 h 343"/>
              <a:gd name="T2" fmla="*/ 2147483646 w 310"/>
              <a:gd name="T3" fmla="*/ 0 h 343"/>
              <a:gd name="T4" fmla="*/ 0 w 310"/>
              <a:gd name="T5" fmla="*/ 2147483646 h 343"/>
              <a:gd name="T6" fmla="*/ 2147483646 w 310"/>
              <a:gd name="T7" fmla="*/ 2147483646 h 343"/>
              <a:gd name="T8" fmla="*/ 2147483646 w 310"/>
              <a:gd name="T9" fmla="*/ 2147483646 h 3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0"/>
              <a:gd name="T16" fmla="*/ 0 h 343"/>
              <a:gd name="T17" fmla="*/ 310 w 310"/>
              <a:gd name="T18" fmla="*/ 343 h 3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0" h="343">
                <a:moveTo>
                  <a:pt x="309" y="340"/>
                </a:moveTo>
                <a:lnTo>
                  <a:pt x="1" y="0"/>
                </a:lnTo>
                <a:lnTo>
                  <a:pt x="0" y="2"/>
                </a:lnTo>
                <a:lnTo>
                  <a:pt x="307" y="342"/>
                </a:lnTo>
                <a:lnTo>
                  <a:pt x="309" y="34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2" name="Freeform 138"/>
          <p:cNvSpPr>
            <a:spLocks/>
          </p:cNvSpPr>
          <p:nvPr/>
        </p:nvSpPr>
        <p:spPr bwMode="auto">
          <a:xfrm>
            <a:off x="1964532" y="2294335"/>
            <a:ext cx="308372" cy="384572"/>
          </a:xfrm>
          <a:custGeom>
            <a:avLst/>
            <a:gdLst>
              <a:gd name="T0" fmla="*/ 2147483646 w 292"/>
              <a:gd name="T1" fmla="*/ 2147483646 h 323"/>
              <a:gd name="T2" fmla="*/ 2147483646 w 292"/>
              <a:gd name="T3" fmla="*/ 0 h 323"/>
              <a:gd name="T4" fmla="*/ 0 w 292"/>
              <a:gd name="T5" fmla="*/ 2147483646 h 323"/>
              <a:gd name="T6" fmla="*/ 2147483646 w 292"/>
              <a:gd name="T7" fmla="*/ 2147483646 h 323"/>
              <a:gd name="T8" fmla="*/ 2147483646 w 292"/>
              <a:gd name="T9" fmla="*/ 2147483646 h 3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2"/>
              <a:gd name="T16" fmla="*/ 0 h 323"/>
              <a:gd name="T17" fmla="*/ 292 w 292"/>
              <a:gd name="T18" fmla="*/ 323 h 3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2" h="323">
                <a:moveTo>
                  <a:pt x="291" y="320"/>
                </a:moveTo>
                <a:lnTo>
                  <a:pt x="2" y="0"/>
                </a:lnTo>
                <a:lnTo>
                  <a:pt x="0" y="2"/>
                </a:lnTo>
                <a:lnTo>
                  <a:pt x="289" y="322"/>
                </a:lnTo>
                <a:lnTo>
                  <a:pt x="291" y="32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3" name="Freeform 139"/>
          <p:cNvSpPr>
            <a:spLocks/>
          </p:cNvSpPr>
          <p:nvPr/>
        </p:nvSpPr>
        <p:spPr bwMode="auto">
          <a:xfrm>
            <a:off x="1935956" y="2320529"/>
            <a:ext cx="291704" cy="358378"/>
          </a:xfrm>
          <a:custGeom>
            <a:avLst/>
            <a:gdLst>
              <a:gd name="T0" fmla="*/ 2147483646 w 276"/>
              <a:gd name="T1" fmla="*/ 2147483646 h 301"/>
              <a:gd name="T2" fmla="*/ 2147483646 w 276"/>
              <a:gd name="T3" fmla="*/ 0 h 301"/>
              <a:gd name="T4" fmla="*/ 0 w 276"/>
              <a:gd name="T5" fmla="*/ 2147483646 h 301"/>
              <a:gd name="T6" fmla="*/ 2147483646 w 276"/>
              <a:gd name="T7" fmla="*/ 2147483646 h 301"/>
              <a:gd name="T8" fmla="*/ 2147483646 w 276"/>
              <a:gd name="T9" fmla="*/ 2147483646 h 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"/>
              <a:gd name="T16" fmla="*/ 0 h 301"/>
              <a:gd name="T17" fmla="*/ 276 w 276"/>
              <a:gd name="T18" fmla="*/ 301 h 3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" h="301">
                <a:moveTo>
                  <a:pt x="275" y="298"/>
                </a:moveTo>
                <a:lnTo>
                  <a:pt x="1" y="0"/>
                </a:lnTo>
                <a:lnTo>
                  <a:pt x="0" y="2"/>
                </a:lnTo>
                <a:lnTo>
                  <a:pt x="273" y="300"/>
                </a:lnTo>
                <a:lnTo>
                  <a:pt x="275" y="29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4" name="Freeform 140"/>
          <p:cNvSpPr>
            <a:spLocks/>
          </p:cNvSpPr>
          <p:nvPr/>
        </p:nvSpPr>
        <p:spPr bwMode="auto">
          <a:xfrm>
            <a:off x="1909763" y="2349104"/>
            <a:ext cx="273844" cy="329803"/>
          </a:xfrm>
          <a:custGeom>
            <a:avLst/>
            <a:gdLst>
              <a:gd name="T0" fmla="*/ 2147483646 w 259"/>
              <a:gd name="T1" fmla="*/ 2147483646 h 277"/>
              <a:gd name="T2" fmla="*/ 2147483646 w 259"/>
              <a:gd name="T3" fmla="*/ 0 h 277"/>
              <a:gd name="T4" fmla="*/ 0 w 259"/>
              <a:gd name="T5" fmla="*/ 2147483646 h 277"/>
              <a:gd name="T6" fmla="*/ 2147483646 w 259"/>
              <a:gd name="T7" fmla="*/ 2147483646 h 277"/>
              <a:gd name="T8" fmla="*/ 2147483646 w 259"/>
              <a:gd name="T9" fmla="*/ 2147483646 h 2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9"/>
              <a:gd name="T16" fmla="*/ 0 h 277"/>
              <a:gd name="T17" fmla="*/ 259 w 259"/>
              <a:gd name="T18" fmla="*/ 277 h 2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9" h="277">
                <a:moveTo>
                  <a:pt x="258" y="274"/>
                </a:moveTo>
                <a:lnTo>
                  <a:pt x="2" y="0"/>
                </a:lnTo>
                <a:lnTo>
                  <a:pt x="0" y="2"/>
                </a:lnTo>
                <a:lnTo>
                  <a:pt x="256" y="276"/>
                </a:lnTo>
                <a:lnTo>
                  <a:pt x="258" y="27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5" name="Freeform 141"/>
          <p:cNvSpPr>
            <a:spLocks/>
          </p:cNvSpPr>
          <p:nvPr/>
        </p:nvSpPr>
        <p:spPr bwMode="auto">
          <a:xfrm>
            <a:off x="1885951" y="2371726"/>
            <a:ext cx="251222" cy="307181"/>
          </a:xfrm>
          <a:custGeom>
            <a:avLst/>
            <a:gdLst>
              <a:gd name="T0" fmla="*/ 2147483646 w 237"/>
              <a:gd name="T1" fmla="*/ 2147483646 h 258"/>
              <a:gd name="T2" fmla="*/ 2147483646 w 237"/>
              <a:gd name="T3" fmla="*/ 0 h 258"/>
              <a:gd name="T4" fmla="*/ 0 w 237"/>
              <a:gd name="T5" fmla="*/ 2147483646 h 258"/>
              <a:gd name="T6" fmla="*/ 2147483646 w 237"/>
              <a:gd name="T7" fmla="*/ 2147483646 h 258"/>
              <a:gd name="T8" fmla="*/ 2147483646 w 237"/>
              <a:gd name="T9" fmla="*/ 2147483646 h 2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7"/>
              <a:gd name="T16" fmla="*/ 0 h 258"/>
              <a:gd name="T17" fmla="*/ 237 w 237"/>
              <a:gd name="T18" fmla="*/ 258 h 2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7" h="258">
                <a:moveTo>
                  <a:pt x="236" y="255"/>
                </a:moveTo>
                <a:lnTo>
                  <a:pt x="2" y="0"/>
                </a:lnTo>
                <a:lnTo>
                  <a:pt x="0" y="2"/>
                </a:lnTo>
                <a:lnTo>
                  <a:pt x="234" y="257"/>
                </a:lnTo>
                <a:lnTo>
                  <a:pt x="236" y="25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6" name="Freeform 142"/>
          <p:cNvSpPr>
            <a:spLocks/>
          </p:cNvSpPr>
          <p:nvPr/>
        </p:nvSpPr>
        <p:spPr bwMode="auto">
          <a:xfrm>
            <a:off x="1865710" y="2401492"/>
            <a:ext cx="226219" cy="277415"/>
          </a:xfrm>
          <a:custGeom>
            <a:avLst/>
            <a:gdLst>
              <a:gd name="T0" fmla="*/ 2147483646 w 214"/>
              <a:gd name="T1" fmla="*/ 2147483646 h 233"/>
              <a:gd name="T2" fmla="*/ 2147483646 w 214"/>
              <a:gd name="T3" fmla="*/ 0 h 233"/>
              <a:gd name="T4" fmla="*/ 0 w 214"/>
              <a:gd name="T5" fmla="*/ 2147483646 h 233"/>
              <a:gd name="T6" fmla="*/ 2147483646 w 214"/>
              <a:gd name="T7" fmla="*/ 2147483646 h 233"/>
              <a:gd name="T8" fmla="*/ 2147483646 w 214"/>
              <a:gd name="T9" fmla="*/ 2147483646 h 2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"/>
              <a:gd name="T16" fmla="*/ 0 h 233"/>
              <a:gd name="T17" fmla="*/ 214 w 214"/>
              <a:gd name="T18" fmla="*/ 233 h 2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" h="233">
                <a:moveTo>
                  <a:pt x="213" y="230"/>
                </a:moveTo>
                <a:lnTo>
                  <a:pt x="2" y="0"/>
                </a:lnTo>
                <a:lnTo>
                  <a:pt x="0" y="2"/>
                </a:lnTo>
                <a:lnTo>
                  <a:pt x="211" y="232"/>
                </a:lnTo>
                <a:lnTo>
                  <a:pt x="213" y="23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7" name="Freeform 143"/>
          <p:cNvSpPr>
            <a:spLocks/>
          </p:cNvSpPr>
          <p:nvPr/>
        </p:nvSpPr>
        <p:spPr bwMode="auto">
          <a:xfrm>
            <a:off x="1843088" y="2430067"/>
            <a:ext cx="202406" cy="248840"/>
          </a:xfrm>
          <a:custGeom>
            <a:avLst/>
            <a:gdLst>
              <a:gd name="T0" fmla="*/ 2147483646 w 191"/>
              <a:gd name="T1" fmla="*/ 2147483646 h 209"/>
              <a:gd name="T2" fmla="*/ 2147483646 w 191"/>
              <a:gd name="T3" fmla="*/ 0 h 209"/>
              <a:gd name="T4" fmla="*/ 0 w 191"/>
              <a:gd name="T5" fmla="*/ 2147483646 h 209"/>
              <a:gd name="T6" fmla="*/ 2147483646 w 191"/>
              <a:gd name="T7" fmla="*/ 2147483646 h 209"/>
              <a:gd name="T8" fmla="*/ 2147483646 w 191"/>
              <a:gd name="T9" fmla="*/ 2147483646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"/>
              <a:gd name="T16" fmla="*/ 0 h 209"/>
              <a:gd name="T17" fmla="*/ 191 w 191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" h="209">
                <a:moveTo>
                  <a:pt x="190" y="206"/>
                </a:moveTo>
                <a:lnTo>
                  <a:pt x="2" y="0"/>
                </a:lnTo>
                <a:lnTo>
                  <a:pt x="0" y="1"/>
                </a:lnTo>
                <a:lnTo>
                  <a:pt x="188" y="208"/>
                </a:lnTo>
                <a:lnTo>
                  <a:pt x="190" y="20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8" name="Freeform 144"/>
          <p:cNvSpPr>
            <a:spLocks/>
          </p:cNvSpPr>
          <p:nvPr/>
        </p:nvSpPr>
        <p:spPr bwMode="auto">
          <a:xfrm>
            <a:off x="1826419" y="2464594"/>
            <a:ext cx="173831" cy="214313"/>
          </a:xfrm>
          <a:custGeom>
            <a:avLst/>
            <a:gdLst>
              <a:gd name="T0" fmla="*/ 2147483646 w 164"/>
              <a:gd name="T1" fmla="*/ 2147483646 h 180"/>
              <a:gd name="T2" fmla="*/ 2147483646 w 164"/>
              <a:gd name="T3" fmla="*/ 0 h 180"/>
              <a:gd name="T4" fmla="*/ 0 w 164"/>
              <a:gd name="T5" fmla="*/ 2147483646 h 180"/>
              <a:gd name="T6" fmla="*/ 2147483646 w 164"/>
              <a:gd name="T7" fmla="*/ 2147483646 h 180"/>
              <a:gd name="T8" fmla="*/ 2147483646 w 164"/>
              <a:gd name="T9" fmla="*/ 2147483646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80"/>
              <a:gd name="T17" fmla="*/ 164 w 164"/>
              <a:gd name="T18" fmla="*/ 180 h 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80">
                <a:moveTo>
                  <a:pt x="163" y="177"/>
                </a:moveTo>
                <a:lnTo>
                  <a:pt x="1" y="0"/>
                </a:lnTo>
                <a:lnTo>
                  <a:pt x="0" y="2"/>
                </a:lnTo>
                <a:lnTo>
                  <a:pt x="161" y="179"/>
                </a:lnTo>
                <a:lnTo>
                  <a:pt x="163" y="177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49" name="Freeform 145"/>
          <p:cNvSpPr>
            <a:spLocks/>
          </p:cNvSpPr>
          <p:nvPr/>
        </p:nvSpPr>
        <p:spPr bwMode="auto">
          <a:xfrm>
            <a:off x="1810942" y="2505076"/>
            <a:ext cx="144065" cy="173831"/>
          </a:xfrm>
          <a:custGeom>
            <a:avLst/>
            <a:gdLst>
              <a:gd name="T0" fmla="*/ 2147483646 w 136"/>
              <a:gd name="T1" fmla="*/ 2147483646 h 146"/>
              <a:gd name="T2" fmla="*/ 2147483646 w 136"/>
              <a:gd name="T3" fmla="*/ 0 h 146"/>
              <a:gd name="T4" fmla="*/ 0 w 136"/>
              <a:gd name="T5" fmla="*/ 2147483646 h 146"/>
              <a:gd name="T6" fmla="*/ 2147483646 w 136"/>
              <a:gd name="T7" fmla="*/ 2147483646 h 146"/>
              <a:gd name="T8" fmla="*/ 2147483646 w 136"/>
              <a:gd name="T9" fmla="*/ 2147483646 h 1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"/>
              <a:gd name="T16" fmla="*/ 0 h 146"/>
              <a:gd name="T17" fmla="*/ 136 w 136"/>
              <a:gd name="T18" fmla="*/ 146 h 1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" h="146">
                <a:moveTo>
                  <a:pt x="135" y="143"/>
                </a:moveTo>
                <a:lnTo>
                  <a:pt x="2" y="0"/>
                </a:lnTo>
                <a:lnTo>
                  <a:pt x="0" y="1"/>
                </a:lnTo>
                <a:lnTo>
                  <a:pt x="133" y="145"/>
                </a:lnTo>
                <a:lnTo>
                  <a:pt x="135" y="14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0" name="Freeform 146"/>
          <p:cNvSpPr>
            <a:spLocks/>
          </p:cNvSpPr>
          <p:nvPr/>
        </p:nvSpPr>
        <p:spPr bwMode="auto">
          <a:xfrm>
            <a:off x="1799035" y="2538413"/>
            <a:ext cx="110728" cy="140494"/>
          </a:xfrm>
          <a:custGeom>
            <a:avLst/>
            <a:gdLst>
              <a:gd name="T0" fmla="*/ 2147483646 w 104"/>
              <a:gd name="T1" fmla="*/ 2147483646 h 118"/>
              <a:gd name="T2" fmla="*/ 2147483646 w 104"/>
              <a:gd name="T3" fmla="*/ 0 h 118"/>
              <a:gd name="T4" fmla="*/ 0 w 104"/>
              <a:gd name="T5" fmla="*/ 2147483646 h 118"/>
              <a:gd name="T6" fmla="*/ 2147483646 w 104"/>
              <a:gd name="T7" fmla="*/ 2147483646 h 118"/>
              <a:gd name="T8" fmla="*/ 2147483646 w 104"/>
              <a:gd name="T9" fmla="*/ 2147483646 h 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118"/>
              <a:gd name="T17" fmla="*/ 104 w 104"/>
              <a:gd name="T18" fmla="*/ 118 h 1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118">
                <a:moveTo>
                  <a:pt x="103" y="115"/>
                </a:moveTo>
                <a:lnTo>
                  <a:pt x="2" y="0"/>
                </a:lnTo>
                <a:lnTo>
                  <a:pt x="0" y="2"/>
                </a:lnTo>
                <a:lnTo>
                  <a:pt x="101" y="117"/>
                </a:lnTo>
                <a:lnTo>
                  <a:pt x="103" y="11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1" name="Freeform 147"/>
          <p:cNvSpPr>
            <a:spLocks/>
          </p:cNvSpPr>
          <p:nvPr/>
        </p:nvSpPr>
        <p:spPr bwMode="auto">
          <a:xfrm>
            <a:off x="1785938" y="2586038"/>
            <a:ext cx="76200" cy="92869"/>
          </a:xfrm>
          <a:custGeom>
            <a:avLst/>
            <a:gdLst>
              <a:gd name="T0" fmla="*/ 2147483646 w 72"/>
              <a:gd name="T1" fmla="*/ 2147483646 h 78"/>
              <a:gd name="T2" fmla="*/ 2147483646 w 72"/>
              <a:gd name="T3" fmla="*/ 0 h 78"/>
              <a:gd name="T4" fmla="*/ 0 w 72"/>
              <a:gd name="T5" fmla="*/ 2147483646 h 78"/>
              <a:gd name="T6" fmla="*/ 2147483646 w 72"/>
              <a:gd name="T7" fmla="*/ 2147483646 h 78"/>
              <a:gd name="T8" fmla="*/ 2147483646 w 72"/>
              <a:gd name="T9" fmla="*/ 2147483646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78"/>
              <a:gd name="T17" fmla="*/ 72 w 72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78">
                <a:moveTo>
                  <a:pt x="71" y="75"/>
                </a:moveTo>
                <a:lnTo>
                  <a:pt x="2" y="0"/>
                </a:lnTo>
                <a:lnTo>
                  <a:pt x="0" y="1"/>
                </a:lnTo>
                <a:lnTo>
                  <a:pt x="70" y="77"/>
                </a:lnTo>
                <a:lnTo>
                  <a:pt x="71" y="7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2" name="Freeform 148"/>
          <p:cNvSpPr>
            <a:spLocks/>
          </p:cNvSpPr>
          <p:nvPr/>
        </p:nvSpPr>
        <p:spPr bwMode="auto">
          <a:xfrm>
            <a:off x="1783556" y="2637235"/>
            <a:ext cx="33338" cy="41672"/>
          </a:xfrm>
          <a:custGeom>
            <a:avLst/>
            <a:gdLst>
              <a:gd name="T0" fmla="*/ 2147483646 w 32"/>
              <a:gd name="T1" fmla="*/ 2147483646 h 35"/>
              <a:gd name="T2" fmla="*/ 2147483646 w 32"/>
              <a:gd name="T3" fmla="*/ 0 h 35"/>
              <a:gd name="T4" fmla="*/ 0 w 32"/>
              <a:gd name="T5" fmla="*/ 2147483646 h 35"/>
              <a:gd name="T6" fmla="*/ 2147483646 w 32"/>
              <a:gd name="T7" fmla="*/ 2147483646 h 35"/>
              <a:gd name="T8" fmla="*/ 2147483646 w 32"/>
              <a:gd name="T9" fmla="*/ 2147483646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5"/>
              <a:gd name="T17" fmla="*/ 32 w 3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5">
                <a:moveTo>
                  <a:pt x="31" y="32"/>
                </a:moveTo>
                <a:lnTo>
                  <a:pt x="2" y="0"/>
                </a:lnTo>
                <a:lnTo>
                  <a:pt x="0" y="1"/>
                </a:lnTo>
                <a:lnTo>
                  <a:pt x="30" y="34"/>
                </a:lnTo>
                <a:lnTo>
                  <a:pt x="31" y="32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3" name="Freeform 149"/>
          <p:cNvSpPr>
            <a:spLocks/>
          </p:cNvSpPr>
          <p:nvPr/>
        </p:nvSpPr>
        <p:spPr bwMode="auto">
          <a:xfrm>
            <a:off x="3231357" y="2014538"/>
            <a:ext cx="35719" cy="48816"/>
          </a:xfrm>
          <a:custGeom>
            <a:avLst/>
            <a:gdLst>
              <a:gd name="T0" fmla="*/ 2147483646 w 34"/>
              <a:gd name="T1" fmla="*/ 2147483646 h 41"/>
              <a:gd name="T2" fmla="*/ 2147483646 w 34"/>
              <a:gd name="T3" fmla="*/ 0 h 41"/>
              <a:gd name="T4" fmla="*/ 0 w 34"/>
              <a:gd name="T5" fmla="*/ 2147483646 h 41"/>
              <a:gd name="T6" fmla="*/ 2147483646 w 34"/>
              <a:gd name="T7" fmla="*/ 2147483646 h 41"/>
              <a:gd name="T8" fmla="*/ 2147483646 w 34"/>
              <a:gd name="T9" fmla="*/ 2147483646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41"/>
              <a:gd name="T17" fmla="*/ 34 w 34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41">
                <a:moveTo>
                  <a:pt x="33" y="38"/>
                </a:moveTo>
                <a:lnTo>
                  <a:pt x="2" y="0"/>
                </a:lnTo>
                <a:lnTo>
                  <a:pt x="0" y="1"/>
                </a:lnTo>
                <a:lnTo>
                  <a:pt x="31" y="40"/>
                </a:lnTo>
                <a:lnTo>
                  <a:pt x="33" y="38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4" name="Freeform 150"/>
          <p:cNvSpPr>
            <a:spLocks/>
          </p:cNvSpPr>
          <p:nvPr/>
        </p:nvSpPr>
        <p:spPr bwMode="auto">
          <a:xfrm>
            <a:off x="3189685" y="2022872"/>
            <a:ext cx="75009" cy="94059"/>
          </a:xfrm>
          <a:custGeom>
            <a:avLst/>
            <a:gdLst>
              <a:gd name="T0" fmla="*/ 2147483646 w 71"/>
              <a:gd name="T1" fmla="*/ 2147483646 h 79"/>
              <a:gd name="T2" fmla="*/ 2147483646 w 71"/>
              <a:gd name="T3" fmla="*/ 0 h 79"/>
              <a:gd name="T4" fmla="*/ 0 w 71"/>
              <a:gd name="T5" fmla="*/ 2147483646 h 79"/>
              <a:gd name="T6" fmla="*/ 2147483646 w 71"/>
              <a:gd name="T7" fmla="*/ 2147483646 h 79"/>
              <a:gd name="T8" fmla="*/ 2147483646 w 71"/>
              <a:gd name="T9" fmla="*/ 2147483646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79"/>
              <a:gd name="T17" fmla="*/ 71 w 71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79">
                <a:moveTo>
                  <a:pt x="70" y="76"/>
                </a:moveTo>
                <a:lnTo>
                  <a:pt x="2" y="0"/>
                </a:lnTo>
                <a:lnTo>
                  <a:pt x="0" y="1"/>
                </a:lnTo>
                <a:lnTo>
                  <a:pt x="68" y="78"/>
                </a:lnTo>
                <a:lnTo>
                  <a:pt x="70" y="7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5" name="Freeform 151"/>
          <p:cNvSpPr>
            <a:spLocks/>
          </p:cNvSpPr>
          <p:nvPr/>
        </p:nvSpPr>
        <p:spPr bwMode="auto">
          <a:xfrm>
            <a:off x="3158729" y="2038350"/>
            <a:ext cx="105965" cy="128588"/>
          </a:xfrm>
          <a:custGeom>
            <a:avLst/>
            <a:gdLst>
              <a:gd name="T0" fmla="*/ 2147483646 w 100"/>
              <a:gd name="T1" fmla="*/ 2147483646 h 108"/>
              <a:gd name="T2" fmla="*/ 2147483646 w 100"/>
              <a:gd name="T3" fmla="*/ 0 h 108"/>
              <a:gd name="T4" fmla="*/ 0 w 100"/>
              <a:gd name="T5" fmla="*/ 2147483646 h 108"/>
              <a:gd name="T6" fmla="*/ 2147483646 w 100"/>
              <a:gd name="T7" fmla="*/ 2147483646 h 108"/>
              <a:gd name="T8" fmla="*/ 2147483646 w 100"/>
              <a:gd name="T9" fmla="*/ 2147483646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"/>
              <a:gd name="T16" fmla="*/ 0 h 108"/>
              <a:gd name="T17" fmla="*/ 100 w 100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" h="108">
                <a:moveTo>
                  <a:pt x="99" y="106"/>
                </a:moveTo>
                <a:lnTo>
                  <a:pt x="2" y="0"/>
                </a:lnTo>
                <a:lnTo>
                  <a:pt x="0" y="2"/>
                </a:lnTo>
                <a:lnTo>
                  <a:pt x="97" y="107"/>
                </a:lnTo>
                <a:lnTo>
                  <a:pt x="99" y="10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6" name="Freeform 152"/>
          <p:cNvSpPr>
            <a:spLocks/>
          </p:cNvSpPr>
          <p:nvPr/>
        </p:nvSpPr>
        <p:spPr bwMode="auto">
          <a:xfrm>
            <a:off x="3131344" y="2059782"/>
            <a:ext cx="134541" cy="164306"/>
          </a:xfrm>
          <a:custGeom>
            <a:avLst/>
            <a:gdLst>
              <a:gd name="T0" fmla="*/ 2147483646 w 127"/>
              <a:gd name="T1" fmla="*/ 2147483646 h 138"/>
              <a:gd name="T2" fmla="*/ 2147483646 w 127"/>
              <a:gd name="T3" fmla="*/ 0 h 138"/>
              <a:gd name="T4" fmla="*/ 0 w 127"/>
              <a:gd name="T5" fmla="*/ 2147483646 h 138"/>
              <a:gd name="T6" fmla="*/ 2147483646 w 127"/>
              <a:gd name="T7" fmla="*/ 2147483646 h 138"/>
              <a:gd name="T8" fmla="*/ 2147483646 w 127"/>
              <a:gd name="T9" fmla="*/ 2147483646 h 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"/>
              <a:gd name="T16" fmla="*/ 0 h 138"/>
              <a:gd name="T17" fmla="*/ 127 w 127"/>
              <a:gd name="T18" fmla="*/ 138 h 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" h="138">
                <a:moveTo>
                  <a:pt x="126" y="136"/>
                </a:moveTo>
                <a:lnTo>
                  <a:pt x="1" y="0"/>
                </a:lnTo>
                <a:lnTo>
                  <a:pt x="0" y="2"/>
                </a:lnTo>
                <a:lnTo>
                  <a:pt x="124" y="137"/>
                </a:lnTo>
                <a:lnTo>
                  <a:pt x="126" y="136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7" name="Freeform 153"/>
          <p:cNvSpPr>
            <a:spLocks/>
          </p:cNvSpPr>
          <p:nvPr/>
        </p:nvSpPr>
        <p:spPr bwMode="auto">
          <a:xfrm>
            <a:off x="3103960" y="2085975"/>
            <a:ext cx="160734" cy="197644"/>
          </a:xfrm>
          <a:custGeom>
            <a:avLst/>
            <a:gdLst>
              <a:gd name="T0" fmla="*/ 2147483646 w 152"/>
              <a:gd name="T1" fmla="*/ 2147483646 h 166"/>
              <a:gd name="T2" fmla="*/ 2147483646 w 152"/>
              <a:gd name="T3" fmla="*/ 0 h 166"/>
              <a:gd name="T4" fmla="*/ 0 w 152"/>
              <a:gd name="T5" fmla="*/ 2147483646 h 166"/>
              <a:gd name="T6" fmla="*/ 2147483646 w 152"/>
              <a:gd name="T7" fmla="*/ 2147483646 h 166"/>
              <a:gd name="T8" fmla="*/ 2147483646 w 152"/>
              <a:gd name="T9" fmla="*/ 2147483646 h 1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"/>
              <a:gd name="T16" fmla="*/ 0 h 166"/>
              <a:gd name="T17" fmla="*/ 152 w 152"/>
              <a:gd name="T18" fmla="*/ 166 h 1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" h="166">
                <a:moveTo>
                  <a:pt x="151" y="163"/>
                </a:moveTo>
                <a:lnTo>
                  <a:pt x="1" y="0"/>
                </a:lnTo>
                <a:lnTo>
                  <a:pt x="0" y="2"/>
                </a:lnTo>
                <a:lnTo>
                  <a:pt x="149" y="165"/>
                </a:lnTo>
                <a:lnTo>
                  <a:pt x="151" y="163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8" name="Freeform 154"/>
          <p:cNvSpPr>
            <a:spLocks/>
          </p:cNvSpPr>
          <p:nvPr/>
        </p:nvSpPr>
        <p:spPr bwMode="auto">
          <a:xfrm>
            <a:off x="3082528" y="2116932"/>
            <a:ext cx="184547" cy="222647"/>
          </a:xfrm>
          <a:custGeom>
            <a:avLst/>
            <a:gdLst>
              <a:gd name="T0" fmla="*/ 2147483646 w 174"/>
              <a:gd name="T1" fmla="*/ 2147483646 h 187"/>
              <a:gd name="T2" fmla="*/ 2147483646 w 174"/>
              <a:gd name="T3" fmla="*/ 0 h 187"/>
              <a:gd name="T4" fmla="*/ 0 w 174"/>
              <a:gd name="T5" fmla="*/ 2147483646 h 187"/>
              <a:gd name="T6" fmla="*/ 2147483646 w 174"/>
              <a:gd name="T7" fmla="*/ 2147483646 h 187"/>
              <a:gd name="T8" fmla="*/ 2147483646 w 174"/>
              <a:gd name="T9" fmla="*/ 2147483646 h 1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187"/>
              <a:gd name="T17" fmla="*/ 174 w 174"/>
              <a:gd name="T18" fmla="*/ 187 h 1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187">
                <a:moveTo>
                  <a:pt x="173" y="184"/>
                </a:moveTo>
                <a:lnTo>
                  <a:pt x="2" y="0"/>
                </a:lnTo>
                <a:lnTo>
                  <a:pt x="0" y="2"/>
                </a:lnTo>
                <a:lnTo>
                  <a:pt x="171" y="186"/>
                </a:lnTo>
                <a:lnTo>
                  <a:pt x="173" y="184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59" name="Freeform 155"/>
          <p:cNvSpPr>
            <a:spLocks/>
          </p:cNvSpPr>
          <p:nvPr/>
        </p:nvSpPr>
        <p:spPr bwMode="auto">
          <a:xfrm>
            <a:off x="3053953" y="2138363"/>
            <a:ext cx="213122" cy="259556"/>
          </a:xfrm>
          <a:custGeom>
            <a:avLst/>
            <a:gdLst>
              <a:gd name="T0" fmla="*/ 2147483646 w 201"/>
              <a:gd name="T1" fmla="*/ 2147483646 h 218"/>
              <a:gd name="T2" fmla="*/ 2147483646 w 201"/>
              <a:gd name="T3" fmla="*/ 0 h 218"/>
              <a:gd name="T4" fmla="*/ 0 w 201"/>
              <a:gd name="T5" fmla="*/ 2147483646 h 218"/>
              <a:gd name="T6" fmla="*/ 2147483646 w 201"/>
              <a:gd name="T7" fmla="*/ 2147483646 h 218"/>
              <a:gd name="T8" fmla="*/ 2147483646 w 201"/>
              <a:gd name="T9" fmla="*/ 2147483646 h 2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1"/>
              <a:gd name="T16" fmla="*/ 0 h 218"/>
              <a:gd name="T17" fmla="*/ 201 w 201"/>
              <a:gd name="T18" fmla="*/ 218 h 2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1" h="218">
                <a:moveTo>
                  <a:pt x="200" y="215"/>
                </a:moveTo>
                <a:lnTo>
                  <a:pt x="2" y="0"/>
                </a:lnTo>
                <a:lnTo>
                  <a:pt x="0" y="2"/>
                </a:lnTo>
                <a:lnTo>
                  <a:pt x="198" y="217"/>
                </a:lnTo>
                <a:lnTo>
                  <a:pt x="200" y="21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0" name="Freeform 156"/>
          <p:cNvSpPr>
            <a:spLocks/>
          </p:cNvSpPr>
          <p:nvPr/>
        </p:nvSpPr>
        <p:spPr bwMode="auto">
          <a:xfrm>
            <a:off x="3030141" y="2164557"/>
            <a:ext cx="236934" cy="289322"/>
          </a:xfrm>
          <a:custGeom>
            <a:avLst/>
            <a:gdLst>
              <a:gd name="T0" fmla="*/ 2147483646 w 224"/>
              <a:gd name="T1" fmla="*/ 2147483646 h 243"/>
              <a:gd name="T2" fmla="*/ 2147483646 w 224"/>
              <a:gd name="T3" fmla="*/ 0 h 243"/>
              <a:gd name="T4" fmla="*/ 0 w 224"/>
              <a:gd name="T5" fmla="*/ 2147483646 h 243"/>
              <a:gd name="T6" fmla="*/ 2147483646 w 224"/>
              <a:gd name="T7" fmla="*/ 2147483646 h 243"/>
              <a:gd name="T8" fmla="*/ 2147483646 w 224"/>
              <a:gd name="T9" fmla="*/ 2147483646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4"/>
              <a:gd name="T16" fmla="*/ 0 h 243"/>
              <a:gd name="T17" fmla="*/ 224 w 224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4" h="243">
                <a:moveTo>
                  <a:pt x="223" y="240"/>
                </a:moveTo>
                <a:lnTo>
                  <a:pt x="1" y="0"/>
                </a:lnTo>
                <a:lnTo>
                  <a:pt x="0" y="1"/>
                </a:lnTo>
                <a:lnTo>
                  <a:pt x="221" y="242"/>
                </a:lnTo>
                <a:lnTo>
                  <a:pt x="223" y="240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1" name="Freeform 157"/>
          <p:cNvSpPr>
            <a:spLocks/>
          </p:cNvSpPr>
          <p:nvPr/>
        </p:nvSpPr>
        <p:spPr bwMode="auto">
          <a:xfrm>
            <a:off x="2997994" y="2177654"/>
            <a:ext cx="267891" cy="330994"/>
          </a:xfrm>
          <a:custGeom>
            <a:avLst/>
            <a:gdLst>
              <a:gd name="T0" fmla="*/ 2147483646 w 253"/>
              <a:gd name="T1" fmla="*/ 2147483646 h 278"/>
              <a:gd name="T2" fmla="*/ 2147483646 w 253"/>
              <a:gd name="T3" fmla="*/ 0 h 278"/>
              <a:gd name="T4" fmla="*/ 0 w 253"/>
              <a:gd name="T5" fmla="*/ 2147483646 h 278"/>
              <a:gd name="T6" fmla="*/ 2147483646 w 253"/>
              <a:gd name="T7" fmla="*/ 2147483646 h 278"/>
              <a:gd name="T8" fmla="*/ 2147483646 w 253"/>
              <a:gd name="T9" fmla="*/ 2147483646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3"/>
              <a:gd name="T16" fmla="*/ 0 h 278"/>
              <a:gd name="T17" fmla="*/ 253 w 253"/>
              <a:gd name="T18" fmla="*/ 278 h 2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3" h="278">
                <a:moveTo>
                  <a:pt x="252" y="275"/>
                </a:moveTo>
                <a:lnTo>
                  <a:pt x="1" y="0"/>
                </a:lnTo>
                <a:lnTo>
                  <a:pt x="0" y="2"/>
                </a:lnTo>
                <a:lnTo>
                  <a:pt x="250" y="277"/>
                </a:lnTo>
                <a:lnTo>
                  <a:pt x="252" y="275"/>
                </a:lnTo>
              </a:path>
            </a:pathLst>
          </a:custGeom>
          <a:solidFill>
            <a:srgbClr val="AAA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2" name="Freeform 158"/>
          <p:cNvSpPr>
            <a:spLocks/>
          </p:cNvSpPr>
          <p:nvPr/>
        </p:nvSpPr>
        <p:spPr bwMode="auto">
          <a:xfrm>
            <a:off x="3214687" y="2696766"/>
            <a:ext cx="61913" cy="139303"/>
          </a:xfrm>
          <a:custGeom>
            <a:avLst/>
            <a:gdLst>
              <a:gd name="T0" fmla="*/ 0 w 58"/>
              <a:gd name="T1" fmla="*/ 0 h 117"/>
              <a:gd name="T2" fmla="*/ 2147483646 w 58"/>
              <a:gd name="T3" fmla="*/ 0 h 117"/>
              <a:gd name="T4" fmla="*/ 2147483646 w 58"/>
              <a:gd name="T5" fmla="*/ 2147483646 h 117"/>
              <a:gd name="T6" fmla="*/ 2147483646 w 58"/>
              <a:gd name="T7" fmla="*/ 2147483646 h 117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117"/>
              <a:gd name="T14" fmla="*/ 58 w 58"/>
              <a:gd name="T15" fmla="*/ 117 h 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117">
                <a:moveTo>
                  <a:pt x="0" y="0"/>
                </a:moveTo>
                <a:lnTo>
                  <a:pt x="57" y="0"/>
                </a:lnTo>
                <a:lnTo>
                  <a:pt x="57" y="65"/>
                </a:lnTo>
                <a:lnTo>
                  <a:pt x="8" y="116"/>
                </a:lnTo>
              </a:path>
            </a:pathLst>
          </a:custGeom>
          <a:noFill/>
          <a:ln w="12700" cap="rnd">
            <a:solidFill>
              <a:srgbClr val="AAAAA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3" name="Freeform 159"/>
          <p:cNvSpPr>
            <a:spLocks/>
          </p:cNvSpPr>
          <p:nvPr/>
        </p:nvSpPr>
        <p:spPr bwMode="auto">
          <a:xfrm>
            <a:off x="3165872" y="2756298"/>
            <a:ext cx="8334" cy="39290"/>
          </a:xfrm>
          <a:custGeom>
            <a:avLst/>
            <a:gdLst>
              <a:gd name="T0" fmla="*/ 2147483646 w 8"/>
              <a:gd name="T1" fmla="*/ 0 h 33"/>
              <a:gd name="T2" fmla="*/ 0 w 8"/>
              <a:gd name="T3" fmla="*/ 2147483646 h 33"/>
              <a:gd name="T4" fmla="*/ 0 w 8"/>
              <a:gd name="T5" fmla="*/ 2147483646 h 33"/>
              <a:gd name="T6" fmla="*/ 2147483646 w 8"/>
              <a:gd name="T7" fmla="*/ 2147483646 h 33"/>
              <a:gd name="T8" fmla="*/ 2147483646 w 8"/>
              <a:gd name="T9" fmla="*/ 2147483646 h 33"/>
              <a:gd name="T10" fmla="*/ 2147483646 w 8"/>
              <a:gd name="T11" fmla="*/ 2147483646 h 33"/>
              <a:gd name="T12" fmla="*/ 2147483646 w 8"/>
              <a:gd name="T13" fmla="*/ 2147483646 h 33"/>
              <a:gd name="T14" fmla="*/ 2147483646 w 8"/>
              <a:gd name="T15" fmla="*/ 2147483646 h 33"/>
              <a:gd name="T16" fmla="*/ 2147483646 w 8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3"/>
              <a:gd name="T29" fmla="*/ 8 w 8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3">
                <a:moveTo>
                  <a:pt x="3" y="0"/>
                </a:moveTo>
                <a:lnTo>
                  <a:pt x="0" y="15"/>
                </a:lnTo>
                <a:lnTo>
                  <a:pt x="0" y="26"/>
                </a:lnTo>
                <a:lnTo>
                  <a:pt x="3" y="32"/>
                </a:lnTo>
                <a:lnTo>
                  <a:pt x="6" y="30"/>
                </a:lnTo>
                <a:lnTo>
                  <a:pt x="7" y="22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4" name="Freeform 160"/>
          <p:cNvSpPr>
            <a:spLocks/>
          </p:cNvSpPr>
          <p:nvPr/>
        </p:nvSpPr>
        <p:spPr bwMode="auto">
          <a:xfrm>
            <a:off x="3231357" y="2740819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3" y="0"/>
                </a:moveTo>
                <a:lnTo>
                  <a:pt x="0" y="15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7" y="21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5" name="Freeform 161"/>
          <p:cNvSpPr>
            <a:spLocks/>
          </p:cNvSpPr>
          <p:nvPr/>
        </p:nvSpPr>
        <p:spPr bwMode="auto">
          <a:xfrm>
            <a:off x="3163491" y="2900363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8"/>
                </a:lnTo>
                <a:lnTo>
                  <a:pt x="8" y="21"/>
                </a:lnTo>
                <a:lnTo>
                  <a:pt x="7" y="11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6" name="Freeform 162"/>
          <p:cNvSpPr>
            <a:spLocks/>
          </p:cNvSpPr>
          <p:nvPr/>
        </p:nvSpPr>
        <p:spPr bwMode="auto">
          <a:xfrm>
            <a:off x="3086100" y="3009900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7" name="Freeform 163"/>
          <p:cNvSpPr>
            <a:spLocks/>
          </p:cNvSpPr>
          <p:nvPr/>
        </p:nvSpPr>
        <p:spPr bwMode="auto">
          <a:xfrm>
            <a:off x="3005138" y="2903935"/>
            <a:ext cx="9525" cy="36909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4" y="30"/>
                </a:lnTo>
                <a:lnTo>
                  <a:pt x="8" y="28"/>
                </a:lnTo>
                <a:lnTo>
                  <a:pt x="9" y="20"/>
                </a:lnTo>
                <a:lnTo>
                  <a:pt x="8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8" name="Freeform 164"/>
          <p:cNvSpPr>
            <a:spLocks/>
          </p:cNvSpPr>
          <p:nvPr/>
        </p:nvSpPr>
        <p:spPr bwMode="auto">
          <a:xfrm>
            <a:off x="3005138" y="2732485"/>
            <a:ext cx="9525" cy="35719"/>
          </a:xfrm>
          <a:custGeom>
            <a:avLst/>
            <a:gdLst>
              <a:gd name="T0" fmla="*/ 2147483646 w 10"/>
              <a:gd name="T1" fmla="*/ 0 h 30"/>
              <a:gd name="T2" fmla="*/ 0 w 10"/>
              <a:gd name="T3" fmla="*/ 2147483646 h 30"/>
              <a:gd name="T4" fmla="*/ 0 w 10"/>
              <a:gd name="T5" fmla="*/ 2147483646 h 30"/>
              <a:gd name="T6" fmla="*/ 2147483646 w 10"/>
              <a:gd name="T7" fmla="*/ 2147483646 h 30"/>
              <a:gd name="T8" fmla="*/ 2147483646 w 10"/>
              <a:gd name="T9" fmla="*/ 2147483646 h 30"/>
              <a:gd name="T10" fmla="*/ 2147483646 w 10"/>
              <a:gd name="T11" fmla="*/ 2147483646 h 30"/>
              <a:gd name="T12" fmla="*/ 2147483646 w 10"/>
              <a:gd name="T13" fmla="*/ 2147483646 h 30"/>
              <a:gd name="T14" fmla="*/ 2147483646 w 10"/>
              <a:gd name="T15" fmla="*/ 2147483646 h 30"/>
              <a:gd name="T16" fmla="*/ 2147483646 w 10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0"/>
              <a:gd name="T29" fmla="*/ 10 w 10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0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4" y="29"/>
                </a:lnTo>
                <a:lnTo>
                  <a:pt x="8" y="27"/>
                </a:lnTo>
                <a:lnTo>
                  <a:pt x="9" y="21"/>
                </a:lnTo>
                <a:lnTo>
                  <a:pt x="8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69" name="Freeform 165"/>
          <p:cNvSpPr>
            <a:spLocks/>
          </p:cNvSpPr>
          <p:nvPr/>
        </p:nvSpPr>
        <p:spPr bwMode="auto">
          <a:xfrm>
            <a:off x="3088481" y="2728913"/>
            <a:ext cx="10716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0" name="Freeform 166"/>
          <p:cNvSpPr>
            <a:spLocks/>
          </p:cNvSpPr>
          <p:nvPr/>
        </p:nvSpPr>
        <p:spPr bwMode="auto">
          <a:xfrm>
            <a:off x="2844404" y="2783681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2"/>
                </a:lnTo>
                <a:lnTo>
                  <a:pt x="7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1" name="Freeform 167"/>
          <p:cNvSpPr>
            <a:spLocks/>
          </p:cNvSpPr>
          <p:nvPr/>
        </p:nvSpPr>
        <p:spPr bwMode="auto">
          <a:xfrm>
            <a:off x="2609850" y="2746773"/>
            <a:ext cx="10716" cy="35719"/>
          </a:xfrm>
          <a:custGeom>
            <a:avLst/>
            <a:gdLst>
              <a:gd name="T0" fmla="*/ 2147483646 w 10"/>
              <a:gd name="T1" fmla="*/ 0 h 30"/>
              <a:gd name="T2" fmla="*/ 0 w 10"/>
              <a:gd name="T3" fmla="*/ 2147483646 h 30"/>
              <a:gd name="T4" fmla="*/ 0 w 10"/>
              <a:gd name="T5" fmla="*/ 2147483646 h 30"/>
              <a:gd name="T6" fmla="*/ 2147483646 w 10"/>
              <a:gd name="T7" fmla="*/ 2147483646 h 30"/>
              <a:gd name="T8" fmla="*/ 2147483646 w 10"/>
              <a:gd name="T9" fmla="*/ 2147483646 h 30"/>
              <a:gd name="T10" fmla="*/ 2147483646 w 10"/>
              <a:gd name="T11" fmla="*/ 2147483646 h 30"/>
              <a:gd name="T12" fmla="*/ 2147483646 w 10"/>
              <a:gd name="T13" fmla="*/ 2147483646 h 30"/>
              <a:gd name="T14" fmla="*/ 2147483646 w 10"/>
              <a:gd name="T15" fmla="*/ 2147483646 h 30"/>
              <a:gd name="T16" fmla="*/ 2147483646 w 10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0"/>
              <a:gd name="T29" fmla="*/ 10 w 10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29"/>
                </a:lnTo>
                <a:lnTo>
                  <a:pt x="8" y="26"/>
                </a:lnTo>
                <a:lnTo>
                  <a:pt x="9" y="19"/>
                </a:lnTo>
                <a:lnTo>
                  <a:pt x="8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2" name="Freeform 168"/>
          <p:cNvSpPr>
            <a:spLocks/>
          </p:cNvSpPr>
          <p:nvPr/>
        </p:nvSpPr>
        <p:spPr bwMode="auto">
          <a:xfrm>
            <a:off x="2437210" y="2794397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3" name="Freeform 169"/>
          <p:cNvSpPr>
            <a:spLocks/>
          </p:cNvSpPr>
          <p:nvPr/>
        </p:nvSpPr>
        <p:spPr bwMode="auto">
          <a:xfrm>
            <a:off x="2366963" y="2715816"/>
            <a:ext cx="8335" cy="35719"/>
          </a:xfrm>
          <a:custGeom>
            <a:avLst/>
            <a:gdLst>
              <a:gd name="T0" fmla="*/ 2147483646 w 8"/>
              <a:gd name="T1" fmla="*/ 0 h 30"/>
              <a:gd name="T2" fmla="*/ 0 w 8"/>
              <a:gd name="T3" fmla="*/ 2147483646 h 30"/>
              <a:gd name="T4" fmla="*/ 0 w 8"/>
              <a:gd name="T5" fmla="*/ 2147483646 h 30"/>
              <a:gd name="T6" fmla="*/ 2147483646 w 8"/>
              <a:gd name="T7" fmla="*/ 2147483646 h 30"/>
              <a:gd name="T8" fmla="*/ 2147483646 w 8"/>
              <a:gd name="T9" fmla="*/ 2147483646 h 30"/>
              <a:gd name="T10" fmla="*/ 2147483646 w 8"/>
              <a:gd name="T11" fmla="*/ 2147483646 h 30"/>
              <a:gd name="T12" fmla="*/ 2147483646 w 8"/>
              <a:gd name="T13" fmla="*/ 2147483646 h 30"/>
              <a:gd name="T14" fmla="*/ 2147483646 w 8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0"/>
              <a:gd name="T26" fmla="*/ 8 w 8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4" name="Freeform 170"/>
          <p:cNvSpPr>
            <a:spLocks/>
          </p:cNvSpPr>
          <p:nvPr/>
        </p:nvSpPr>
        <p:spPr bwMode="auto">
          <a:xfrm>
            <a:off x="2194323" y="2805113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2147483646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4" y="0"/>
                </a:moveTo>
                <a:lnTo>
                  <a:pt x="0" y="14"/>
                </a:lnTo>
                <a:lnTo>
                  <a:pt x="1" y="25"/>
                </a:lnTo>
                <a:lnTo>
                  <a:pt x="4" y="31"/>
                </a:lnTo>
                <a:lnTo>
                  <a:pt x="8" y="29"/>
                </a:lnTo>
                <a:lnTo>
                  <a:pt x="9" y="21"/>
                </a:lnTo>
                <a:lnTo>
                  <a:pt x="8" y="11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5" name="Freeform 171"/>
          <p:cNvSpPr>
            <a:spLocks/>
          </p:cNvSpPr>
          <p:nvPr/>
        </p:nvSpPr>
        <p:spPr bwMode="auto">
          <a:xfrm>
            <a:off x="2282429" y="2909888"/>
            <a:ext cx="8334" cy="39291"/>
          </a:xfrm>
          <a:custGeom>
            <a:avLst/>
            <a:gdLst>
              <a:gd name="T0" fmla="*/ 2147483646 w 8"/>
              <a:gd name="T1" fmla="*/ 0 h 33"/>
              <a:gd name="T2" fmla="*/ 0 w 8"/>
              <a:gd name="T3" fmla="*/ 2147483646 h 33"/>
              <a:gd name="T4" fmla="*/ 0 w 8"/>
              <a:gd name="T5" fmla="*/ 2147483646 h 33"/>
              <a:gd name="T6" fmla="*/ 2147483646 w 8"/>
              <a:gd name="T7" fmla="*/ 2147483646 h 33"/>
              <a:gd name="T8" fmla="*/ 2147483646 w 8"/>
              <a:gd name="T9" fmla="*/ 2147483646 h 33"/>
              <a:gd name="T10" fmla="*/ 2147483646 w 8"/>
              <a:gd name="T11" fmla="*/ 2147483646 h 33"/>
              <a:gd name="T12" fmla="*/ 2147483646 w 8"/>
              <a:gd name="T13" fmla="*/ 2147483646 h 33"/>
              <a:gd name="T14" fmla="*/ 2147483646 w 8"/>
              <a:gd name="T15" fmla="*/ 2147483646 h 33"/>
              <a:gd name="T16" fmla="*/ 2147483646 w 8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3"/>
              <a:gd name="T29" fmla="*/ 8 w 8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3">
                <a:moveTo>
                  <a:pt x="3" y="0"/>
                </a:moveTo>
                <a:lnTo>
                  <a:pt x="0" y="15"/>
                </a:lnTo>
                <a:lnTo>
                  <a:pt x="0" y="26"/>
                </a:lnTo>
                <a:lnTo>
                  <a:pt x="3" y="32"/>
                </a:lnTo>
                <a:lnTo>
                  <a:pt x="6" y="29"/>
                </a:lnTo>
                <a:lnTo>
                  <a:pt x="7" y="21"/>
                </a:lnTo>
                <a:lnTo>
                  <a:pt x="6" y="12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6" name="Freeform 172"/>
          <p:cNvSpPr>
            <a:spLocks/>
          </p:cNvSpPr>
          <p:nvPr/>
        </p:nvSpPr>
        <p:spPr bwMode="auto">
          <a:xfrm>
            <a:off x="2532460" y="2909888"/>
            <a:ext cx="8334" cy="39291"/>
          </a:xfrm>
          <a:custGeom>
            <a:avLst/>
            <a:gdLst>
              <a:gd name="T0" fmla="*/ 2147483646 w 8"/>
              <a:gd name="T1" fmla="*/ 0 h 33"/>
              <a:gd name="T2" fmla="*/ 0 w 8"/>
              <a:gd name="T3" fmla="*/ 2147483646 h 33"/>
              <a:gd name="T4" fmla="*/ 0 w 8"/>
              <a:gd name="T5" fmla="*/ 2147483646 h 33"/>
              <a:gd name="T6" fmla="*/ 2147483646 w 8"/>
              <a:gd name="T7" fmla="*/ 2147483646 h 33"/>
              <a:gd name="T8" fmla="*/ 2147483646 w 8"/>
              <a:gd name="T9" fmla="*/ 2147483646 h 33"/>
              <a:gd name="T10" fmla="*/ 2147483646 w 8"/>
              <a:gd name="T11" fmla="*/ 2147483646 h 33"/>
              <a:gd name="T12" fmla="*/ 2147483646 w 8"/>
              <a:gd name="T13" fmla="*/ 2147483646 h 33"/>
              <a:gd name="T14" fmla="*/ 2147483646 w 8"/>
              <a:gd name="T15" fmla="*/ 2147483646 h 33"/>
              <a:gd name="T16" fmla="*/ 2147483646 w 8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3"/>
              <a:gd name="T29" fmla="*/ 8 w 8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3">
                <a:moveTo>
                  <a:pt x="3" y="0"/>
                </a:moveTo>
                <a:lnTo>
                  <a:pt x="0" y="15"/>
                </a:lnTo>
                <a:lnTo>
                  <a:pt x="0" y="26"/>
                </a:lnTo>
                <a:lnTo>
                  <a:pt x="3" y="32"/>
                </a:lnTo>
                <a:lnTo>
                  <a:pt x="6" y="29"/>
                </a:lnTo>
                <a:lnTo>
                  <a:pt x="7" y="21"/>
                </a:lnTo>
                <a:lnTo>
                  <a:pt x="6" y="12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7" name="Freeform 173"/>
          <p:cNvSpPr>
            <a:spLocks/>
          </p:cNvSpPr>
          <p:nvPr/>
        </p:nvSpPr>
        <p:spPr bwMode="auto">
          <a:xfrm>
            <a:off x="2700338" y="2794397"/>
            <a:ext cx="833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8" name="Freeform 174"/>
          <p:cNvSpPr>
            <a:spLocks/>
          </p:cNvSpPr>
          <p:nvPr/>
        </p:nvSpPr>
        <p:spPr bwMode="auto">
          <a:xfrm>
            <a:off x="2759869" y="2958704"/>
            <a:ext cx="10716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79" name="Freeform 175"/>
          <p:cNvSpPr>
            <a:spLocks/>
          </p:cNvSpPr>
          <p:nvPr/>
        </p:nvSpPr>
        <p:spPr bwMode="auto">
          <a:xfrm>
            <a:off x="2846785" y="3090863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2"/>
                </a:lnTo>
                <a:lnTo>
                  <a:pt x="0" y="23"/>
                </a:lnTo>
                <a:lnTo>
                  <a:pt x="3" y="30"/>
                </a:lnTo>
                <a:lnTo>
                  <a:pt x="7" y="27"/>
                </a:lnTo>
                <a:lnTo>
                  <a:pt x="8" y="20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0" name="Freeform 176"/>
          <p:cNvSpPr>
            <a:spLocks/>
          </p:cNvSpPr>
          <p:nvPr/>
        </p:nvSpPr>
        <p:spPr bwMode="auto">
          <a:xfrm>
            <a:off x="2917032" y="2970610"/>
            <a:ext cx="833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1"/>
              <a:gd name="T26" fmla="*/ 8 w 8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1" name="Freeform 177"/>
          <p:cNvSpPr>
            <a:spLocks/>
          </p:cNvSpPr>
          <p:nvPr/>
        </p:nvSpPr>
        <p:spPr bwMode="auto">
          <a:xfrm>
            <a:off x="3008710" y="3167063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2" name="Freeform 178"/>
          <p:cNvSpPr>
            <a:spLocks/>
          </p:cNvSpPr>
          <p:nvPr/>
        </p:nvSpPr>
        <p:spPr bwMode="auto">
          <a:xfrm>
            <a:off x="3145632" y="3184923"/>
            <a:ext cx="11906" cy="35719"/>
          </a:xfrm>
          <a:custGeom>
            <a:avLst/>
            <a:gdLst>
              <a:gd name="T0" fmla="*/ 2147483646 w 11"/>
              <a:gd name="T1" fmla="*/ 0 h 30"/>
              <a:gd name="T2" fmla="*/ 0 w 11"/>
              <a:gd name="T3" fmla="*/ 2147483646 h 30"/>
              <a:gd name="T4" fmla="*/ 0 w 11"/>
              <a:gd name="T5" fmla="*/ 2147483646 h 30"/>
              <a:gd name="T6" fmla="*/ 2147483646 w 11"/>
              <a:gd name="T7" fmla="*/ 2147483646 h 30"/>
              <a:gd name="T8" fmla="*/ 2147483646 w 11"/>
              <a:gd name="T9" fmla="*/ 2147483646 h 30"/>
              <a:gd name="T10" fmla="*/ 2147483646 w 11"/>
              <a:gd name="T11" fmla="*/ 2147483646 h 30"/>
              <a:gd name="T12" fmla="*/ 2147483646 w 11"/>
              <a:gd name="T13" fmla="*/ 2147483646 h 30"/>
              <a:gd name="T14" fmla="*/ 2147483646 w 11"/>
              <a:gd name="T15" fmla="*/ 0 h 30"/>
              <a:gd name="T16" fmla="*/ 2147483646 w 11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"/>
              <a:gd name="T28" fmla="*/ 0 h 30"/>
              <a:gd name="T29" fmla="*/ 11 w 11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" h="30">
                <a:moveTo>
                  <a:pt x="4" y="0"/>
                </a:moveTo>
                <a:lnTo>
                  <a:pt x="0" y="13"/>
                </a:lnTo>
                <a:lnTo>
                  <a:pt x="0" y="24"/>
                </a:lnTo>
                <a:lnTo>
                  <a:pt x="4" y="29"/>
                </a:lnTo>
                <a:lnTo>
                  <a:pt x="8" y="27"/>
                </a:lnTo>
                <a:lnTo>
                  <a:pt x="10" y="20"/>
                </a:lnTo>
                <a:lnTo>
                  <a:pt x="9" y="10"/>
                </a:lnTo>
                <a:lnTo>
                  <a:pt x="5" y="0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3" name="Freeform 179"/>
          <p:cNvSpPr>
            <a:spLocks/>
          </p:cNvSpPr>
          <p:nvPr/>
        </p:nvSpPr>
        <p:spPr bwMode="auto">
          <a:xfrm>
            <a:off x="3167063" y="3036094"/>
            <a:ext cx="8335" cy="39291"/>
          </a:xfrm>
          <a:custGeom>
            <a:avLst/>
            <a:gdLst>
              <a:gd name="T0" fmla="*/ 2147483646 w 8"/>
              <a:gd name="T1" fmla="*/ 0 h 33"/>
              <a:gd name="T2" fmla="*/ 0 w 8"/>
              <a:gd name="T3" fmla="*/ 2147483646 h 33"/>
              <a:gd name="T4" fmla="*/ 0 w 8"/>
              <a:gd name="T5" fmla="*/ 2147483646 h 33"/>
              <a:gd name="T6" fmla="*/ 2147483646 w 8"/>
              <a:gd name="T7" fmla="*/ 2147483646 h 33"/>
              <a:gd name="T8" fmla="*/ 2147483646 w 8"/>
              <a:gd name="T9" fmla="*/ 2147483646 h 33"/>
              <a:gd name="T10" fmla="*/ 2147483646 w 8"/>
              <a:gd name="T11" fmla="*/ 2147483646 h 33"/>
              <a:gd name="T12" fmla="*/ 2147483646 w 8"/>
              <a:gd name="T13" fmla="*/ 2147483646 h 33"/>
              <a:gd name="T14" fmla="*/ 2147483646 w 8"/>
              <a:gd name="T15" fmla="*/ 0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3"/>
              <a:gd name="T26" fmla="*/ 8 w 8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3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2"/>
                </a:lnTo>
                <a:lnTo>
                  <a:pt x="6" y="29"/>
                </a:lnTo>
                <a:lnTo>
                  <a:pt x="7" y="21"/>
                </a:lnTo>
                <a:lnTo>
                  <a:pt x="6" y="12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4" name="Freeform 180"/>
          <p:cNvSpPr>
            <a:spLocks/>
          </p:cNvSpPr>
          <p:nvPr/>
        </p:nvSpPr>
        <p:spPr bwMode="auto">
          <a:xfrm>
            <a:off x="3088481" y="3339704"/>
            <a:ext cx="10716" cy="35719"/>
          </a:xfrm>
          <a:custGeom>
            <a:avLst/>
            <a:gdLst>
              <a:gd name="T0" fmla="*/ 2147483646 w 10"/>
              <a:gd name="T1" fmla="*/ 0 h 30"/>
              <a:gd name="T2" fmla="*/ 0 w 10"/>
              <a:gd name="T3" fmla="*/ 2147483646 h 30"/>
              <a:gd name="T4" fmla="*/ 0 w 10"/>
              <a:gd name="T5" fmla="*/ 2147483646 h 30"/>
              <a:gd name="T6" fmla="*/ 2147483646 w 10"/>
              <a:gd name="T7" fmla="*/ 2147483646 h 30"/>
              <a:gd name="T8" fmla="*/ 2147483646 w 10"/>
              <a:gd name="T9" fmla="*/ 2147483646 h 30"/>
              <a:gd name="T10" fmla="*/ 2147483646 w 10"/>
              <a:gd name="T11" fmla="*/ 2147483646 h 30"/>
              <a:gd name="T12" fmla="*/ 2147483646 w 10"/>
              <a:gd name="T13" fmla="*/ 2147483646 h 30"/>
              <a:gd name="T14" fmla="*/ 2147483646 w 10"/>
              <a:gd name="T15" fmla="*/ 2147483646 h 30"/>
              <a:gd name="T16" fmla="*/ 2147483646 w 10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0"/>
              <a:gd name="T29" fmla="*/ 10 w 10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0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3" y="29"/>
                </a:lnTo>
                <a:lnTo>
                  <a:pt x="8" y="27"/>
                </a:lnTo>
                <a:lnTo>
                  <a:pt x="9" y="20"/>
                </a:lnTo>
                <a:lnTo>
                  <a:pt x="8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5" name="Freeform 181"/>
          <p:cNvSpPr>
            <a:spLocks/>
          </p:cNvSpPr>
          <p:nvPr/>
        </p:nvSpPr>
        <p:spPr bwMode="auto">
          <a:xfrm>
            <a:off x="3011091" y="3388519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6" name="Freeform 182"/>
          <p:cNvSpPr>
            <a:spLocks/>
          </p:cNvSpPr>
          <p:nvPr/>
        </p:nvSpPr>
        <p:spPr bwMode="auto">
          <a:xfrm>
            <a:off x="2928938" y="3270647"/>
            <a:ext cx="10716" cy="36909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"/>
              <a:gd name="T25" fmla="*/ 0 h 31"/>
              <a:gd name="T26" fmla="*/ 10 w 10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" h="31">
                <a:moveTo>
                  <a:pt x="4" y="0"/>
                </a:moveTo>
                <a:lnTo>
                  <a:pt x="0" y="12"/>
                </a:lnTo>
                <a:lnTo>
                  <a:pt x="0" y="23"/>
                </a:lnTo>
                <a:lnTo>
                  <a:pt x="4" y="30"/>
                </a:lnTo>
                <a:lnTo>
                  <a:pt x="8" y="27"/>
                </a:lnTo>
                <a:lnTo>
                  <a:pt x="9" y="20"/>
                </a:lnTo>
                <a:lnTo>
                  <a:pt x="8" y="9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7" name="Freeform 183"/>
          <p:cNvSpPr>
            <a:spLocks/>
          </p:cNvSpPr>
          <p:nvPr/>
        </p:nvSpPr>
        <p:spPr bwMode="auto">
          <a:xfrm>
            <a:off x="3169444" y="3490913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8" name="Freeform 184"/>
          <p:cNvSpPr>
            <a:spLocks/>
          </p:cNvSpPr>
          <p:nvPr/>
        </p:nvSpPr>
        <p:spPr bwMode="auto">
          <a:xfrm>
            <a:off x="3082529" y="3636169"/>
            <a:ext cx="9525" cy="39291"/>
          </a:xfrm>
          <a:custGeom>
            <a:avLst/>
            <a:gdLst>
              <a:gd name="T0" fmla="*/ 2147483646 w 9"/>
              <a:gd name="T1" fmla="*/ 0 h 33"/>
              <a:gd name="T2" fmla="*/ 0 w 9"/>
              <a:gd name="T3" fmla="*/ 2147483646 h 33"/>
              <a:gd name="T4" fmla="*/ 2147483646 w 9"/>
              <a:gd name="T5" fmla="*/ 2147483646 h 33"/>
              <a:gd name="T6" fmla="*/ 2147483646 w 9"/>
              <a:gd name="T7" fmla="*/ 2147483646 h 33"/>
              <a:gd name="T8" fmla="*/ 2147483646 w 9"/>
              <a:gd name="T9" fmla="*/ 2147483646 h 33"/>
              <a:gd name="T10" fmla="*/ 2147483646 w 9"/>
              <a:gd name="T11" fmla="*/ 2147483646 h 33"/>
              <a:gd name="T12" fmla="*/ 2147483646 w 9"/>
              <a:gd name="T13" fmla="*/ 2147483646 h 33"/>
              <a:gd name="T14" fmla="*/ 2147483646 w 9"/>
              <a:gd name="T15" fmla="*/ 2147483646 h 33"/>
              <a:gd name="T16" fmla="*/ 2147483646 w 9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3"/>
              <a:gd name="T29" fmla="*/ 9 w 9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3">
                <a:moveTo>
                  <a:pt x="3" y="0"/>
                </a:moveTo>
                <a:lnTo>
                  <a:pt x="0" y="15"/>
                </a:lnTo>
                <a:lnTo>
                  <a:pt x="1" y="26"/>
                </a:lnTo>
                <a:lnTo>
                  <a:pt x="4" y="32"/>
                </a:lnTo>
                <a:lnTo>
                  <a:pt x="7" y="30"/>
                </a:lnTo>
                <a:lnTo>
                  <a:pt x="8" y="21"/>
                </a:lnTo>
                <a:lnTo>
                  <a:pt x="7" y="12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89" name="Freeform 185"/>
          <p:cNvSpPr>
            <a:spLocks/>
          </p:cNvSpPr>
          <p:nvPr/>
        </p:nvSpPr>
        <p:spPr bwMode="auto">
          <a:xfrm>
            <a:off x="3014663" y="3665935"/>
            <a:ext cx="9525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2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0" name="Freeform 186"/>
          <p:cNvSpPr>
            <a:spLocks/>
          </p:cNvSpPr>
          <p:nvPr/>
        </p:nvSpPr>
        <p:spPr bwMode="auto">
          <a:xfrm>
            <a:off x="2919413" y="3788569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2147483646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1" y="24"/>
                </a:lnTo>
                <a:lnTo>
                  <a:pt x="3" y="30"/>
                </a:lnTo>
                <a:lnTo>
                  <a:pt x="6" y="28"/>
                </a:lnTo>
                <a:lnTo>
                  <a:pt x="7" y="22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1" name="Freeform 187"/>
          <p:cNvSpPr>
            <a:spLocks/>
          </p:cNvSpPr>
          <p:nvPr/>
        </p:nvSpPr>
        <p:spPr bwMode="auto">
          <a:xfrm>
            <a:off x="3162300" y="3759994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0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2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5" y="29"/>
                </a:lnTo>
                <a:lnTo>
                  <a:pt x="6" y="21"/>
                </a:lnTo>
                <a:lnTo>
                  <a:pt x="5" y="11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2" name="Freeform 188"/>
          <p:cNvSpPr>
            <a:spLocks/>
          </p:cNvSpPr>
          <p:nvPr/>
        </p:nvSpPr>
        <p:spPr bwMode="auto">
          <a:xfrm>
            <a:off x="2846785" y="3673079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3" name="Freeform 189"/>
          <p:cNvSpPr>
            <a:spLocks/>
          </p:cNvSpPr>
          <p:nvPr/>
        </p:nvSpPr>
        <p:spPr bwMode="auto">
          <a:xfrm>
            <a:off x="2746772" y="3796904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2"/>
                </a:lnTo>
                <a:lnTo>
                  <a:pt x="0" y="24"/>
                </a:lnTo>
                <a:lnTo>
                  <a:pt x="3" y="30"/>
                </a:lnTo>
                <a:lnTo>
                  <a:pt x="7" y="27"/>
                </a:lnTo>
                <a:lnTo>
                  <a:pt x="8" y="20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4" name="Freeform 190"/>
          <p:cNvSpPr>
            <a:spLocks/>
          </p:cNvSpPr>
          <p:nvPr/>
        </p:nvSpPr>
        <p:spPr bwMode="auto">
          <a:xfrm>
            <a:off x="2701529" y="3636169"/>
            <a:ext cx="10715" cy="39291"/>
          </a:xfrm>
          <a:custGeom>
            <a:avLst/>
            <a:gdLst>
              <a:gd name="T0" fmla="*/ 2147483646 w 10"/>
              <a:gd name="T1" fmla="*/ 0 h 33"/>
              <a:gd name="T2" fmla="*/ 0 w 10"/>
              <a:gd name="T3" fmla="*/ 2147483646 h 33"/>
              <a:gd name="T4" fmla="*/ 0 w 10"/>
              <a:gd name="T5" fmla="*/ 2147483646 h 33"/>
              <a:gd name="T6" fmla="*/ 2147483646 w 10"/>
              <a:gd name="T7" fmla="*/ 2147483646 h 33"/>
              <a:gd name="T8" fmla="*/ 2147483646 w 10"/>
              <a:gd name="T9" fmla="*/ 2147483646 h 33"/>
              <a:gd name="T10" fmla="*/ 2147483646 w 10"/>
              <a:gd name="T11" fmla="*/ 2147483646 h 33"/>
              <a:gd name="T12" fmla="*/ 2147483646 w 10"/>
              <a:gd name="T13" fmla="*/ 2147483646 h 33"/>
              <a:gd name="T14" fmla="*/ 2147483646 w 10"/>
              <a:gd name="T15" fmla="*/ 2147483646 h 33"/>
              <a:gd name="T16" fmla="*/ 2147483646 w 10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3"/>
              <a:gd name="T29" fmla="*/ 10 w 10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3">
                <a:moveTo>
                  <a:pt x="4" y="0"/>
                </a:moveTo>
                <a:lnTo>
                  <a:pt x="0" y="15"/>
                </a:lnTo>
                <a:lnTo>
                  <a:pt x="0" y="26"/>
                </a:lnTo>
                <a:lnTo>
                  <a:pt x="4" y="32"/>
                </a:lnTo>
                <a:lnTo>
                  <a:pt x="8" y="30"/>
                </a:lnTo>
                <a:lnTo>
                  <a:pt x="9" y="21"/>
                </a:lnTo>
                <a:lnTo>
                  <a:pt x="8" y="12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5" name="Freeform 191"/>
          <p:cNvSpPr>
            <a:spLocks/>
          </p:cNvSpPr>
          <p:nvPr/>
        </p:nvSpPr>
        <p:spPr bwMode="auto">
          <a:xfrm>
            <a:off x="2767013" y="3490913"/>
            <a:ext cx="9525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0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6" name="Freeform 192"/>
          <p:cNvSpPr>
            <a:spLocks/>
          </p:cNvSpPr>
          <p:nvPr/>
        </p:nvSpPr>
        <p:spPr bwMode="auto">
          <a:xfrm>
            <a:off x="2844404" y="3444479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7" name="Freeform 193"/>
          <p:cNvSpPr>
            <a:spLocks/>
          </p:cNvSpPr>
          <p:nvPr/>
        </p:nvSpPr>
        <p:spPr bwMode="auto">
          <a:xfrm>
            <a:off x="2913460" y="3493294"/>
            <a:ext cx="8334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2147483646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3" y="0"/>
                </a:moveTo>
                <a:lnTo>
                  <a:pt x="0" y="13"/>
                </a:lnTo>
                <a:lnTo>
                  <a:pt x="1" y="25"/>
                </a:lnTo>
                <a:lnTo>
                  <a:pt x="3" y="31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8" name="Freeform 194"/>
          <p:cNvSpPr>
            <a:spLocks/>
          </p:cNvSpPr>
          <p:nvPr/>
        </p:nvSpPr>
        <p:spPr bwMode="auto">
          <a:xfrm>
            <a:off x="2692004" y="3411141"/>
            <a:ext cx="8334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1"/>
              <a:gd name="T26" fmla="*/ 8 w 8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1">
                <a:moveTo>
                  <a:pt x="3" y="0"/>
                </a:moveTo>
                <a:lnTo>
                  <a:pt x="0" y="12"/>
                </a:lnTo>
                <a:lnTo>
                  <a:pt x="0" y="23"/>
                </a:lnTo>
                <a:lnTo>
                  <a:pt x="3" y="30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899" name="Freeform 195"/>
          <p:cNvSpPr>
            <a:spLocks/>
          </p:cNvSpPr>
          <p:nvPr/>
        </p:nvSpPr>
        <p:spPr bwMode="auto">
          <a:xfrm>
            <a:off x="2603898" y="3490913"/>
            <a:ext cx="10715" cy="36910"/>
          </a:xfrm>
          <a:custGeom>
            <a:avLst/>
            <a:gdLst>
              <a:gd name="T0" fmla="*/ 2147483646 w 10"/>
              <a:gd name="T1" fmla="*/ 0 h 31"/>
              <a:gd name="T2" fmla="*/ 0 w 10"/>
              <a:gd name="T3" fmla="*/ 2147483646 h 31"/>
              <a:gd name="T4" fmla="*/ 2147483646 w 10"/>
              <a:gd name="T5" fmla="*/ 2147483646 h 31"/>
              <a:gd name="T6" fmla="*/ 2147483646 w 10"/>
              <a:gd name="T7" fmla="*/ 2147483646 h 31"/>
              <a:gd name="T8" fmla="*/ 2147483646 w 10"/>
              <a:gd name="T9" fmla="*/ 2147483646 h 31"/>
              <a:gd name="T10" fmla="*/ 2147483646 w 10"/>
              <a:gd name="T11" fmla="*/ 2147483646 h 31"/>
              <a:gd name="T12" fmla="*/ 2147483646 w 10"/>
              <a:gd name="T13" fmla="*/ 2147483646 h 31"/>
              <a:gd name="T14" fmla="*/ 2147483646 w 10"/>
              <a:gd name="T15" fmla="*/ 2147483646 h 31"/>
              <a:gd name="T16" fmla="*/ 2147483646 w 10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1"/>
              <a:gd name="T29" fmla="*/ 10 w 10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1">
                <a:moveTo>
                  <a:pt x="4" y="0"/>
                </a:moveTo>
                <a:lnTo>
                  <a:pt x="0" y="13"/>
                </a:lnTo>
                <a:lnTo>
                  <a:pt x="1" y="24"/>
                </a:lnTo>
                <a:lnTo>
                  <a:pt x="4" y="30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0" name="Freeform 196"/>
          <p:cNvSpPr>
            <a:spLocks/>
          </p:cNvSpPr>
          <p:nvPr/>
        </p:nvSpPr>
        <p:spPr bwMode="auto">
          <a:xfrm>
            <a:off x="2530079" y="3465910"/>
            <a:ext cx="8334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1"/>
              <a:gd name="T26" fmla="*/ 8 w 8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1" name="Freeform 197"/>
          <p:cNvSpPr>
            <a:spLocks/>
          </p:cNvSpPr>
          <p:nvPr/>
        </p:nvSpPr>
        <p:spPr bwMode="auto">
          <a:xfrm>
            <a:off x="2536032" y="3543300"/>
            <a:ext cx="8335" cy="35719"/>
          </a:xfrm>
          <a:custGeom>
            <a:avLst/>
            <a:gdLst>
              <a:gd name="T0" fmla="*/ 2147483646 w 8"/>
              <a:gd name="T1" fmla="*/ 0 h 30"/>
              <a:gd name="T2" fmla="*/ 0 w 8"/>
              <a:gd name="T3" fmla="*/ 2147483646 h 30"/>
              <a:gd name="T4" fmla="*/ 0 w 8"/>
              <a:gd name="T5" fmla="*/ 2147483646 h 30"/>
              <a:gd name="T6" fmla="*/ 2147483646 w 8"/>
              <a:gd name="T7" fmla="*/ 2147483646 h 30"/>
              <a:gd name="T8" fmla="*/ 2147483646 w 8"/>
              <a:gd name="T9" fmla="*/ 2147483646 h 30"/>
              <a:gd name="T10" fmla="*/ 2147483646 w 8"/>
              <a:gd name="T11" fmla="*/ 2147483646 h 30"/>
              <a:gd name="T12" fmla="*/ 2147483646 w 8"/>
              <a:gd name="T13" fmla="*/ 2147483646 h 30"/>
              <a:gd name="T14" fmla="*/ 2147483646 w 8"/>
              <a:gd name="T15" fmla="*/ 2147483646 h 30"/>
              <a:gd name="T16" fmla="*/ 2147483646 w 8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0"/>
              <a:gd name="T29" fmla="*/ 8 w 8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0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29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2" name="Freeform 198"/>
          <p:cNvSpPr>
            <a:spLocks/>
          </p:cNvSpPr>
          <p:nvPr/>
        </p:nvSpPr>
        <p:spPr bwMode="auto">
          <a:xfrm>
            <a:off x="2528888" y="3729038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3" y="31"/>
                </a:lnTo>
                <a:lnTo>
                  <a:pt x="5" y="28"/>
                </a:lnTo>
                <a:lnTo>
                  <a:pt x="7" y="21"/>
                </a:lnTo>
                <a:lnTo>
                  <a:pt x="5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3" name="Freeform 199"/>
          <p:cNvSpPr>
            <a:spLocks/>
          </p:cNvSpPr>
          <p:nvPr/>
        </p:nvSpPr>
        <p:spPr bwMode="auto">
          <a:xfrm>
            <a:off x="2613423" y="3827860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8" y="28"/>
                </a:lnTo>
                <a:lnTo>
                  <a:pt x="9" y="21"/>
                </a:lnTo>
                <a:lnTo>
                  <a:pt x="8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4" name="Freeform 200"/>
          <p:cNvSpPr>
            <a:spLocks/>
          </p:cNvSpPr>
          <p:nvPr/>
        </p:nvSpPr>
        <p:spPr bwMode="auto">
          <a:xfrm>
            <a:off x="2445544" y="3648075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2"/>
                </a:lnTo>
                <a:lnTo>
                  <a:pt x="7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5" name="Freeform 201"/>
          <p:cNvSpPr>
            <a:spLocks/>
          </p:cNvSpPr>
          <p:nvPr/>
        </p:nvSpPr>
        <p:spPr bwMode="auto">
          <a:xfrm>
            <a:off x="2364582" y="3633788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2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5" y="28"/>
                </a:lnTo>
                <a:lnTo>
                  <a:pt x="7" y="21"/>
                </a:lnTo>
                <a:lnTo>
                  <a:pt x="5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6" name="Freeform 202"/>
          <p:cNvSpPr>
            <a:spLocks/>
          </p:cNvSpPr>
          <p:nvPr/>
        </p:nvSpPr>
        <p:spPr bwMode="auto">
          <a:xfrm>
            <a:off x="2281238" y="3683794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2147483646 h 32"/>
              <a:gd name="T16" fmla="*/ 2147483646 w 7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2"/>
              <a:gd name="T29" fmla="*/ 7 w 7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6" y="21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7" name="Freeform 203"/>
          <p:cNvSpPr>
            <a:spLocks/>
          </p:cNvSpPr>
          <p:nvPr/>
        </p:nvSpPr>
        <p:spPr bwMode="auto">
          <a:xfrm>
            <a:off x="2368154" y="3802857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3"/>
                </a:lnTo>
                <a:lnTo>
                  <a:pt x="4" y="30"/>
                </a:lnTo>
                <a:lnTo>
                  <a:pt x="7" y="27"/>
                </a:lnTo>
                <a:lnTo>
                  <a:pt x="8" y="20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8" name="Freeform 204"/>
          <p:cNvSpPr>
            <a:spLocks/>
          </p:cNvSpPr>
          <p:nvPr/>
        </p:nvSpPr>
        <p:spPr bwMode="auto">
          <a:xfrm>
            <a:off x="2124075" y="3759994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2"/>
              <a:gd name="T26" fmla="*/ 9 w 9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7" y="29"/>
                </a:lnTo>
                <a:lnTo>
                  <a:pt x="8" y="21"/>
                </a:lnTo>
                <a:lnTo>
                  <a:pt x="7" y="1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09" name="Freeform 205"/>
          <p:cNvSpPr>
            <a:spLocks/>
          </p:cNvSpPr>
          <p:nvPr/>
        </p:nvSpPr>
        <p:spPr bwMode="auto">
          <a:xfrm>
            <a:off x="2040731" y="3813572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0" name="Freeform 206"/>
          <p:cNvSpPr>
            <a:spLocks/>
          </p:cNvSpPr>
          <p:nvPr/>
        </p:nvSpPr>
        <p:spPr bwMode="auto">
          <a:xfrm>
            <a:off x="1953816" y="3754041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1"/>
              <a:gd name="T26" fmla="*/ 9 w 9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1" name="Freeform 207"/>
          <p:cNvSpPr>
            <a:spLocks/>
          </p:cNvSpPr>
          <p:nvPr/>
        </p:nvSpPr>
        <p:spPr bwMode="auto">
          <a:xfrm>
            <a:off x="2043113" y="3633788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2147483646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1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2" name="Freeform 208"/>
          <p:cNvSpPr>
            <a:spLocks/>
          </p:cNvSpPr>
          <p:nvPr/>
        </p:nvSpPr>
        <p:spPr bwMode="auto">
          <a:xfrm>
            <a:off x="2189560" y="3592116"/>
            <a:ext cx="7144" cy="38100"/>
          </a:xfrm>
          <a:custGeom>
            <a:avLst/>
            <a:gdLst>
              <a:gd name="T0" fmla="*/ 2147483646 w 7"/>
              <a:gd name="T1" fmla="*/ 0 h 32"/>
              <a:gd name="T2" fmla="*/ 0 w 7"/>
              <a:gd name="T3" fmla="*/ 2147483646 h 32"/>
              <a:gd name="T4" fmla="*/ 0 w 7"/>
              <a:gd name="T5" fmla="*/ 2147483646 h 32"/>
              <a:gd name="T6" fmla="*/ 2147483646 w 7"/>
              <a:gd name="T7" fmla="*/ 2147483646 h 32"/>
              <a:gd name="T8" fmla="*/ 2147483646 w 7"/>
              <a:gd name="T9" fmla="*/ 2147483646 h 32"/>
              <a:gd name="T10" fmla="*/ 2147483646 w 7"/>
              <a:gd name="T11" fmla="*/ 2147483646 h 32"/>
              <a:gd name="T12" fmla="*/ 2147483646 w 7"/>
              <a:gd name="T13" fmla="*/ 2147483646 h 32"/>
              <a:gd name="T14" fmla="*/ 2147483646 w 7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"/>
              <a:gd name="T25" fmla="*/ 0 h 32"/>
              <a:gd name="T26" fmla="*/ 7 w 7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8"/>
                </a:lnTo>
                <a:lnTo>
                  <a:pt x="6" y="20"/>
                </a:lnTo>
                <a:lnTo>
                  <a:pt x="6" y="1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3" name="Freeform 209"/>
          <p:cNvSpPr>
            <a:spLocks/>
          </p:cNvSpPr>
          <p:nvPr/>
        </p:nvSpPr>
        <p:spPr bwMode="auto">
          <a:xfrm>
            <a:off x="2194323" y="3477816"/>
            <a:ext cx="10715" cy="35719"/>
          </a:xfrm>
          <a:custGeom>
            <a:avLst/>
            <a:gdLst>
              <a:gd name="T0" fmla="*/ 2147483646 w 10"/>
              <a:gd name="T1" fmla="*/ 0 h 30"/>
              <a:gd name="T2" fmla="*/ 0 w 10"/>
              <a:gd name="T3" fmla="*/ 2147483646 h 30"/>
              <a:gd name="T4" fmla="*/ 2147483646 w 10"/>
              <a:gd name="T5" fmla="*/ 2147483646 h 30"/>
              <a:gd name="T6" fmla="*/ 2147483646 w 10"/>
              <a:gd name="T7" fmla="*/ 2147483646 h 30"/>
              <a:gd name="T8" fmla="*/ 2147483646 w 10"/>
              <a:gd name="T9" fmla="*/ 2147483646 h 30"/>
              <a:gd name="T10" fmla="*/ 2147483646 w 10"/>
              <a:gd name="T11" fmla="*/ 2147483646 h 30"/>
              <a:gd name="T12" fmla="*/ 2147483646 w 10"/>
              <a:gd name="T13" fmla="*/ 2147483646 h 30"/>
              <a:gd name="T14" fmla="*/ 2147483646 w 10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"/>
              <a:gd name="T25" fmla="*/ 0 h 30"/>
              <a:gd name="T26" fmla="*/ 10 w 10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" h="30">
                <a:moveTo>
                  <a:pt x="4" y="0"/>
                </a:moveTo>
                <a:lnTo>
                  <a:pt x="0" y="13"/>
                </a:lnTo>
                <a:lnTo>
                  <a:pt x="1" y="24"/>
                </a:lnTo>
                <a:lnTo>
                  <a:pt x="4" y="29"/>
                </a:lnTo>
                <a:lnTo>
                  <a:pt x="8" y="27"/>
                </a:lnTo>
                <a:lnTo>
                  <a:pt x="9" y="19"/>
                </a:lnTo>
                <a:lnTo>
                  <a:pt x="8" y="10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4" name="Freeform 210"/>
          <p:cNvSpPr>
            <a:spLocks/>
          </p:cNvSpPr>
          <p:nvPr/>
        </p:nvSpPr>
        <p:spPr bwMode="auto">
          <a:xfrm>
            <a:off x="2284810" y="3427810"/>
            <a:ext cx="8334" cy="36909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2147483646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1" y="24"/>
                </a:lnTo>
                <a:lnTo>
                  <a:pt x="3" y="30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5" name="Freeform 211"/>
          <p:cNvSpPr>
            <a:spLocks/>
          </p:cNvSpPr>
          <p:nvPr/>
        </p:nvSpPr>
        <p:spPr bwMode="auto">
          <a:xfrm>
            <a:off x="2461022" y="3363516"/>
            <a:ext cx="9525" cy="36909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6" name="Freeform 212"/>
          <p:cNvSpPr>
            <a:spLocks/>
          </p:cNvSpPr>
          <p:nvPr/>
        </p:nvSpPr>
        <p:spPr bwMode="auto">
          <a:xfrm>
            <a:off x="2528888" y="3233738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2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5" y="29"/>
                </a:lnTo>
                <a:lnTo>
                  <a:pt x="7" y="21"/>
                </a:lnTo>
                <a:lnTo>
                  <a:pt x="5" y="10"/>
                </a:lnTo>
                <a:lnTo>
                  <a:pt x="3" y="1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7" name="Freeform 213"/>
          <p:cNvSpPr>
            <a:spLocks/>
          </p:cNvSpPr>
          <p:nvPr/>
        </p:nvSpPr>
        <p:spPr bwMode="auto">
          <a:xfrm>
            <a:off x="2608660" y="3090863"/>
            <a:ext cx="8334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1"/>
              <a:gd name="T26" fmla="*/ 8 w 8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1">
                <a:moveTo>
                  <a:pt x="2" y="0"/>
                </a:moveTo>
                <a:lnTo>
                  <a:pt x="0" y="12"/>
                </a:lnTo>
                <a:lnTo>
                  <a:pt x="0" y="23"/>
                </a:lnTo>
                <a:lnTo>
                  <a:pt x="2" y="30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8" name="Freeform 214"/>
          <p:cNvSpPr>
            <a:spLocks/>
          </p:cNvSpPr>
          <p:nvPr/>
        </p:nvSpPr>
        <p:spPr bwMode="auto">
          <a:xfrm>
            <a:off x="2701529" y="3142060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"/>
              <a:gd name="T25" fmla="*/ 0 h 32"/>
              <a:gd name="T26" fmla="*/ 10 w 10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" h="32">
                <a:moveTo>
                  <a:pt x="4" y="0"/>
                </a:moveTo>
                <a:lnTo>
                  <a:pt x="0" y="13"/>
                </a:lnTo>
                <a:lnTo>
                  <a:pt x="0" y="25"/>
                </a:lnTo>
                <a:lnTo>
                  <a:pt x="4" y="31"/>
                </a:lnTo>
                <a:lnTo>
                  <a:pt x="8" y="28"/>
                </a:lnTo>
                <a:lnTo>
                  <a:pt x="9" y="20"/>
                </a:lnTo>
                <a:lnTo>
                  <a:pt x="8" y="11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19" name="Freeform 215"/>
          <p:cNvSpPr>
            <a:spLocks/>
          </p:cNvSpPr>
          <p:nvPr/>
        </p:nvSpPr>
        <p:spPr bwMode="auto">
          <a:xfrm>
            <a:off x="2777729" y="3219450"/>
            <a:ext cx="8334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2147483646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32"/>
              <a:gd name="T26" fmla="*/ 8 w 8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32">
                <a:moveTo>
                  <a:pt x="3" y="0"/>
                </a:moveTo>
                <a:lnTo>
                  <a:pt x="0" y="14"/>
                </a:lnTo>
                <a:lnTo>
                  <a:pt x="1" y="25"/>
                </a:lnTo>
                <a:lnTo>
                  <a:pt x="3" y="31"/>
                </a:lnTo>
                <a:lnTo>
                  <a:pt x="6" y="29"/>
                </a:lnTo>
                <a:lnTo>
                  <a:pt x="7" y="21"/>
                </a:lnTo>
                <a:lnTo>
                  <a:pt x="6" y="1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0" name="Freeform 216"/>
          <p:cNvSpPr>
            <a:spLocks/>
          </p:cNvSpPr>
          <p:nvPr/>
        </p:nvSpPr>
        <p:spPr bwMode="auto">
          <a:xfrm>
            <a:off x="2355057" y="3259932"/>
            <a:ext cx="833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0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2" y="0"/>
                </a:moveTo>
                <a:lnTo>
                  <a:pt x="0" y="13"/>
                </a:lnTo>
                <a:lnTo>
                  <a:pt x="0" y="24"/>
                </a:lnTo>
                <a:lnTo>
                  <a:pt x="2" y="30"/>
                </a:lnTo>
                <a:lnTo>
                  <a:pt x="6" y="27"/>
                </a:lnTo>
                <a:lnTo>
                  <a:pt x="7" y="20"/>
                </a:lnTo>
                <a:lnTo>
                  <a:pt x="6" y="10"/>
                </a:lnTo>
                <a:lnTo>
                  <a:pt x="3" y="0"/>
                </a:lnTo>
                <a:lnTo>
                  <a:pt x="2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1" name="Freeform 217"/>
          <p:cNvSpPr>
            <a:spLocks/>
          </p:cNvSpPr>
          <p:nvPr/>
        </p:nvSpPr>
        <p:spPr bwMode="auto">
          <a:xfrm>
            <a:off x="2272904" y="3158729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2" name="Freeform 218"/>
          <p:cNvSpPr>
            <a:spLocks/>
          </p:cNvSpPr>
          <p:nvPr/>
        </p:nvSpPr>
        <p:spPr bwMode="auto">
          <a:xfrm>
            <a:off x="2201466" y="3240881"/>
            <a:ext cx="9525" cy="39291"/>
          </a:xfrm>
          <a:custGeom>
            <a:avLst/>
            <a:gdLst>
              <a:gd name="T0" fmla="*/ 2147483646 w 9"/>
              <a:gd name="T1" fmla="*/ 0 h 33"/>
              <a:gd name="T2" fmla="*/ 0 w 9"/>
              <a:gd name="T3" fmla="*/ 2147483646 h 33"/>
              <a:gd name="T4" fmla="*/ 0 w 9"/>
              <a:gd name="T5" fmla="*/ 2147483646 h 33"/>
              <a:gd name="T6" fmla="*/ 2147483646 w 9"/>
              <a:gd name="T7" fmla="*/ 2147483646 h 33"/>
              <a:gd name="T8" fmla="*/ 2147483646 w 9"/>
              <a:gd name="T9" fmla="*/ 2147483646 h 33"/>
              <a:gd name="T10" fmla="*/ 2147483646 w 9"/>
              <a:gd name="T11" fmla="*/ 2147483646 h 33"/>
              <a:gd name="T12" fmla="*/ 2147483646 w 9"/>
              <a:gd name="T13" fmla="*/ 2147483646 h 33"/>
              <a:gd name="T14" fmla="*/ 2147483646 w 9"/>
              <a:gd name="T15" fmla="*/ 2147483646 h 33"/>
              <a:gd name="T16" fmla="*/ 2147483646 w 9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3"/>
              <a:gd name="T29" fmla="*/ 9 w 9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3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2"/>
                </a:lnTo>
                <a:lnTo>
                  <a:pt x="7" y="29"/>
                </a:lnTo>
                <a:lnTo>
                  <a:pt x="8" y="22"/>
                </a:lnTo>
                <a:lnTo>
                  <a:pt x="7" y="11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3" name="Freeform 219"/>
          <p:cNvSpPr>
            <a:spLocks/>
          </p:cNvSpPr>
          <p:nvPr/>
        </p:nvSpPr>
        <p:spPr bwMode="auto">
          <a:xfrm>
            <a:off x="2126456" y="3388519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0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4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4" name="Freeform 220"/>
          <p:cNvSpPr>
            <a:spLocks/>
          </p:cNvSpPr>
          <p:nvPr/>
        </p:nvSpPr>
        <p:spPr bwMode="auto">
          <a:xfrm>
            <a:off x="2030017" y="3465910"/>
            <a:ext cx="11906" cy="36909"/>
          </a:xfrm>
          <a:custGeom>
            <a:avLst/>
            <a:gdLst>
              <a:gd name="T0" fmla="*/ 2147483646 w 11"/>
              <a:gd name="T1" fmla="*/ 0 h 31"/>
              <a:gd name="T2" fmla="*/ 0 w 11"/>
              <a:gd name="T3" fmla="*/ 2147483646 h 31"/>
              <a:gd name="T4" fmla="*/ 2147483646 w 11"/>
              <a:gd name="T5" fmla="*/ 2147483646 h 31"/>
              <a:gd name="T6" fmla="*/ 2147483646 w 11"/>
              <a:gd name="T7" fmla="*/ 2147483646 h 31"/>
              <a:gd name="T8" fmla="*/ 2147483646 w 11"/>
              <a:gd name="T9" fmla="*/ 2147483646 h 31"/>
              <a:gd name="T10" fmla="*/ 2147483646 w 11"/>
              <a:gd name="T11" fmla="*/ 2147483646 h 31"/>
              <a:gd name="T12" fmla="*/ 2147483646 w 11"/>
              <a:gd name="T13" fmla="*/ 2147483646 h 31"/>
              <a:gd name="T14" fmla="*/ 2147483646 w 11"/>
              <a:gd name="T15" fmla="*/ 0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"/>
              <a:gd name="T25" fmla="*/ 0 h 31"/>
              <a:gd name="T26" fmla="*/ 11 w 11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" h="31">
                <a:moveTo>
                  <a:pt x="4" y="0"/>
                </a:moveTo>
                <a:lnTo>
                  <a:pt x="0" y="13"/>
                </a:lnTo>
                <a:lnTo>
                  <a:pt x="1" y="24"/>
                </a:lnTo>
                <a:lnTo>
                  <a:pt x="4" y="30"/>
                </a:lnTo>
                <a:lnTo>
                  <a:pt x="9" y="28"/>
                </a:lnTo>
                <a:lnTo>
                  <a:pt x="10" y="21"/>
                </a:lnTo>
                <a:lnTo>
                  <a:pt x="9" y="10"/>
                </a:lnTo>
                <a:lnTo>
                  <a:pt x="4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5" name="Freeform 221"/>
          <p:cNvSpPr>
            <a:spLocks/>
          </p:cNvSpPr>
          <p:nvPr/>
        </p:nvSpPr>
        <p:spPr bwMode="auto">
          <a:xfrm>
            <a:off x="2463404" y="3082529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5"/>
                </a:lnTo>
                <a:lnTo>
                  <a:pt x="0" y="26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6" name="Freeform 222"/>
          <p:cNvSpPr>
            <a:spLocks/>
          </p:cNvSpPr>
          <p:nvPr/>
        </p:nvSpPr>
        <p:spPr bwMode="auto">
          <a:xfrm>
            <a:off x="2119313" y="3144441"/>
            <a:ext cx="8335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6" y="29"/>
                </a:lnTo>
                <a:lnTo>
                  <a:pt x="7" y="21"/>
                </a:lnTo>
                <a:lnTo>
                  <a:pt x="6" y="11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7" name="Freeform 223"/>
          <p:cNvSpPr>
            <a:spLocks/>
          </p:cNvSpPr>
          <p:nvPr/>
        </p:nvSpPr>
        <p:spPr bwMode="auto">
          <a:xfrm>
            <a:off x="2045494" y="3152775"/>
            <a:ext cx="9525" cy="36910"/>
          </a:xfrm>
          <a:custGeom>
            <a:avLst/>
            <a:gdLst>
              <a:gd name="T0" fmla="*/ 2147483646 w 9"/>
              <a:gd name="T1" fmla="*/ 0 h 31"/>
              <a:gd name="T2" fmla="*/ 0 w 9"/>
              <a:gd name="T3" fmla="*/ 2147483646 h 31"/>
              <a:gd name="T4" fmla="*/ 0 w 9"/>
              <a:gd name="T5" fmla="*/ 2147483646 h 31"/>
              <a:gd name="T6" fmla="*/ 2147483646 w 9"/>
              <a:gd name="T7" fmla="*/ 2147483646 h 31"/>
              <a:gd name="T8" fmla="*/ 2147483646 w 9"/>
              <a:gd name="T9" fmla="*/ 2147483646 h 31"/>
              <a:gd name="T10" fmla="*/ 2147483646 w 9"/>
              <a:gd name="T11" fmla="*/ 2147483646 h 31"/>
              <a:gd name="T12" fmla="*/ 2147483646 w 9"/>
              <a:gd name="T13" fmla="*/ 2147483646 h 31"/>
              <a:gd name="T14" fmla="*/ 2147483646 w 9"/>
              <a:gd name="T15" fmla="*/ 2147483646 h 31"/>
              <a:gd name="T16" fmla="*/ 2147483646 w 9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1"/>
              <a:gd name="T29" fmla="*/ 9 w 9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1">
                <a:moveTo>
                  <a:pt x="3" y="0"/>
                </a:moveTo>
                <a:lnTo>
                  <a:pt x="0" y="13"/>
                </a:lnTo>
                <a:lnTo>
                  <a:pt x="0" y="25"/>
                </a:lnTo>
                <a:lnTo>
                  <a:pt x="3" y="30"/>
                </a:lnTo>
                <a:lnTo>
                  <a:pt x="7" y="28"/>
                </a:lnTo>
                <a:lnTo>
                  <a:pt x="8" y="21"/>
                </a:lnTo>
                <a:lnTo>
                  <a:pt x="7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8" name="Freeform 224"/>
          <p:cNvSpPr>
            <a:spLocks/>
          </p:cNvSpPr>
          <p:nvPr/>
        </p:nvSpPr>
        <p:spPr bwMode="auto">
          <a:xfrm>
            <a:off x="2053829" y="3050381"/>
            <a:ext cx="1071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5"/>
                </a:lnTo>
                <a:lnTo>
                  <a:pt x="0" y="26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2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29" name="Freeform 225"/>
          <p:cNvSpPr>
            <a:spLocks/>
          </p:cNvSpPr>
          <p:nvPr/>
        </p:nvSpPr>
        <p:spPr bwMode="auto">
          <a:xfrm>
            <a:off x="2109788" y="2882504"/>
            <a:ext cx="9525" cy="38100"/>
          </a:xfrm>
          <a:custGeom>
            <a:avLst/>
            <a:gdLst>
              <a:gd name="T0" fmla="*/ 2147483646 w 10"/>
              <a:gd name="T1" fmla="*/ 0 h 32"/>
              <a:gd name="T2" fmla="*/ 0 w 10"/>
              <a:gd name="T3" fmla="*/ 2147483646 h 32"/>
              <a:gd name="T4" fmla="*/ 0 w 10"/>
              <a:gd name="T5" fmla="*/ 2147483646 h 32"/>
              <a:gd name="T6" fmla="*/ 2147483646 w 10"/>
              <a:gd name="T7" fmla="*/ 2147483646 h 32"/>
              <a:gd name="T8" fmla="*/ 2147483646 w 10"/>
              <a:gd name="T9" fmla="*/ 2147483646 h 32"/>
              <a:gd name="T10" fmla="*/ 2147483646 w 10"/>
              <a:gd name="T11" fmla="*/ 2147483646 h 32"/>
              <a:gd name="T12" fmla="*/ 2147483646 w 10"/>
              <a:gd name="T13" fmla="*/ 2147483646 h 32"/>
              <a:gd name="T14" fmla="*/ 2147483646 w 10"/>
              <a:gd name="T15" fmla="*/ 2147483646 h 32"/>
              <a:gd name="T16" fmla="*/ 2147483646 w 10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32"/>
              <a:gd name="T29" fmla="*/ 10 w 1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3" y="31"/>
                </a:lnTo>
                <a:lnTo>
                  <a:pt x="8" y="29"/>
                </a:lnTo>
                <a:lnTo>
                  <a:pt x="9" y="21"/>
                </a:lnTo>
                <a:lnTo>
                  <a:pt x="8" y="11"/>
                </a:lnTo>
                <a:lnTo>
                  <a:pt x="4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0" name="Freeform 226"/>
          <p:cNvSpPr>
            <a:spLocks/>
          </p:cNvSpPr>
          <p:nvPr/>
        </p:nvSpPr>
        <p:spPr bwMode="auto">
          <a:xfrm>
            <a:off x="2045494" y="2788444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"/>
              <a:gd name="T25" fmla="*/ 0 h 32"/>
              <a:gd name="T26" fmla="*/ 9 w 9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4"/>
                </a:lnTo>
                <a:lnTo>
                  <a:pt x="3" y="31"/>
                </a:lnTo>
                <a:lnTo>
                  <a:pt x="7" y="28"/>
                </a:lnTo>
                <a:lnTo>
                  <a:pt x="8" y="20"/>
                </a:lnTo>
                <a:lnTo>
                  <a:pt x="7" y="1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1" name="Freeform 227"/>
          <p:cNvSpPr>
            <a:spLocks/>
          </p:cNvSpPr>
          <p:nvPr/>
        </p:nvSpPr>
        <p:spPr bwMode="auto">
          <a:xfrm>
            <a:off x="1968104" y="2889647"/>
            <a:ext cx="8334" cy="38100"/>
          </a:xfrm>
          <a:custGeom>
            <a:avLst/>
            <a:gdLst>
              <a:gd name="T0" fmla="*/ 2147483646 w 8"/>
              <a:gd name="T1" fmla="*/ 0 h 32"/>
              <a:gd name="T2" fmla="*/ 0 w 8"/>
              <a:gd name="T3" fmla="*/ 2147483646 h 32"/>
              <a:gd name="T4" fmla="*/ 0 w 8"/>
              <a:gd name="T5" fmla="*/ 2147483646 h 32"/>
              <a:gd name="T6" fmla="*/ 2147483646 w 8"/>
              <a:gd name="T7" fmla="*/ 2147483646 h 32"/>
              <a:gd name="T8" fmla="*/ 2147483646 w 8"/>
              <a:gd name="T9" fmla="*/ 2147483646 h 32"/>
              <a:gd name="T10" fmla="*/ 2147483646 w 8"/>
              <a:gd name="T11" fmla="*/ 2147483646 h 32"/>
              <a:gd name="T12" fmla="*/ 2147483646 w 8"/>
              <a:gd name="T13" fmla="*/ 2147483646 h 32"/>
              <a:gd name="T14" fmla="*/ 2147483646 w 8"/>
              <a:gd name="T15" fmla="*/ 2147483646 h 32"/>
              <a:gd name="T16" fmla="*/ 2147483646 w 8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2"/>
              <a:gd name="T29" fmla="*/ 8 w 8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2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1"/>
                </a:lnTo>
                <a:lnTo>
                  <a:pt x="6" y="28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2" name="Freeform 228"/>
          <p:cNvSpPr>
            <a:spLocks/>
          </p:cNvSpPr>
          <p:nvPr/>
        </p:nvSpPr>
        <p:spPr bwMode="auto">
          <a:xfrm>
            <a:off x="1890713" y="2862263"/>
            <a:ext cx="9525" cy="36910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0 w 8"/>
              <a:gd name="T5" fmla="*/ 2147483646 h 31"/>
              <a:gd name="T6" fmla="*/ 2147483646 w 8"/>
              <a:gd name="T7" fmla="*/ 2147483646 h 31"/>
              <a:gd name="T8" fmla="*/ 2147483646 w 8"/>
              <a:gd name="T9" fmla="*/ 2147483646 h 31"/>
              <a:gd name="T10" fmla="*/ 2147483646 w 8"/>
              <a:gd name="T11" fmla="*/ 2147483646 h 31"/>
              <a:gd name="T12" fmla="*/ 2147483646 w 8"/>
              <a:gd name="T13" fmla="*/ 2147483646 h 31"/>
              <a:gd name="T14" fmla="*/ 2147483646 w 8"/>
              <a:gd name="T15" fmla="*/ 2147483646 h 31"/>
              <a:gd name="T16" fmla="*/ 2147483646 w 8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31"/>
              <a:gd name="T29" fmla="*/ 8 w 8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31">
                <a:moveTo>
                  <a:pt x="3" y="0"/>
                </a:moveTo>
                <a:lnTo>
                  <a:pt x="0" y="13"/>
                </a:lnTo>
                <a:lnTo>
                  <a:pt x="0" y="24"/>
                </a:lnTo>
                <a:lnTo>
                  <a:pt x="3" y="30"/>
                </a:lnTo>
                <a:lnTo>
                  <a:pt x="6" y="27"/>
                </a:lnTo>
                <a:lnTo>
                  <a:pt x="7" y="21"/>
                </a:lnTo>
                <a:lnTo>
                  <a:pt x="6" y="10"/>
                </a:lnTo>
                <a:lnTo>
                  <a:pt x="3" y="1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3" name="Freeform 229"/>
          <p:cNvSpPr>
            <a:spLocks/>
          </p:cNvSpPr>
          <p:nvPr/>
        </p:nvSpPr>
        <p:spPr bwMode="auto">
          <a:xfrm>
            <a:off x="1899047" y="2738438"/>
            <a:ext cx="9525" cy="38100"/>
          </a:xfrm>
          <a:custGeom>
            <a:avLst/>
            <a:gdLst>
              <a:gd name="T0" fmla="*/ 2147483646 w 9"/>
              <a:gd name="T1" fmla="*/ 0 h 32"/>
              <a:gd name="T2" fmla="*/ 0 w 9"/>
              <a:gd name="T3" fmla="*/ 2147483646 h 32"/>
              <a:gd name="T4" fmla="*/ 0 w 9"/>
              <a:gd name="T5" fmla="*/ 2147483646 h 32"/>
              <a:gd name="T6" fmla="*/ 2147483646 w 9"/>
              <a:gd name="T7" fmla="*/ 2147483646 h 32"/>
              <a:gd name="T8" fmla="*/ 2147483646 w 9"/>
              <a:gd name="T9" fmla="*/ 2147483646 h 32"/>
              <a:gd name="T10" fmla="*/ 2147483646 w 9"/>
              <a:gd name="T11" fmla="*/ 2147483646 h 32"/>
              <a:gd name="T12" fmla="*/ 2147483646 w 9"/>
              <a:gd name="T13" fmla="*/ 2147483646 h 32"/>
              <a:gd name="T14" fmla="*/ 2147483646 w 9"/>
              <a:gd name="T15" fmla="*/ 0 h 32"/>
              <a:gd name="T16" fmla="*/ 2147483646 w 9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32"/>
              <a:gd name="T29" fmla="*/ 9 w 9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32">
                <a:moveTo>
                  <a:pt x="3" y="0"/>
                </a:moveTo>
                <a:lnTo>
                  <a:pt x="0" y="14"/>
                </a:lnTo>
                <a:lnTo>
                  <a:pt x="0" y="25"/>
                </a:lnTo>
                <a:lnTo>
                  <a:pt x="4" y="31"/>
                </a:lnTo>
                <a:lnTo>
                  <a:pt x="7" y="29"/>
                </a:lnTo>
                <a:lnTo>
                  <a:pt x="8" y="20"/>
                </a:lnTo>
                <a:lnTo>
                  <a:pt x="7" y="11"/>
                </a:lnTo>
                <a:lnTo>
                  <a:pt x="4" y="0"/>
                </a:lnTo>
                <a:lnTo>
                  <a:pt x="3" y="0"/>
                </a:lnTo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4" name="Freeform 230"/>
          <p:cNvSpPr>
            <a:spLocks/>
          </p:cNvSpPr>
          <p:nvPr/>
        </p:nvSpPr>
        <p:spPr bwMode="auto">
          <a:xfrm>
            <a:off x="3608785" y="1824038"/>
            <a:ext cx="682228" cy="831056"/>
          </a:xfrm>
          <a:custGeom>
            <a:avLst/>
            <a:gdLst>
              <a:gd name="T0" fmla="*/ 2147483646 w 645"/>
              <a:gd name="T1" fmla="*/ 2147483646 h 698"/>
              <a:gd name="T2" fmla="*/ 2147483646 w 645"/>
              <a:gd name="T3" fmla="*/ 2147483646 h 698"/>
              <a:gd name="T4" fmla="*/ 2147483646 w 645"/>
              <a:gd name="T5" fmla="*/ 2147483646 h 698"/>
              <a:gd name="T6" fmla="*/ 2147483646 w 645"/>
              <a:gd name="T7" fmla="*/ 2147483646 h 698"/>
              <a:gd name="T8" fmla="*/ 2147483646 w 645"/>
              <a:gd name="T9" fmla="*/ 2147483646 h 698"/>
              <a:gd name="T10" fmla="*/ 2147483646 w 645"/>
              <a:gd name="T11" fmla="*/ 2147483646 h 698"/>
              <a:gd name="T12" fmla="*/ 2147483646 w 645"/>
              <a:gd name="T13" fmla="*/ 2147483646 h 698"/>
              <a:gd name="T14" fmla="*/ 2147483646 w 645"/>
              <a:gd name="T15" fmla="*/ 2147483646 h 698"/>
              <a:gd name="T16" fmla="*/ 2147483646 w 645"/>
              <a:gd name="T17" fmla="*/ 2147483646 h 698"/>
              <a:gd name="T18" fmla="*/ 2147483646 w 645"/>
              <a:gd name="T19" fmla="*/ 2147483646 h 698"/>
              <a:gd name="T20" fmla="*/ 2147483646 w 645"/>
              <a:gd name="T21" fmla="*/ 2147483646 h 698"/>
              <a:gd name="T22" fmla="*/ 2147483646 w 645"/>
              <a:gd name="T23" fmla="*/ 2147483646 h 698"/>
              <a:gd name="T24" fmla="*/ 2147483646 w 645"/>
              <a:gd name="T25" fmla="*/ 2147483646 h 698"/>
              <a:gd name="T26" fmla="*/ 2147483646 w 645"/>
              <a:gd name="T27" fmla="*/ 2147483646 h 698"/>
              <a:gd name="T28" fmla="*/ 2147483646 w 645"/>
              <a:gd name="T29" fmla="*/ 2147483646 h 698"/>
              <a:gd name="T30" fmla="*/ 2147483646 w 645"/>
              <a:gd name="T31" fmla="*/ 2147483646 h 698"/>
              <a:gd name="T32" fmla="*/ 2147483646 w 645"/>
              <a:gd name="T33" fmla="*/ 2147483646 h 698"/>
              <a:gd name="T34" fmla="*/ 2147483646 w 645"/>
              <a:gd name="T35" fmla="*/ 2147483646 h 698"/>
              <a:gd name="T36" fmla="*/ 2147483646 w 645"/>
              <a:gd name="T37" fmla="*/ 2147483646 h 698"/>
              <a:gd name="T38" fmla="*/ 2147483646 w 645"/>
              <a:gd name="T39" fmla="*/ 2147483646 h 698"/>
              <a:gd name="T40" fmla="*/ 2147483646 w 645"/>
              <a:gd name="T41" fmla="*/ 2147483646 h 698"/>
              <a:gd name="T42" fmla="*/ 2147483646 w 645"/>
              <a:gd name="T43" fmla="*/ 2147483646 h 698"/>
              <a:gd name="T44" fmla="*/ 2147483646 w 645"/>
              <a:gd name="T45" fmla="*/ 2147483646 h 698"/>
              <a:gd name="T46" fmla="*/ 2147483646 w 645"/>
              <a:gd name="T47" fmla="*/ 2147483646 h 698"/>
              <a:gd name="T48" fmla="*/ 2147483646 w 645"/>
              <a:gd name="T49" fmla="*/ 2147483646 h 698"/>
              <a:gd name="T50" fmla="*/ 2147483646 w 645"/>
              <a:gd name="T51" fmla="*/ 2147483646 h 698"/>
              <a:gd name="T52" fmla="*/ 2147483646 w 645"/>
              <a:gd name="T53" fmla="*/ 2147483646 h 698"/>
              <a:gd name="T54" fmla="*/ 2147483646 w 645"/>
              <a:gd name="T55" fmla="*/ 2147483646 h 698"/>
              <a:gd name="T56" fmla="*/ 2147483646 w 645"/>
              <a:gd name="T57" fmla="*/ 2147483646 h 698"/>
              <a:gd name="T58" fmla="*/ 2147483646 w 645"/>
              <a:gd name="T59" fmla="*/ 2147483646 h 698"/>
              <a:gd name="T60" fmla="*/ 2147483646 w 645"/>
              <a:gd name="T61" fmla="*/ 2147483646 h 698"/>
              <a:gd name="T62" fmla="*/ 2147483646 w 645"/>
              <a:gd name="T63" fmla="*/ 2147483646 h 698"/>
              <a:gd name="T64" fmla="*/ 2147483646 w 645"/>
              <a:gd name="T65" fmla="*/ 2147483646 h 698"/>
              <a:gd name="T66" fmla="*/ 2147483646 w 645"/>
              <a:gd name="T67" fmla="*/ 2147483646 h 698"/>
              <a:gd name="T68" fmla="*/ 2147483646 w 645"/>
              <a:gd name="T69" fmla="*/ 2147483646 h 698"/>
              <a:gd name="T70" fmla="*/ 2147483646 w 645"/>
              <a:gd name="T71" fmla="*/ 2147483646 h 698"/>
              <a:gd name="T72" fmla="*/ 2147483646 w 645"/>
              <a:gd name="T73" fmla="*/ 2147483646 h 698"/>
              <a:gd name="T74" fmla="*/ 2147483646 w 645"/>
              <a:gd name="T75" fmla="*/ 2147483646 h 698"/>
              <a:gd name="T76" fmla="*/ 2147483646 w 645"/>
              <a:gd name="T77" fmla="*/ 2147483646 h 698"/>
              <a:gd name="T78" fmla="*/ 2147483646 w 645"/>
              <a:gd name="T79" fmla="*/ 0 h 698"/>
              <a:gd name="T80" fmla="*/ 2147483646 w 645"/>
              <a:gd name="T81" fmla="*/ 2147483646 h 698"/>
              <a:gd name="T82" fmla="*/ 2147483646 w 645"/>
              <a:gd name="T83" fmla="*/ 2147483646 h 698"/>
              <a:gd name="T84" fmla="*/ 2147483646 w 645"/>
              <a:gd name="T85" fmla="*/ 2147483646 h 698"/>
              <a:gd name="T86" fmla="*/ 2147483646 w 645"/>
              <a:gd name="T87" fmla="*/ 2147483646 h 698"/>
              <a:gd name="T88" fmla="*/ 2147483646 w 645"/>
              <a:gd name="T89" fmla="*/ 2147483646 h 698"/>
              <a:gd name="T90" fmla="*/ 2147483646 w 645"/>
              <a:gd name="T91" fmla="*/ 2147483646 h 698"/>
              <a:gd name="T92" fmla="*/ 2147483646 w 645"/>
              <a:gd name="T93" fmla="*/ 2147483646 h 698"/>
              <a:gd name="T94" fmla="*/ 2147483646 w 645"/>
              <a:gd name="T95" fmla="*/ 2147483646 h 698"/>
              <a:gd name="T96" fmla="*/ 2147483646 w 645"/>
              <a:gd name="T97" fmla="*/ 2147483646 h 698"/>
              <a:gd name="T98" fmla="*/ 2147483646 w 645"/>
              <a:gd name="T99" fmla="*/ 2147483646 h 698"/>
              <a:gd name="T100" fmla="*/ 2147483646 w 645"/>
              <a:gd name="T101" fmla="*/ 2147483646 h 698"/>
              <a:gd name="T102" fmla="*/ 2147483646 w 645"/>
              <a:gd name="T103" fmla="*/ 2147483646 h 698"/>
              <a:gd name="T104" fmla="*/ 2147483646 w 645"/>
              <a:gd name="T105" fmla="*/ 2147483646 h 6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45"/>
              <a:gd name="T160" fmla="*/ 0 h 698"/>
              <a:gd name="T161" fmla="*/ 645 w 645"/>
              <a:gd name="T162" fmla="*/ 698 h 69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45" h="698">
                <a:moveTo>
                  <a:pt x="0" y="347"/>
                </a:moveTo>
                <a:lnTo>
                  <a:pt x="0" y="359"/>
                </a:lnTo>
                <a:lnTo>
                  <a:pt x="0" y="369"/>
                </a:lnTo>
                <a:lnTo>
                  <a:pt x="1" y="380"/>
                </a:lnTo>
                <a:lnTo>
                  <a:pt x="2" y="390"/>
                </a:lnTo>
                <a:lnTo>
                  <a:pt x="3" y="401"/>
                </a:lnTo>
                <a:lnTo>
                  <a:pt x="6" y="412"/>
                </a:lnTo>
                <a:lnTo>
                  <a:pt x="7" y="421"/>
                </a:lnTo>
                <a:lnTo>
                  <a:pt x="9" y="432"/>
                </a:lnTo>
                <a:lnTo>
                  <a:pt x="11" y="441"/>
                </a:lnTo>
                <a:lnTo>
                  <a:pt x="14" y="452"/>
                </a:lnTo>
                <a:lnTo>
                  <a:pt x="17" y="461"/>
                </a:lnTo>
                <a:lnTo>
                  <a:pt x="19" y="470"/>
                </a:lnTo>
                <a:lnTo>
                  <a:pt x="24" y="480"/>
                </a:lnTo>
                <a:lnTo>
                  <a:pt x="27" y="490"/>
                </a:lnTo>
                <a:lnTo>
                  <a:pt x="31" y="499"/>
                </a:lnTo>
                <a:lnTo>
                  <a:pt x="35" y="507"/>
                </a:lnTo>
                <a:lnTo>
                  <a:pt x="38" y="516"/>
                </a:lnTo>
                <a:lnTo>
                  <a:pt x="44" y="526"/>
                </a:lnTo>
                <a:lnTo>
                  <a:pt x="48" y="534"/>
                </a:lnTo>
                <a:lnTo>
                  <a:pt x="53" y="542"/>
                </a:lnTo>
                <a:lnTo>
                  <a:pt x="58" y="550"/>
                </a:lnTo>
                <a:lnTo>
                  <a:pt x="65" y="558"/>
                </a:lnTo>
                <a:lnTo>
                  <a:pt x="69" y="566"/>
                </a:lnTo>
                <a:lnTo>
                  <a:pt x="75" y="574"/>
                </a:lnTo>
                <a:lnTo>
                  <a:pt x="80" y="581"/>
                </a:lnTo>
                <a:lnTo>
                  <a:pt x="87" y="588"/>
                </a:lnTo>
                <a:lnTo>
                  <a:pt x="94" y="595"/>
                </a:lnTo>
                <a:lnTo>
                  <a:pt x="100" y="603"/>
                </a:lnTo>
                <a:lnTo>
                  <a:pt x="106" y="609"/>
                </a:lnTo>
                <a:lnTo>
                  <a:pt x="113" y="616"/>
                </a:lnTo>
                <a:lnTo>
                  <a:pt x="120" y="622"/>
                </a:lnTo>
                <a:lnTo>
                  <a:pt x="127" y="628"/>
                </a:lnTo>
                <a:lnTo>
                  <a:pt x="135" y="633"/>
                </a:lnTo>
                <a:lnTo>
                  <a:pt x="143" y="639"/>
                </a:lnTo>
                <a:lnTo>
                  <a:pt x="151" y="644"/>
                </a:lnTo>
                <a:lnTo>
                  <a:pt x="158" y="650"/>
                </a:lnTo>
                <a:lnTo>
                  <a:pt x="165" y="655"/>
                </a:lnTo>
                <a:lnTo>
                  <a:pt x="174" y="660"/>
                </a:lnTo>
                <a:lnTo>
                  <a:pt x="183" y="663"/>
                </a:lnTo>
                <a:lnTo>
                  <a:pt x="191" y="668"/>
                </a:lnTo>
                <a:lnTo>
                  <a:pt x="199" y="672"/>
                </a:lnTo>
                <a:lnTo>
                  <a:pt x="208" y="675"/>
                </a:lnTo>
                <a:lnTo>
                  <a:pt x="217" y="678"/>
                </a:lnTo>
                <a:lnTo>
                  <a:pt x="226" y="682"/>
                </a:lnTo>
                <a:lnTo>
                  <a:pt x="235" y="684"/>
                </a:lnTo>
                <a:lnTo>
                  <a:pt x="244" y="687"/>
                </a:lnTo>
                <a:lnTo>
                  <a:pt x="254" y="690"/>
                </a:lnTo>
                <a:lnTo>
                  <a:pt x="263" y="691"/>
                </a:lnTo>
                <a:lnTo>
                  <a:pt x="273" y="692"/>
                </a:lnTo>
                <a:lnTo>
                  <a:pt x="283" y="695"/>
                </a:lnTo>
                <a:lnTo>
                  <a:pt x="292" y="695"/>
                </a:lnTo>
                <a:lnTo>
                  <a:pt x="301" y="697"/>
                </a:lnTo>
                <a:lnTo>
                  <a:pt x="312" y="697"/>
                </a:lnTo>
                <a:lnTo>
                  <a:pt x="332" y="697"/>
                </a:lnTo>
                <a:lnTo>
                  <a:pt x="342" y="697"/>
                </a:lnTo>
                <a:lnTo>
                  <a:pt x="351" y="695"/>
                </a:lnTo>
                <a:lnTo>
                  <a:pt x="361" y="695"/>
                </a:lnTo>
                <a:lnTo>
                  <a:pt x="371" y="692"/>
                </a:lnTo>
                <a:lnTo>
                  <a:pt x="380" y="691"/>
                </a:lnTo>
                <a:lnTo>
                  <a:pt x="389" y="690"/>
                </a:lnTo>
                <a:lnTo>
                  <a:pt x="400" y="687"/>
                </a:lnTo>
                <a:lnTo>
                  <a:pt x="409" y="684"/>
                </a:lnTo>
                <a:lnTo>
                  <a:pt x="417" y="682"/>
                </a:lnTo>
                <a:lnTo>
                  <a:pt x="427" y="678"/>
                </a:lnTo>
                <a:lnTo>
                  <a:pt x="435" y="675"/>
                </a:lnTo>
                <a:lnTo>
                  <a:pt x="444" y="672"/>
                </a:lnTo>
                <a:lnTo>
                  <a:pt x="453" y="668"/>
                </a:lnTo>
                <a:lnTo>
                  <a:pt x="462" y="663"/>
                </a:lnTo>
                <a:lnTo>
                  <a:pt x="470" y="660"/>
                </a:lnTo>
                <a:lnTo>
                  <a:pt x="478" y="655"/>
                </a:lnTo>
                <a:lnTo>
                  <a:pt x="486" y="650"/>
                </a:lnTo>
                <a:lnTo>
                  <a:pt x="493" y="644"/>
                </a:lnTo>
                <a:lnTo>
                  <a:pt x="501" y="639"/>
                </a:lnTo>
                <a:lnTo>
                  <a:pt x="509" y="633"/>
                </a:lnTo>
                <a:lnTo>
                  <a:pt x="516" y="628"/>
                </a:lnTo>
                <a:lnTo>
                  <a:pt x="523" y="622"/>
                </a:lnTo>
                <a:lnTo>
                  <a:pt x="531" y="616"/>
                </a:lnTo>
                <a:lnTo>
                  <a:pt x="538" y="609"/>
                </a:lnTo>
                <a:lnTo>
                  <a:pt x="543" y="603"/>
                </a:lnTo>
                <a:lnTo>
                  <a:pt x="550" y="595"/>
                </a:lnTo>
                <a:lnTo>
                  <a:pt x="557" y="588"/>
                </a:lnTo>
                <a:lnTo>
                  <a:pt x="564" y="581"/>
                </a:lnTo>
                <a:lnTo>
                  <a:pt x="569" y="574"/>
                </a:lnTo>
                <a:lnTo>
                  <a:pt x="575" y="566"/>
                </a:lnTo>
                <a:lnTo>
                  <a:pt x="579" y="558"/>
                </a:lnTo>
                <a:lnTo>
                  <a:pt x="586" y="550"/>
                </a:lnTo>
                <a:lnTo>
                  <a:pt x="591" y="542"/>
                </a:lnTo>
                <a:lnTo>
                  <a:pt x="596" y="534"/>
                </a:lnTo>
                <a:lnTo>
                  <a:pt x="600" y="526"/>
                </a:lnTo>
                <a:lnTo>
                  <a:pt x="606" y="516"/>
                </a:lnTo>
                <a:lnTo>
                  <a:pt x="609" y="507"/>
                </a:lnTo>
                <a:lnTo>
                  <a:pt x="613" y="499"/>
                </a:lnTo>
                <a:lnTo>
                  <a:pt x="617" y="490"/>
                </a:lnTo>
                <a:lnTo>
                  <a:pt x="620" y="480"/>
                </a:lnTo>
                <a:lnTo>
                  <a:pt x="625" y="470"/>
                </a:lnTo>
                <a:lnTo>
                  <a:pt x="627" y="461"/>
                </a:lnTo>
                <a:lnTo>
                  <a:pt x="630" y="452"/>
                </a:lnTo>
                <a:lnTo>
                  <a:pt x="633" y="441"/>
                </a:lnTo>
                <a:lnTo>
                  <a:pt x="635" y="432"/>
                </a:lnTo>
                <a:lnTo>
                  <a:pt x="637" y="421"/>
                </a:lnTo>
                <a:lnTo>
                  <a:pt x="638" y="412"/>
                </a:lnTo>
                <a:lnTo>
                  <a:pt x="641" y="401"/>
                </a:lnTo>
                <a:lnTo>
                  <a:pt x="642" y="390"/>
                </a:lnTo>
                <a:lnTo>
                  <a:pt x="643" y="380"/>
                </a:lnTo>
                <a:lnTo>
                  <a:pt x="644" y="369"/>
                </a:lnTo>
                <a:lnTo>
                  <a:pt x="644" y="359"/>
                </a:lnTo>
                <a:lnTo>
                  <a:pt x="644" y="347"/>
                </a:lnTo>
                <a:lnTo>
                  <a:pt x="644" y="337"/>
                </a:lnTo>
                <a:lnTo>
                  <a:pt x="644" y="327"/>
                </a:lnTo>
                <a:lnTo>
                  <a:pt x="643" y="316"/>
                </a:lnTo>
                <a:lnTo>
                  <a:pt x="642" y="306"/>
                </a:lnTo>
                <a:lnTo>
                  <a:pt x="641" y="295"/>
                </a:lnTo>
                <a:lnTo>
                  <a:pt x="638" y="285"/>
                </a:lnTo>
                <a:lnTo>
                  <a:pt x="637" y="274"/>
                </a:lnTo>
                <a:lnTo>
                  <a:pt x="635" y="264"/>
                </a:lnTo>
                <a:lnTo>
                  <a:pt x="633" y="255"/>
                </a:lnTo>
                <a:lnTo>
                  <a:pt x="630" y="244"/>
                </a:lnTo>
                <a:lnTo>
                  <a:pt x="627" y="235"/>
                </a:lnTo>
                <a:lnTo>
                  <a:pt x="625" y="226"/>
                </a:lnTo>
                <a:lnTo>
                  <a:pt x="620" y="215"/>
                </a:lnTo>
                <a:lnTo>
                  <a:pt x="617" y="207"/>
                </a:lnTo>
                <a:lnTo>
                  <a:pt x="613" y="198"/>
                </a:lnTo>
                <a:lnTo>
                  <a:pt x="609" y="189"/>
                </a:lnTo>
                <a:lnTo>
                  <a:pt x="606" y="179"/>
                </a:lnTo>
                <a:lnTo>
                  <a:pt x="600" y="170"/>
                </a:lnTo>
                <a:lnTo>
                  <a:pt x="596" y="162"/>
                </a:lnTo>
                <a:lnTo>
                  <a:pt x="591" y="154"/>
                </a:lnTo>
                <a:lnTo>
                  <a:pt x="586" y="146"/>
                </a:lnTo>
                <a:lnTo>
                  <a:pt x="579" y="138"/>
                </a:lnTo>
                <a:lnTo>
                  <a:pt x="575" y="130"/>
                </a:lnTo>
                <a:lnTo>
                  <a:pt x="569" y="122"/>
                </a:lnTo>
                <a:lnTo>
                  <a:pt x="564" y="115"/>
                </a:lnTo>
                <a:lnTo>
                  <a:pt x="557" y="108"/>
                </a:lnTo>
                <a:lnTo>
                  <a:pt x="550" y="101"/>
                </a:lnTo>
                <a:lnTo>
                  <a:pt x="543" y="94"/>
                </a:lnTo>
                <a:lnTo>
                  <a:pt x="538" y="87"/>
                </a:lnTo>
                <a:lnTo>
                  <a:pt x="531" y="81"/>
                </a:lnTo>
                <a:lnTo>
                  <a:pt x="523" y="74"/>
                </a:lnTo>
                <a:lnTo>
                  <a:pt x="516" y="68"/>
                </a:lnTo>
                <a:lnTo>
                  <a:pt x="509" y="63"/>
                </a:lnTo>
                <a:lnTo>
                  <a:pt x="501" y="57"/>
                </a:lnTo>
                <a:lnTo>
                  <a:pt x="493" y="52"/>
                </a:lnTo>
                <a:lnTo>
                  <a:pt x="486" y="46"/>
                </a:lnTo>
                <a:lnTo>
                  <a:pt x="478" y="42"/>
                </a:lnTo>
                <a:lnTo>
                  <a:pt x="470" y="37"/>
                </a:lnTo>
                <a:lnTo>
                  <a:pt x="462" y="32"/>
                </a:lnTo>
                <a:lnTo>
                  <a:pt x="453" y="29"/>
                </a:lnTo>
                <a:lnTo>
                  <a:pt x="444" y="24"/>
                </a:lnTo>
                <a:lnTo>
                  <a:pt x="435" y="21"/>
                </a:lnTo>
                <a:lnTo>
                  <a:pt x="427" y="17"/>
                </a:lnTo>
                <a:lnTo>
                  <a:pt x="417" y="15"/>
                </a:lnTo>
                <a:lnTo>
                  <a:pt x="409" y="12"/>
                </a:lnTo>
                <a:lnTo>
                  <a:pt x="400" y="9"/>
                </a:lnTo>
                <a:lnTo>
                  <a:pt x="389" y="6"/>
                </a:lnTo>
                <a:lnTo>
                  <a:pt x="380" y="5"/>
                </a:lnTo>
                <a:lnTo>
                  <a:pt x="371" y="3"/>
                </a:lnTo>
                <a:lnTo>
                  <a:pt x="361" y="1"/>
                </a:lnTo>
                <a:lnTo>
                  <a:pt x="351" y="1"/>
                </a:lnTo>
                <a:lnTo>
                  <a:pt x="342" y="0"/>
                </a:lnTo>
                <a:lnTo>
                  <a:pt x="332" y="0"/>
                </a:lnTo>
                <a:lnTo>
                  <a:pt x="312" y="0"/>
                </a:lnTo>
                <a:lnTo>
                  <a:pt x="301" y="0"/>
                </a:lnTo>
                <a:lnTo>
                  <a:pt x="292" y="1"/>
                </a:lnTo>
                <a:lnTo>
                  <a:pt x="283" y="1"/>
                </a:lnTo>
                <a:lnTo>
                  <a:pt x="273" y="3"/>
                </a:lnTo>
                <a:lnTo>
                  <a:pt x="263" y="5"/>
                </a:lnTo>
                <a:lnTo>
                  <a:pt x="254" y="6"/>
                </a:lnTo>
                <a:lnTo>
                  <a:pt x="244" y="9"/>
                </a:lnTo>
                <a:lnTo>
                  <a:pt x="235" y="12"/>
                </a:lnTo>
                <a:lnTo>
                  <a:pt x="226" y="15"/>
                </a:lnTo>
                <a:lnTo>
                  <a:pt x="217" y="17"/>
                </a:lnTo>
                <a:lnTo>
                  <a:pt x="208" y="21"/>
                </a:lnTo>
                <a:lnTo>
                  <a:pt x="199" y="24"/>
                </a:lnTo>
                <a:lnTo>
                  <a:pt x="191" y="29"/>
                </a:lnTo>
                <a:lnTo>
                  <a:pt x="183" y="32"/>
                </a:lnTo>
                <a:lnTo>
                  <a:pt x="174" y="37"/>
                </a:lnTo>
                <a:lnTo>
                  <a:pt x="165" y="42"/>
                </a:lnTo>
                <a:lnTo>
                  <a:pt x="158" y="46"/>
                </a:lnTo>
                <a:lnTo>
                  <a:pt x="151" y="52"/>
                </a:lnTo>
                <a:lnTo>
                  <a:pt x="143" y="57"/>
                </a:lnTo>
                <a:lnTo>
                  <a:pt x="135" y="63"/>
                </a:lnTo>
                <a:lnTo>
                  <a:pt x="127" y="68"/>
                </a:lnTo>
                <a:lnTo>
                  <a:pt x="120" y="74"/>
                </a:lnTo>
                <a:lnTo>
                  <a:pt x="113" y="81"/>
                </a:lnTo>
                <a:lnTo>
                  <a:pt x="106" y="87"/>
                </a:lnTo>
                <a:lnTo>
                  <a:pt x="100" y="94"/>
                </a:lnTo>
                <a:lnTo>
                  <a:pt x="94" y="101"/>
                </a:lnTo>
                <a:lnTo>
                  <a:pt x="87" y="108"/>
                </a:lnTo>
                <a:lnTo>
                  <a:pt x="80" y="115"/>
                </a:lnTo>
                <a:lnTo>
                  <a:pt x="75" y="122"/>
                </a:lnTo>
                <a:lnTo>
                  <a:pt x="69" y="130"/>
                </a:lnTo>
                <a:lnTo>
                  <a:pt x="65" y="138"/>
                </a:lnTo>
                <a:lnTo>
                  <a:pt x="58" y="146"/>
                </a:lnTo>
                <a:lnTo>
                  <a:pt x="53" y="154"/>
                </a:lnTo>
                <a:lnTo>
                  <a:pt x="48" y="162"/>
                </a:lnTo>
                <a:lnTo>
                  <a:pt x="44" y="170"/>
                </a:lnTo>
                <a:lnTo>
                  <a:pt x="38" y="179"/>
                </a:lnTo>
                <a:lnTo>
                  <a:pt x="35" y="189"/>
                </a:lnTo>
                <a:lnTo>
                  <a:pt x="31" y="198"/>
                </a:lnTo>
                <a:lnTo>
                  <a:pt x="27" y="207"/>
                </a:lnTo>
                <a:lnTo>
                  <a:pt x="24" y="215"/>
                </a:lnTo>
                <a:lnTo>
                  <a:pt x="19" y="226"/>
                </a:lnTo>
                <a:lnTo>
                  <a:pt x="17" y="235"/>
                </a:lnTo>
                <a:lnTo>
                  <a:pt x="14" y="244"/>
                </a:lnTo>
                <a:lnTo>
                  <a:pt x="11" y="255"/>
                </a:lnTo>
                <a:lnTo>
                  <a:pt x="9" y="264"/>
                </a:lnTo>
                <a:lnTo>
                  <a:pt x="7" y="274"/>
                </a:lnTo>
                <a:lnTo>
                  <a:pt x="6" y="285"/>
                </a:lnTo>
                <a:lnTo>
                  <a:pt x="3" y="295"/>
                </a:lnTo>
                <a:lnTo>
                  <a:pt x="2" y="306"/>
                </a:lnTo>
                <a:lnTo>
                  <a:pt x="1" y="316"/>
                </a:lnTo>
                <a:lnTo>
                  <a:pt x="0" y="327"/>
                </a:lnTo>
                <a:lnTo>
                  <a:pt x="0" y="337"/>
                </a:lnTo>
                <a:lnTo>
                  <a:pt x="0" y="347"/>
                </a:lnTo>
              </a:path>
            </a:pathLst>
          </a:custGeom>
          <a:noFill/>
          <a:ln w="1016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5" name="Freeform 231"/>
          <p:cNvSpPr>
            <a:spLocks/>
          </p:cNvSpPr>
          <p:nvPr/>
        </p:nvSpPr>
        <p:spPr bwMode="auto">
          <a:xfrm>
            <a:off x="3695700" y="1933576"/>
            <a:ext cx="495300" cy="592931"/>
          </a:xfrm>
          <a:custGeom>
            <a:avLst/>
            <a:gdLst>
              <a:gd name="T0" fmla="*/ 2147483646 w 468"/>
              <a:gd name="T1" fmla="*/ 0 h 498"/>
              <a:gd name="T2" fmla="*/ 2147483646 w 468"/>
              <a:gd name="T3" fmla="*/ 2147483646 h 498"/>
              <a:gd name="T4" fmla="*/ 2147483646 w 468"/>
              <a:gd name="T5" fmla="*/ 2147483646 h 498"/>
              <a:gd name="T6" fmla="*/ 0 w 468"/>
              <a:gd name="T7" fmla="*/ 2147483646 h 498"/>
              <a:gd name="T8" fmla="*/ 2147483646 w 468"/>
              <a:gd name="T9" fmla="*/ 0 h 4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8"/>
              <a:gd name="T16" fmla="*/ 0 h 498"/>
              <a:gd name="T17" fmla="*/ 468 w 468"/>
              <a:gd name="T18" fmla="*/ 498 h 4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8" h="498">
                <a:moveTo>
                  <a:pt x="47" y="0"/>
                </a:moveTo>
                <a:lnTo>
                  <a:pt x="467" y="451"/>
                </a:lnTo>
                <a:lnTo>
                  <a:pt x="421" y="497"/>
                </a:lnTo>
                <a:lnTo>
                  <a:pt x="0" y="45"/>
                </a:lnTo>
                <a:lnTo>
                  <a:pt x="47" y="0"/>
                </a:lnTo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6" name="Freeform 232"/>
          <p:cNvSpPr>
            <a:spLocks/>
          </p:cNvSpPr>
          <p:nvPr/>
        </p:nvSpPr>
        <p:spPr bwMode="auto">
          <a:xfrm>
            <a:off x="3573066" y="3556398"/>
            <a:ext cx="681038" cy="831056"/>
          </a:xfrm>
          <a:custGeom>
            <a:avLst/>
            <a:gdLst>
              <a:gd name="T0" fmla="*/ 2147483646 w 644"/>
              <a:gd name="T1" fmla="*/ 2147483646 h 698"/>
              <a:gd name="T2" fmla="*/ 2147483646 w 644"/>
              <a:gd name="T3" fmla="*/ 2147483646 h 698"/>
              <a:gd name="T4" fmla="*/ 2147483646 w 644"/>
              <a:gd name="T5" fmla="*/ 2147483646 h 698"/>
              <a:gd name="T6" fmla="*/ 2147483646 w 644"/>
              <a:gd name="T7" fmla="*/ 2147483646 h 698"/>
              <a:gd name="T8" fmla="*/ 2147483646 w 644"/>
              <a:gd name="T9" fmla="*/ 2147483646 h 698"/>
              <a:gd name="T10" fmla="*/ 2147483646 w 644"/>
              <a:gd name="T11" fmla="*/ 2147483646 h 698"/>
              <a:gd name="T12" fmla="*/ 2147483646 w 644"/>
              <a:gd name="T13" fmla="*/ 2147483646 h 698"/>
              <a:gd name="T14" fmla="*/ 2147483646 w 644"/>
              <a:gd name="T15" fmla="*/ 2147483646 h 698"/>
              <a:gd name="T16" fmla="*/ 2147483646 w 644"/>
              <a:gd name="T17" fmla="*/ 2147483646 h 698"/>
              <a:gd name="T18" fmla="*/ 2147483646 w 644"/>
              <a:gd name="T19" fmla="*/ 2147483646 h 698"/>
              <a:gd name="T20" fmla="*/ 2147483646 w 644"/>
              <a:gd name="T21" fmla="*/ 2147483646 h 698"/>
              <a:gd name="T22" fmla="*/ 2147483646 w 644"/>
              <a:gd name="T23" fmla="*/ 2147483646 h 698"/>
              <a:gd name="T24" fmla="*/ 2147483646 w 644"/>
              <a:gd name="T25" fmla="*/ 2147483646 h 698"/>
              <a:gd name="T26" fmla="*/ 2147483646 w 644"/>
              <a:gd name="T27" fmla="*/ 2147483646 h 698"/>
              <a:gd name="T28" fmla="*/ 2147483646 w 644"/>
              <a:gd name="T29" fmla="*/ 2147483646 h 698"/>
              <a:gd name="T30" fmla="*/ 2147483646 w 644"/>
              <a:gd name="T31" fmla="*/ 2147483646 h 698"/>
              <a:gd name="T32" fmla="*/ 2147483646 w 644"/>
              <a:gd name="T33" fmla="*/ 2147483646 h 698"/>
              <a:gd name="T34" fmla="*/ 2147483646 w 644"/>
              <a:gd name="T35" fmla="*/ 2147483646 h 698"/>
              <a:gd name="T36" fmla="*/ 2147483646 w 644"/>
              <a:gd name="T37" fmla="*/ 2147483646 h 698"/>
              <a:gd name="T38" fmla="*/ 2147483646 w 644"/>
              <a:gd name="T39" fmla="*/ 2147483646 h 698"/>
              <a:gd name="T40" fmla="*/ 2147483646 w 644"/>
              <a:gd name="T41" fmla="*/ 2147483646 h 698"/>
              <a:gd name="T42" fmla="*/ 2147483646 w 644"/>
              <a:gd name="T43" fmla="*/ 2147483646 h 698"/>
              <a:gd name="T44" fmla="*/ 2147483646 w 644"/>
              <a:gd name="T45" fmla="*/ 2147483646 h 698"/>
              <a:gd name="T46" fmla="*/ 2147483646 w 644"/>
              <a:gd name="T47" fmla="*/ 2147483646 h 698"/>
              <a:gd name="T48" fmla="*/ 2147483646 w 644"/>
              <a:gd name="T49" fmla="*/ 2147483646 h 698"/>
              <a:gd name="T50" fmla="*/ 2147483646 w 644"/>
              <a:gd name="T51" fmla="*/ 2147483646 h 698"/>
              <a:gd name="T52" fmla="*/ 2147483646 w 644"/>
              <a:gd name="T53" fmla="*/ 2147483646 h 698"/>
              <a:gd name="T54" fmla="*/ 2147483646 w 644"/>
              <a:gd name="T55" fmla="*/ 2147483646 h 698"/>
              <a:gd name="T56" fmla="*/ 2147483646 w 644"/>
              <a:gd name="T57" fmla="*/ 2147483646 h 698"/>
              <a:gd name="T58" fmla="*/ 2147483646 w 644"/>
              <a:gd name="T59" fmla="*/ 2147483646 h 698"/>
              <a:gd name="T60" fmla="*/ 2147483646 w 644"/>
              <a:gd name="T61" fmla="*/ 2147483646 h 698"/>
              <a:gd name="T62" fmla="*/ 2147483646 w 644"/>
              <a:gd name="T63" fmla="*/ 2147483646 h 698"/>
              <a:gd name="T64" fmla="*/ 2147483646 w 644"/>
              <a:gd name="T65" fmla="*/ 2147483646 h 698"/>
              <a:gd name="T66" fmla="*/ 2147483646 w 644"/>
              <a:gd name="T67" fmla="*/ 2147483646 h 698"/>
              <a:gd name="T68" fmla="*/ 2147483646 w 644"/>
              <a:gd name="T69" fmla="*/ 2147483646 h 698"/>
              <a:gd name="T70" fmla="*/ 2147483646 w 644"/>
              <a:gd name="T71" fmla="*/ 2147483646 h 698"/>
              <a:gd name="T72" fmla="*/ 2147483646 w 644"/>
              <a:gd name="T73" fmla="*/ 2147483646 h 698"/>
              <a:gd name="T74" fmla="*/ 2147483646 w 644"/>
              <a:gd name="T75" fmla="*/ 2147483646 h 698"/>
              <a:gd name="T76" fmla="*/ 2147483646 w 644"/>
              <a:gd name="T77" fmla="*/ 2147483646 h 698"/>
              <a:gd name="T78" fmla="*/ 2147483646 w 644"/>
              <a:gd name="T79" fmla="*/ 0 h 698"/>
              <a:gd name="T80" fmla="*/ 2147483646 w 644"/>
              <a:gd name="T81" fmla="*/ 2147483646 h 698"/>
              <a:gd name="T82" fmla="*/ 2147483646 w 644"/>
              <a:gd name="T83" fmla="*/ 2147483646 h 698"/>
              <a:gd name="T84" fmla="*/ 2147483646 w 644"/>
              <a:gd name="T85" fmla="*/ 2147483646 h 698"/>
              <a:gd name="T86" fmla="*/ 2147483646 w 644"/>
              <a:gd name="T87" fmla="*/ 2147483646 h 698"/>
              <a:gd name="T88" fmla="*/ 2147483646 w 644"/>
              <a:gd name="T89" fmla="*/ 2147483646 h 698"/>
              <a:gd name="T90" fmla="*/ 2147483646 w 644"/>
              <a:gd name="T91" fmla="*/ 2147483646 h 698"/>
              <a:gd name="T92" fmla="*/ 2147483646 w 644"/>
              <a:gd name="T93" fmla="*/ 2147483646 h 698"/>
              <a:gd name="T94" fmla="*/ 2147483646 w 644"/>
              <a:gd name="T95" fmla="*/ 2147483646 h 698"/>
              <a:gd name="T96" fmla="*/ 2147483646 w 644"/>
              <a:gd name="T97" fmla="*/ 2147483646 h 698"/>
              <a:gd name="T98" fmla="*/ 2147483646 w 644"/>
              <a:gd name="T99" fmla="*/ 2147483646 h 698"/>
              <a:gd name="T100" fmla="*/ 2147483646 w 644"/>
              <a:gd name="T101" fmla="*/ 2147483646 h 698"/>
              <a:gd name="T102" fmla="*/ 2147483646 w 644"/>
              <a:gd name="T103" fmla="*/ 2147483646 h 698"/>
              <a:gd name="T104" fmla="*/ 2147483646 w 644"/>
              <a:gd name="T105" fmla="*/ 2147483646 h 6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44"/>
              <a:gd name="T160" fmla="*/ 0 h 698"/>
              <a:gd name="T161" fmla="*/ 644 w 644"/>
              <a:gd name="T162" fmla="*/ 698 h 69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44" h="698">
                <a:moveTo>
                  <a:pt x="0" y="350"/>
                </a:moveTo>
                <a:lnTo>
                  <a:pt x="0" y="359"/>
                </a:lnTo>
                <a:lnTo>
                  <a:pt x="1" y="370"/>
                </a:lnTo>
                <a:lnTo>
                  <a:pt x="2" y="381"/>
                </a:lnTo>
                <a:lnTo>
                  <a:pt x="2" y="391"/>
                </a:lnTo>
                <a:lnTo>
                  <a:pt x="5" y="402"/>
                </a:lnTo>
                <a:lnTo>
                  <a:pt x="6" y="411"/>
                </a:lnTo>
                <a:lnTo>
                  <a:pt x="7" y="423"/>
                </a:lnTo>
                <a:lnTo>
                  <a:pt x="9" y="432"/>
                </a:lnTo>
                <a:lnTo>
                  <a:pt x="11" y="442"/>
                </a:lnTo>
                <a:lnTo>
                  <a:pt x="15" y="452"/>
                </a:lnTo>
                <a:lnTo>
                  <a:pt x="17" y="462"/>
                </a:lnTo>
                <a:lnTo>
                  <a:pt x="20" y="471"/>
                </a:lnTo>
                <a:lnTo>
                  <a:pt x="24" y="480"/>
                </a:lnTo>
                <a:lnTo>
                  <a:pt x="27" y="490"/>
                </a:lnTo>
                <a:lnTo>
                  <a:pt x="32" y="499"/>
                </a:lnTo>
                <a:lnTo>
                  <a:pt x="35" y="508"/>
                </a:lnTo>
                <a:lnTo>
                  <a:pt x="40" y="518"/>
                </a:lnTo>
                <a:lnTo>
                  <a:pt x="44" y="526"/>
                </a:lnTo>
                <a:lnTo>
                  <a:pt x="49" y="534"/>
                </a:lnTo>
                <a:lnTo>
                  <a:pt x="53" y="543"/>
                </a:lnTo>
                <a:lnTo>
                  <a:pt x="59" y="551"/>
                </a:lnTo>
                <a:lnTo>
                  <a:pt x="64" y="558"/>
                </a:lnTo>
                <a:lnTo>
                  <a:pt x="70" y="566"/>
                </a:lnTo>
                <a:lnTo>
                  <a:pt x="75" y="574"/>
                </a:lnTo>
                <a:lnTo>
                  <a:pt x="81" y="582"/>
                </a:lnTo>
                <a:lnTo>
                  <a:pt x="87" y="589"/>
                </a:lnTo>
                <a:lnTo>
                  <a:pt x="94" y="596"/>
                </a:lnTo>
                <a:lnTo>
                  <a:pt x="101" y="602"/>
                </a:lnTo>
                <a:lnTo>
                  <a:pt x="106" y="609"/>
                </a:lnTo>
                <a:lnTo>
                  <a:pt x="113" y="616"/>
                </a:lnTo>
                <a:lnTo>
                  <a:pt x="121" y="622"/>
                </a:lnTo>
                <a:lnTo>
                  <a:pt x="129" y="629"/>
                </a:lnTo>
                <a:lnTo>
                  <a:pt x="134" y="634"/>
                </a:lnTo>
                <a:lnTo>
                  <a:pt x="142" y="640"/>
                </a:lnTo>
                <a:lnTo>
                  <a:pt x="150" y="645"/>
                </a:lnTo>
                <a:lnTo>
                  <a:pt x="159" y="651"/>
                </a:lnTo>
                <a:lnTo>
                  <a:pt x="166" y="655"/>
                </a:lnTo>
                <a:lnTo>
                  <a:pt x="175" y="660"/>
                </a:lnTo>
                <a:lnTo>
                  <a:pt x="182" y="663"/>
                </a:lnTo>
                <a:lnTo>
                  <a:pt x="191" y="668"/>
                </a:lnTo>
                <a:lnTo>
                  <a:pt x="200" y="673"/>
                </a:lnTo>
                <a:lnTo>
                  <a:pt x="208" y="675"/>
                </a:lnTo>
                <a:lnTo>
                  <a:pt x="218" y="680"/>
                </a:lnTo>
                <a:lnTo>
                  <a:pt x="227" y="682"/>
                </a:lnTo>
                <a:lnTo>
                  <a:pt x="236" y="685"/>
                </a:lnTo>
                <a:lnTo>
                  <a:pt x="245" y="688"/>
                </a:lnTo>
                <a:lnTo>
                  <a:pt x="254" y="690"/>
                </a:lnTo>
                <a:lnTo>
                  <a:pt x="263" y="691"/>
                </a:lnTo>
                <a:lnTo>
                  <a:pt x="272" y="694"/>
                </a:lnTo>
                <a:lnTo>
                  <a:pt x="283" y="695"/>
                </a:lnTo>
                <a:lnTo>
                  <a:pt x="293" y="696"/>
                </a:lnTo>
                <a:lnTo>
                  <a:pt x="302" y="697"/>
                </a:lnTo>
                <a:lnTo>
                  <a:pt x="312" y="697"/>
                </a:lnTo>
                <a:lnTo>
                  <a:pt x="331" y="697"/>
                </a:lnTo>
                <a:lnTo>
                  <a:pt x="342" y="697"/>
                </a:lnTo>
                <a:lnTo>
                  <a:pt x="351" y="696"/>
                </a:lnTo>
                <a:lnTo>
                  <a:pt x="362" y="695"/>
                </a:lnTo>
                <a:lnTo>
                  <a:pt x="371" y="694"/>
                </a:lnTo>
                <a:lnTo>
                  <a:pt x="381" y="691"/>
                </a:lnTo>
                <a:lnTo>
                  <a:pt x="390" y="690"/>
                </a:lnTo>
                <a:lnTo>
                  <a:pt x="399" y="688"/>
                </a:lnTo>
                <a:lnTo>
                  <a:pt x="408" y="685"/>
                </a:lnTo>
                <a:lnTo>
                  <a:pt x="417" y="682"/>
                </a:lnTo>
                <a:lnTo>
                  <a:pt x="426" y="680"/>
                </a:lnTo>
                <a:lnTo>
                  <a:pt x="435" y="675"/>
                </a:lnTo>
                <a:lnTo>
                  <a:pt x="444" y="673"/>
                </a:lnTo>
                <a:lnTo>
                  <a:pt x="452" y="668"/>
                </a:lnTo>
                <a:lnTo>
                  <a:pt x="460" y="663"/>
                </a:lnTo>
                <a:lnTo>
                  <a:pt x="469" y="660"/>
                </a:lnTo>
                <a:lnTo>
                  <a:pt x="477" y="655"/>
                </a:lnTo>
                <a:lnTo>
                  <a:pt x="485" y="651"/>
                </a:lnTo>
                <a:lnTo>
                  <a:pt x="493" y="645"/>
                </a:lnTo>
                <a:lnTo>
                  <a:pt x="501" y="640"/>
                </a:lnTo>
                <a:lnTo>
                  <a:pt x="509" y="634"/>
                </a:lnTo>
                <a:lnTo>
                  <a:pt x="515" y="629"/>
                </a:lnTo>
                <a:lnTo>
                  <a:pt x="523" y="622"/>
                </a:lnTo>
                <a:lnTo>
                  <a:pt x="530" y="616"/>
                </a:lnTo>
                <a:lnTo>
                  <a:pt x="537" y="609"/>
                </a:lnTo>
                <a:lnTo>
                  <a:pt x="544" y="602"/>
                </a:lnTo>
                <a:lnTo>
                  <a:pt x="550" y="596"/>
                </a:lnTo>
                <a:lnTo>
                  <a:pt x="556" y="589"/>
                </a:lnTo>
                <a:lnTo>
                  <a:pt x="563" y="582"/>
                </a:lnTo>
                <a:lnTo>
                  <a:pt x="568" y="574"/>
                </a:lnTo>
                <a:lnTo>
                  <a:pt x="574" y="566"/>
                </a:lnTo>
                <a:lnTo>
                  <a:pt x="580" y="558"/>
                </a:lnTo>
                <a:lnTo>
                  <a:pt x="584" y="551"/>
                </a:lnTo>
                <a:lnTo>
                  <a:pt x="591" y="543"/>
                </a:lnTo>
                <a:lnTo>
                  <a:pt x="596" y="534"/>
                </a:lnTo>
                <a:lnTo>
                  <a:pt x="600" y="526"/>
                </a:lnTo>
                <a:lnTo>
                  <a:pt x="605" y="518"/>
                </a:lnTo>
                <a:lnTo>
                  <a:pt x="609" y="508"/>
                </a:lnTo>
                <a:lnTo>
                  <a:pt x="612" y="499"/>
                </a:lnTo>
                <a:lnTo>
                  <a:pt x="617" y="490"/>
                </a:lnTo>
                <a:lnTo>
                  <a:pt x="620" y="480"/>
                </a:lnTo>
                <a:lnTo>
                  <a:pt x="623" y="471"/>
                </a:lnTo>
                <a:lnTo>
                  <a:pt x="627" y="462"/>
                </a:lnTo>
                <a:lnTo>
                  <a:pt x="629" y="452"/>
                </a:lnTo>
                <a:lnTo>
                  <a:pt x="633" y="442"/>
                </a:lnTo>
                <a:lnTo>
                  <a:pt x="634" y="432"/>
                </a:lnTo>
                <a:lnTo>
                  <a:pt x="636" y="423"/>
                </a:lnTo>
                <a:lnTo>
                  <a:pt x="638" y="411"/>
                </a:lnTo>
                <a:lnTo>
                  <a:pt x="641" y="402"/>
                </a:lnTo>
                <a:lnTo>
                  <a:pt x="641" y="391"/>
                </a:lnTo>
                <a:lnTo>
                  <a:pt x="642" y="381"/>
                </a:lnTo>
                <a:lnTo>
                  <a:pt x="643" y="370"/>
                </a:lnTo>
                <a:lnTo>
                  <a:pt x="643" y="359"/>
                </a:lnTo>
                <a:lnTo>
                  <a:pt x="643" y="350"/>
                </a:lnTo>
                <a:lnTo>
                  <a:pt x="643" y="338"/>
                </a:lnTo>
                <a:lnTo>
                  <a:pt x="643" y="327"/>
                </a:lnTo>
                <a:lnTo>
                  <a:pt x="642" y="316"/>
                </a:lnTo>
                <a:lnTo>
                  <a:pt x="641" y="306"/>
                </a:lnTo>
                <a:lnTo>
                  <a:pt x="641" y="295"/>
                </a:lnTo>
                <a:lnTo>
                  <a:pt x="638" y="285"/>
                </a:lnTo>
                <a:lnTo>
                  <a:pt x="636" y="276"/>
                </a:lnTo>
                <a:lnTo>
                  <a:pt x="634" y="265"/>
                </a:lnTo>
                <a:lnTo>
                  <a:pt x="633" y="255"/>
                </a:lnTo>
                <a:lnTo>
                  <a:pt x="629" y="245"/>
                </a:lnTo>
                <a:lnTo>
                  <a:pt x="627" y="236"/>
                </a:lnTo>
                <a:lnTo>
                  <a:pt x="623" y="226"/>
                </a:lnTo>
                <a:lnTo>
                  <a:pt x="620" y="217"/>
                </a:lnTo>
                <a:lnTo>
                  <a:pt x="617" y="207"/>
                </a:lnTo>
                <a:lnTo>
                  <a:pt x="612" y="198"/>
                </a:lnTo>
                <a:lnTo>
                  <a:pt x="609" y="190"/>
                </a:lnTo>
                <a:lnTo>
                  <a:pt x="605" y="181"/>
                </a:lnTo>
                <a:lnTo>
                  <a:pt x="600" y="171"/>
                </a:lnTo>
                <a:lnTo>
                  <a:pt x="596" y="162"/>
                </a:lnTo>
                <a:lnTo>
                  <a:pt x="591" y="154"/>
                </a:lnTo>
                <a:lnTo>
                  <a:pt x="584" y="147"/>
                </a:lnTo>
                <a:lnTo>
                  <a:pt x="580" y="139"/>
                </a:lnTo>
                <a:lnTo>
                  <a:pt x="574" y="131"/>
                </a:lnTo>
                <a:lnTo>
                  <a:pt x="568" y="123"/>
                </a:lnTo>
                <a:lnTo>
                  <a:pt x="563" y="116"/>
                </a:lnTo>
                <a:lnTo>
                  <a:pt x="556" y="108"/>
                </a:lnTo>
                <a:lnTo>
                  <a:pt x="550" y="101"/>
                </a:lnTo>
                <a:lnTo>
                  <a:pt x="544" y="94"/>
                </a:lnTo>
                <a:lnTo>
                  <a:pt x="537" y="88"/>
                </a:lnTo>
                <a:lnTo>
                  <a:pt x="530" y="81"/>
                </a:lnTo>
                <a:lnTo>
                  <a:pt x="523" y="74"/>
                </a:lnTo>
                <a:lnTo>
                  <a:pt x="515" y="69"/>
                </a:lnTo>
                <a:lnTo>
                  <a:pt x="509" y="63"/>
                </a:lnTo>
                <a:lnTo>
                  <a:pt x="501" y="58"/>
                </a:lnTo>
                <a:lnTo>
                  <a:pt x="493" y="52"/>
                </a:lnTo>
                <a:lnTo>
                  <a:pt x="485" y="47"/>
                </a:lnTo>
                <a:lnTo>
                  <a:pt x="477" y="43"/>
                </a:lnTo>
                <a:lnTo>
                  <a:pt x="469" y="37"/>
                </a:lnTo>
                <a:lnTo>
                  <a:pt x="460" y="34"/>
                </a:lnTo>
                <a:lnTo>
                  <a:pt x="452" y="29"/>
                </a:lnTo>
                <a:lnTo>
                  <a:pt x="444" y="25"/>
                </a:lnTo>
                <a:lnTo>
                  <a:pt x="435" y="21"/>
                </a:lnTo>
                <a:lnTo>
                  <a:pt x="426" y="19"/>
                </a:lnTo>
                <a:lnTo>
                  <a:pt x="417" y="15"/>
                </a:lnTo>
                <a:lnTo>
                  <a:pt x="408" y="12"/>
                </a:lnTo>
                <a:lnTo>
                  <a:pt x="399" y="9"/>
                </a:lnTo>
                <a:lnTo>
                  <a:pt x="390" y="7"/>
                </a:lnTo>
                <a:lnTo>
                  <a:pt x="381" y="6"/>
                </a:lnTo>
                <a:lnTo>
                  <a:pt x="371" y="3"/>
                </a:lnTo>
                <a:lnTo>
                  <a:pt x="362" y="2"/>
                </a:lnTo>
                <a:lnTo>
                  <a:pt x="351" y="1"/>
                </a:lnTo>
                <a:lnTo>
                  <a:pt x="342" y="0"/>
                </a:lnTo>
                <a:lnTo>
                  <a:pt x="331" y="0"/>
                </a:lnTo>
                <a:lnTo>
                  <a:pt x="312" y="0"/>
                </a:lnTo>
                <a:lnTo>
                  <a:pt x="302" y="0"/>
                </a:lnTo>
                <a:lnTo>
                  <a:pt x="293" y="1"/>
                </a:lnTo>
                <a:lnTo>
                  <a:pt x="283" y="2"/>
                </a:lnTo>
                <a:lnTo>
                  <a:pt x="272" y="3"/>
                </a:lnTo>
                <a:lnTo>
                  <a:pt x="263" y="6"/>
                </a:lnTo>
                <a:lnTo>
                  <a:pt x="254" y="7"/>
                </a:lnTo>
                <a:lnTo>
                  <a:pt x="245" y="9"/>
                </a:lnTo>
                <a:lnTo>
                  <a:pt x="236" y="12"/>
                </a:lnTo>
                <a:lnTo>
                  <a:pt x="227" y="15"/>
                </a:lnTo>
                <a:lnTo>
                  <a:pt x="218" y="19"/>
                </a:lnTo>
                <a:lnTo>
                  <a:pt x="208" y="21"/>
                </a:lnTo>
                <a:lnTo>
                  <a:pt x="200" y="25"/>
                </a:lnTo>
                <a:lnTo>
                  <a:pt x="191" y="29"/>
                </a:lnTo>
                <a:lnTo>
                  <a:pt x="182" y="34"/>
                </a:lnTo>
                <a:lnTo>
                  <a:pt x="175" y="37"/>
                </a:lnTo>
                <a:lnTo>
                  <a:pt x="166" y="43"/>
                </a:lnTo>
                <a:lnTo>
                  <a:pt x="159" y="47"/>
                </a:lnTo>
                <a:lnTo>
                  <a:pt x="150" y="52"/>
                </a:lnTo>
                <a:lnTo>
                  <a:pt x="142" y="58"/>
                </a:lnTo>
                <a:lnTo>
                  <a:pt x="134" y="63"/>
                </a:lnTo>
                <a:lnTo>
                  <a:pt x="129" y="69"/>
                </a:lnTo>
                <a:lnTo>
                  <a:pt x="121" y="74"/>
                </a:lnTo>
                <a:lnTo>
                  <a:pt x="113" y="81"/>
                </a:lnTo>
                <a:lnTo>
                  <a:pt x="106" y="88"/>
                </a:lnTo>
                <a:lnTo>
                  <a:pt x="101" y="94"/>
                </a:lnTo>
                <a:lnTo>
                  <a:pt x="94" y="101"/>
                </a:lnTo>
                <a:lnTo>
                  <a:pt x="87" y="108"/>
                </a:lnTo>
                <a:lnTo>
                  <a:pt x="81" y="116"/>
                </a:lnTo>
                <a:lnTo>
                  <a:pt x="75" y="123"/>
                </a:lnTo>
                <a:lnTo>
                  <a:pt x="70" y="131"/>
                </a:lnTo>
                <a:lnTo>
                  <a:pt x="64" y="139"/>
                </a:lnTo>
                <a:lnTo>
                  <a:pt x="59" y="147"/>
                </a:lnTo>
                <a:lnTo>
                  <a:pt x="53" y="154"/>
                </a:lnTo>
                <a:lnTo>
                  <a:pt x="49" y="162"/>
                </a:lnTo>
                <a:lnTo>
                  <a:pt x="44" y="171"/>
                </a:lnTo>
                <a:lnTo>
                  <a:pt x="40" y="181"/>
                </a:lnTo>
                <a:lnTo>
                  <a:pt x="35" y="190"/>
                </a:lnTo>
                <a:lnTo>
                  <a:pt x="32" y="198"/>
                </a:lnTo>
                <a:lnTo>
                  <a:pt x="27" y="207"/>
                </a:lnTo>
                <a:lnTo>
                  <a:pt x="24" y="217"/>
                </a:lnTo>
                <a:lnTo>
                  <a:pt x="20" y="226"/>
                </a:lnTo>
                <a:lnTo>
                  <a:pt x="17" y="236"/>
                </a:lnTo>
                <a:lnTo>
                  <a:pt x="15" y="245"/>
                </a:lnTo>
                <a:lnTo>
                  <a:pt x="11" y="255"/>
                </a:lnTo>
                <a:lnTo>
                  <a:pt x="9" y="265"/>
                </a:lnTo>
                <a:lnTo>
                  <a:pt x="7" y="276"/>
                </a:lnTo>
                <a:lnTo>
                  <a:pt x="6" y="285"/>
                </a:lnTo>
                <a:lnTo>
                  <a:pt x="5" y="295"/>
                </a:lnTo>
                <a:lnTo>
                  <a:pt x="2" y="306"/>
                </a:lnTo>
                <a:lnTo>
                  <a:pt x="2" y="316"/>
                </a:lnTo>
                <a:lnTo>
                  <a:pt x="1" y="327"/>
                </a:lnTo>
                <a:lnTo>
                  <a:pt x="0" y="338"/>
                </a:lnTo>
                <a:lnTo>
                  <a:pt x="0" y="350"/>
                </a:lnTo>
              </a:path>
            </a:pathLst>
          </a:custGeom>
          <a:noFill/>
          <a:ln w="1016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7" name="Freeform 233"/>
          <p:cNvSpPr>
            <a:spLocks/>
          </p:cNvSpPr>
          <p:nvPr/>
        </p:nvSpPr>
        <p:spPr bwMode="auto">
          <a:xfrm>
            <a:off x="3657601" y="3662363"/>
            <a:ext cx="497681" cy="591741"/>
          </a:xfrm>
          <a:custGeom>
            <a:avLst/>
            <a:gdLst>
              <a:gd name="T0" fmla="*/ 2147483646 w 470"/>
              <a:gd name="T1" fmla="*/ 0 h 497"/>
              <a:gd name="T2" fmla="*/ 2147483646 w 470"/>
              <a:gd name="T3" fmla="*/ 2147483646 h 497"/>
              <a:gd name="T4" fmla="*/ 2147483646 w 470"/>
              <a:gd name="T5" fmla="*/ 2147483646 h 497"/>
              <a:gd name="T6" fmla="*/ 0 w 470"/>
              <a:gd name="T7" fmla="*/ 2147483646 h 497"/>
              <a:gd name="T8" fmla="*/ 2147483646 w 470"/>
              <a:gd name="T9" fmla="*/ 0 h 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"/>
              <a:gd name="T16" fmla="*/ 0 h 497"/>
              <a:gd name="T17" fmla="*/ 470 w 470"/>
              <a:gd name="T18" fmla="*/ 497 h 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" h="497">
                <a:moveTo>
                  <a:pt x="46" y="0"/>
                </a:moveTo>
                <a:lnTo>
                  <a:pt x="469" y="450"/>
                </a:lnTo>
                <a:lnTo>
                  <a:pt x="423" y="496"/>
                </a:lnTo>
                <a:lnTo>
                  <a:pt x="0" y="46"/>
                </a:lnTo>
                <a:lnTo>
                  <a:pt x="46" y="0"/>
                </a:lnTo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38" name="Freeform 234"/>
          <p:cNvSpPr>
            <a:spLocks/>
          </p:cNvSpPr>
          <p:nvPr/>
        </p:nvSpPr>
        <p:spPr bwMode="auto">
          <a:xfrm>
            <a:off x="3968354" y="2493169"/>
            <a:ext cx="161925" cy="183356"/>
          </a:xfrm>
          <a:custGeom>
            <a:avLst/>
            <a:gdLst>
              <a:gd name="T0" fmla="*/ 2147483646 w 153"/>
              <a:gd name="T1" fmla="*/ 0 h 154"/>
              <a:gd name="T2" fmla="*/ 0 w 153"/>
              <a:gd name="T3" fmla="*/ 2147483646 h 154"/>
              <a:gd name="T4" fmla="*/ 2147483646 w 153"/>
              <a:gd name="T5" fmla="*/ 2147483646 h 154"/>
              <a:gd name="T6" fmla="*/ 2147483646 w 153"/>
              <a:gd name="T7" fmla="*/ 2147483646 h 154"/>
              <a:gd name="T8" fmla="*/ 2147483646 w 153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"/>
              <a:gd name="T16" fmla="*/ 0 h 154"/>
              <a:gd name="T17" fmla="*/ 153 w 153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" h="154">
                <a:moveTo>
                  <a:pt x="144" y="0"/>
                </a:moveTo>
                <a:lnTo>
                  <a:pt x="0" y="144"/>
                </a:lnTo>
                <a:lnTo>
                  <a:pt x="8" y="153"/>
                </a:lnTo>
                <a:lnTo>
                  <a:pt x="152" y="8"/>
                </a:lnTo>
                <a:lnTo>
                  <a:pt x="144" y="0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39" name="Freeform 235"/>
          <p:cNvSpPr>
            <a:spLocks/>
          </p:cNvSpPr>
          <p:nvPr/>
        </p:nvSpPr>
        <p:spPr bwMode="auto">
          <a:xfrm>
            <a:off x="3956449" y="2641998"/>
            <a:ext cx="36909" cy="45244"/>
          </a:xfrm>
          <a:custGeom>
            <a:avLst/>
            <a:gdLst>
              <a:gd name="T0" fmla="*/ 0 w 34"/>
              <a:gd name="T1" fmla="*/ 2147483646 h 38"/>
              <a:gd name="T2" fmla="*/ 2147483646 w 34"/>
              <a:gd name="T3" fmla="*/ 2147483646 h 38"/>
              <a:gd name="T4" fmla="*/ 2147483646 w 34"/>
              <a:gd name="T5" fmla="*/ 2147483646 h 38"/>
              <a:gd name="T6" fmla="*/ 2147483646 w 34"/>
              <a:gd name="T7" fmla="*/ 0 h 38"/>
              <a:gd name="T8" fmla="*/ 0 w 34"/>
              <a:gd name="T9" fmla="*/ 214748364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8"/>
              <a:gd name="T17" fmla="*/ 34 w 34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8">
                <a:moveTo>
                  <a:pt x="0" y="37"/>
                </a:moveTo>
                <a:lnTo>
                  <a:pt x="33" y="26"/>
                </a:lnTo>
                <a:lnTo>
                  <a:pt x="22" y="13"/>
                </a:lnTo>
                <a:lnTo>
                  <a:pt x="13" y="0"/>
                </a:lnTo>
                <a:lnTo>
                  <a:pt x="0" y="37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0" name="Freeform 236"/>
          <p:cNvSpPr>
            <a:spLocks/>
          </p:cNvSpPr>
          <p:nvPr/>
        </p:nvSpPr>
        <p:spPr bwMode="auto">
          <a:xfrm>
            <a:off x="3900488" y="2452688"/>
            <a:ext cx="164306" cy="182166"/>
          </a:xfrm>
          <a:custGeom>
            <a:avLst/>
            <a:gdLst>
              <a:gd name="T0" fmla="*/ 2147483646 w 155"/>
              <a:gd name="T1" fmla="*/ 0 h 153"/>
              <a:gd name="T2" fmla="*/ 0 w 155"/>
              <a:gd name="T3" fmla="*/ 2147483646 h 153"/>
              <a:gd name="T4" fmla="*/ 2147483646 w 155"/>
              <a:gd name="T5" fmla="*/ 2147483646 h 153"/>
              <a:gd name="T6" fmla="*/ 2147483646 w 155"/>
              <a:gd name="T7" fmla="*/ 2147483646 h 153"/>
              <a:gd name="T8" fmla="*/ 2147483646 w 155"/>
              <a:gd name="T9" fmla="*/ 0 h 1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"/>
              <a:gd name="T16" fmla="*/ 0 h 153"/>
              <a:gd name="T17" fmla="*/ 155 w 155"/>
              <a:gd name="T18" fmla="*/ 153 h 1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" h="153">
                <a:moveTo>
                  <a:pt x="146" y="0"/>
                </a:moveTo>
                <a:lnTo>
                  <a:pt x="0" y="144"/>
                </a:lnTo>
                <a:lnTo>
                  <a:pt x="8" y="152"/>
                </a:lnTo>
                <a:lnTo>
                  <a:pt x="154" y="9"/>
                </a:lnTo>
                <a:lnTo>
                  <a:pt x="146" y="0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1" name="Freeform 237"/>
          <p:cNvSpPr>
            <a:spLocks/>
          </p:cNvSpPr>
          <p:nvPr/>
        </p:nvSpPr>
        <p:spPr bwMode="auto">
          <a:xfrm>
            <a:off x="3882626" y="2607005"/>
            <a:ext cx="39290" cy="42863"/>
          </a:xfrm>
          <a:custGeom>
            <a:avLst/>
            <a:gdLst>
              <a:gd name="T0" fmla="*/ 0 w 37"/>
              <a:gd name="T1" fmla="*/ 2147483646 h 36"/>
              <a:gd name="T2" fmla="*/ 2147483646 w 37"/>
              <a:gd name="T3" fmla="*/ 2147483646 h 36"/>
              <a:gd name="T4" fmla="*/ 2147483646 w 37"/>
              <a:gd name="T5" fmla="*/ 2147483646 h 36"/>
              <a:gd name="T6" fmla="*/ 2147483646 w 37"/>
              <a:gd name="T7" fmla="*/ 0 h 36"/>
              <a:gd name="T8" fmla="*/ 0 w 37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36"/>
              <a:gd name="T17" fmla="*/ 37 w 37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36">
                <a:moveTo>
                  <a:pt x="0" y="35"/>
                </a:moveTo>
                <a:lnTo>
                  <a:pt x="36" y="25"/>
                </a:lnTo>
                <a:lnTo>
                  <a:pt x="24" y="13"/>
                </a:lnTo>
                <a:lnTo>
                  <a:pt x="14" y="0"/>
                </a:lnTo>
                <a:lnTo>
                  <a:pt x="0" y="35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2" name="Freeform 238"/>
          <p:cNvSpPr>
            <a:spLocks/>
          </p:cNvSpPr>
          <p:nvPr/>
        </p:nvSpPr>
        <p:spPr bwMode="auto">
          <a:xfrm>
            <a:off x="3839767" y="2397919"/>
            <a:ext cx="163115" cy="182166"/>
          </a:xfrm>
          <a:custGeom>
            <a:avLst/>
            <a:gdLst>
              <a:gd name="T0" fmla="*/ 2147483646 w 154"/>
              <a:gd name="T1" fmla="*/ 0 h 153"/>
              <a:gd name="T2" fmla="*/ 0 w 154"/>
              <a:gd name="T3" fmla="*/ 2147483646 h 153"/>
              <a:gd name="T4" fmla="*/ 2147483646 w 154"/>
              <a:gd name="T5" fmla="*/ 2147483646 h 153"/>
              <a:gd name="T6" fmla="*/ 2147483646 w 154"/>
              <a:gd name="T7" fmla="*/ 2147483646 h 153"/>
              <a:gd name="T8" fmla="*/ 2147483646 w 154"/>
              <a:gd name="T9" fmla="*/ 0 h 1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4"/>
              <a:gd name="T16" fmla="*/ 0 h 153"/>
              <a:gd name="T17" fmla="*/ 154 w 154"/>
              <a:gd name="T18" fmla="*/ 153 h 1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4" h="153">
                <a:moveTo>
                  <a:pt x="144" y="0"/>
                </a:moveTo>
                <a:lnTo>
                  <a:pt x="0" y="144"/>
                </a:lnTo>
                <a:lnTo>
                  <a:pt x="8" y="152"/>
                </a:lnTo>
                <a:lnTo>
                  <a:pt x="153" y="8"/>
                </a:lnTo>
                <a:lnTo>
                  <a:pt x="144" y="0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3" name="Freeform 239"/>
          <p:cNvSpPr>
            <a:spLocks/>
          </p:cNvSpPr>
          <p:nvPr/>
        </p:nvSpPr>
        <p:spPr bwMode="auto">
          <a:xfrm>
            <a:off x="3843338" y="2532460"/>
            <a:ext cx="35719" cy="44053"/>
          </a:xfrm>
          <a:custGeom>
            <a:avLst/>
            <a:gdLst>
              <a:gd name="T0" fmla="*/ 0 w 34"/>
              <a:gd name="T1" fmla="*/ 2147483646 h 37"/>
              <a:gd name="T2" fmla="*/ 2147483646 w 34"/>
              <a:gd name="T3" fmla="*/ 2147483646 h 37"/>
              <a:gd name="T4" fmla="*/ 2147483646 w 34"/>
              <a:gd name="T5" fmla="*/ 2147483646 h 37"/>
              <a:gd name="T6" fmla="*/ 2147483646 w 34"/>
              <a:gd name="T7" fmla="*/ 0 h 37"/>
              <a:gd name="T8" fmla="*/ 0 w 34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37"/>
              <a:gd name="T17" fmla="*/ 34 w 34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37">
                <a:moveTo>
                  <a:pt x="0" y="36"/>
                </a:moveTo>
                <a:lnTo>
                  <a:pt x="33" y="25"/>
                </a:lnTo>
                <a:lnTo>
                  <a:pt x="23" y="13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4" name="Freeform 240"/>
          <p:cNvSpPr>
            <a:spLocks/>
          </p:cNvSpPr>
          <p:nvPr/>
        </p:nvSpPr>
        <p:spPr bwMode="auto">
          <a:xfrm>
            <a:off x="3776663" y="2343151"/>
            <a:ext cx="164306" cy="183356"/>
          </a:xfrm>
          <a:custGeom>
            <a:avLst/>
            <a:gdLst>
              <a:gd name="T0" fmla="*/ 2147483646 w 155"/>
              <a:gd name="T1" fmla="*/ 0 h 154"/>
              <a:gd name="T2" fmla="*/ 0 w 155"/>
              <a:gd name="T3" fmla="*/ 2147483646 h 154"/>
              <a:gd name="T4" fmla="*/ 2147483646 w 155"/>
              <a:gd name="T5" fmla="*/ 2147483646 h 154"/>
              <a:gd name="T6" fmla="*/ 2147483646 w 155"/>
              <a:gd name="T7" fmla="*/ 2147483646 h 154"/>
              <a:gd name="T8" fmla="*/ 2147483646 w 155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"/>
              <a:gd name="T16" fmla="*/ 0 h 154"/>
              <a:gd name="T17" fmla="*/ 155 w 155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" h="154">
                <a:moveTo>
                  <a:pt x="145" y="0"/>
                </a:moveTo>
                <a:lnTo>
                  <a:pt x="0" y="145"/>
                </a:lnTo>
                <a:lnTo>
                  <a:pt x="8" y="153"/>
                </a:lnTo>
                <a:lnTo>
                  <a:pt x="154" y="9"/>
                </a:lnTo>
                <a:lnTo>
                  <a:pt x="145" y="0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5" name="Freeform 241"/>
          <p:cNvSpPr>
            <a:spLocks/>
          </p:cNvSpPr>
          <p:nvPr/>
        </p:nvSpPr>
        <p:spPr bwMode="auto">
          <a:xfrm>
            <a:off x="3779639" y="2489598"/>
            <a:ext cx="36909" cy="45244"/>
          </a:xfrm>
          <a:custGeom>
            <a:avLst/>
            <a:gdLst>
              <a:gd name="T0" fmla="*/ 0 w 35"/>
              <a:gd name="T1" fmla="*/ 2147483646 h 38"/>
              <a:gd name="T2" fmla="*/ 2147483646 w 35"/>
              <a:gd name="T3" fmla="*/ 2147483646 h 38"/>
              <a:gd name="T4" fmla="*/ 2147483646 w 35"/>
              <a:gd name="T5" fmla="*/ 2147483646 h 38"/>
              <a:gd name="T6" fmla="*/ 2147483646 w 35"/>
              <a:gd name="T7" fmla="*/ 0 h 38"/>
              <a:gd name="T8" fmla="*/ 0 w 35"/>
              <a:gd name="T9" fmla="*/ 214748364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38"/>
              <a:gd name="T17" fmla="*/ 35 w 35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38">
                <a:moveTo>
                  <a:pt x="0" y="37"/>
                </a:moveTo>
                <a:lnTo>
                  <a:pt x="34" y="25"/>
                </a:lnTo>
                <a:lnTo>
                  <a:pt x="24" y="13"/>
                </a:lnTo>
                <a:lnTo>
                  <a:pt x="12" y="0"/>
                </a:lnTo>
                <a:lnTo>
                  <a:pt x="0" y="37"/>
                </a:ln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/>
          <a:lstStyle/>
          <a:p>
            <a:endParaRPr lang="nl-BE" sz="1350"/>
          </a:p>
        </p:txBody>
      </p:sp>
      <p:sp>
        <p:nvSpPr>
          <p:cNvPr id="72946" name="Freeform 242"/>
          <p:cNvSpPr>
            <a:spLocks/>
          </p:cNvSpPr>
          <p:nvPr/>
        </p:nvSpPr>
        <p:spPr bwMode="auto">
          <a:xfrm>
            <a:off x="3656410" y="3121819"/>
            <a:ext cx="534590" cy="79772"/>
          </a:xfrm>
          <a:custGeom>
            <a:avLst/>
            <a:gdLst>
              <a:gd name="T0" fmla="*/ 2147483646 w 505"/>
              <a:gd name="T1" fmla="*/ 2147483646 h 67"/>
              <a:gd name="T2" fmla="*/ 2147483646 w 505"/>
              <a:gd name="T3" fmla="*/ 2147483646 h 67"/>
              <a:gd name="T4" fmla="*/ 2147483646 w 505"/>
              <a:gd name="T5" fmla="*/ 2147483646 h 67"/>
              <a:gd name="T6" fmla="*/ 2147483646 w 505"/>
              <a:gd name="T7" fmla="*/ 2147483646 h 67"/>
              <a:gd name="T8" fmla="*/ 2147483646 w 505"/>
              <a:gd name="T9" fmla="*/ 2147483646 h 67"/>
              <a:gd name="T10" fmla="*/ 2147483646 w 505"/>
              <a:gd name="T11" fmla="*/ 2147483646 h 67"/>
              <a:gd name="T12" fmla="*/ 2147483646 w 505"/>
              <a:gd name="T13" fmla="*/ 2147483646 h 67"/>
              <a:gd name="T14" fmla="*/ 2147483646 w 505"/>
              <a:gd name="T15" fmla="*/ 2147483646 h 67"/>
              <a:gd name="T16" fmla="*/ 2147483646 w 505"/>
              <a:gd name="T17" fmla="*/ 2147483646 h 67"/>
              <a:gd name="T18" fmla="*/ 2147483646 w 505"/>
              <a:gd name="T19" fmla="*/ 2147483646 h 67"/>
              <a:gd name="T20" fmla="*/ 2147483646 w 505"/>
              <a:gd name="T21" fmla="*/ 2147483646 h 67"/>
              <a:gd name="T22" fmla="*/ 2147483646 w 505"/>
              <a:gd name="T23" fmla="*/ 2147483646 h 67"/>
              <a:gd name="T24" fmla="*/ 2147483646 w 505"/>
              <a:gd name="T25" fmla="*/ 2147483646 h 67"/>
              <a:gd name="T26" fmla="*/ 2147483646 w 505"/>
              <a:gd name="T27" fmla="*/ 2147483646 h 67"/>
              <a:gd name="T28" fmla="*/ 2147483646 w 505"/>
              <a:gd name="T29" fmla="*/ 2147483646 h 67"/>
              <a:gd name="T30" fmla="*/ 2147483646 w 505"/>
              <a:gd name="T31" fmla="*/ 2147483646 h 67"/>
              <a:gd name="T32" fmla="*/ 2147483646 w 505"/>
              <a:gd name="T33" fmla="*/ 2147483646 h 67"/>
              <a:gd name="T34" fmla="*/ 2147483646 w 505"/>
              <a:gd name="T35" fmla="*/ 2147483646 h 67"/>
              <a:gd name="T36" fmla="*/ 2147483646 w 505"/>
              <a:gd name="T37" fmla="*/ 2147483646 h 67"/>
              <a:gd name="T38" fmla="*/ 2147483646 w 505"/>
              <a:gd name="T39" fmla="*/ 2147483646 h 67"/>
              <a:gd name="T40" fmla="*/ 2147483646 w 505"/>
              <a:gd name="T41" fmla="*/ 2147483646 h 67"/>
              <a:gd name="T42" fmla="*/ 2147483646 w 505"/>
              <a:gd name="T43" fmla="*/ 0 h 67"/>
              <a:gd name="T44" fmla="*/ 2147483646 w 505"/>
              <a:gd name="T45" fmla="*/ 0 h 67"/>
              <a:gd name="T46" fmla="*/ 2147483646 w 505"/>
              <a:gd name="T47" fmla="*/ 0 h 67"/>
              <a:gd name="T48" fmla="*/ 2147483646 w 505"/>
              <a:gd name="T49" fmla="*/ 2147483646 h 67"/>
              <a:gd name="T50" fmla="*/ 2147483646 w 505"/>
              <a:gd name="T51" fmla="*/ 2147483646 h 67"/>
              <a:gd name="T52" fmla="*/ 2147483646 w 505"/>
              <a:gd name="T53" fmla="*/ 2147483646 h 67"/>
              <a:gd name="T54" fmla="*/ 2147483646 w 505"/>
              <a:gd name="T55" fmla="*/ 2147483646 h 67"/>
              <a:gd name="T56" fmla="*/ 2147483646 w 505"/>
              <a:gd name="T57" fmla="*/ 2147483646 h 67"/>
              <a:gd name="T58" fmla="*/ 2147483646 w 505"/>
              <a:gd name="T59" fmla="*/ 2147483646 h 67"/>
              <a:gd name="T60" fmla="*/ 2147483646 w 505"/>
              <a:gd name="T61" fmla="*/ 2147483646 h 67"/>
              <a:gd name="T62" fmla="*/ 2147483646 w 505"/>
              <a:gd name="T63" fmla="*/ 2147483646 h 67"/>
              <a:gd name="T64" fmla="*/ 2147483646 w 505"/>
              <a:gd name="T65" fmla="*/ 2147483646 h 67"/>
              <a:gd name="T66" fmla="*/ 2147483646 w 505"/>
              <a:gd name="T67" fmla="*/ 2147483646 h 67"/>
              <a:gd name="T68" fmla="*/ 2147483646 w 505"/>
              <a:gd name="T69" fmla="*/ 2147483646 h 67"/>
              <a:gd name="T70" fmla="*/ 2147483646 w 505"/>
              <a:gd name="T71" fmla="*/ 2147483646 h 67"/>
              <a:gd name="T72" fmla="*/ 2147483646 w 505"/>
              <a:gd name="T73" fmla="*/ 2147483646 h 67"/>
              <a:gd name="T74" fmla="*/ 2147483646 w 505"/>
              <a:gd name="T75" fmla="*/ 2147483646 h 67"/>
              <a:gd name="T76" fmla="*/ 2147483646 w 505"/>
              <a:gd name="T77" fmla="*/ 2147483646 h 67"/>
              <a:gd name="T78" fmla="*/ 2147483646 w 505"/>
              <a:gd name="T79" fmla="*/ 2147483646 h 67"/>
              <a:gd name="T80" fmla="*/ 2147483646 w 505"/>
              <a:gd name="T81" fmla="*/ 2147483646 h 67"/>
              <a:gd name="T82" fmla="*/ 2147483646 w 505"/>
              <a:gd name="T83" fmla="*/ 2147483646 h 67"/>
              <a:gd name="T84" fmla="*/ 2147483646 w 505"/>
              <a:gd name="T85" fmla="*/ 2147483646 h 67"/>
              <a:gd name="T86" fmla="*/ 2147483646 w 505"/>
              <a:gd name="T87" fmla="*/ 2147483646 h 67"/>
              <a:gd name="T88" fmla="*/ 2147483646 w 505"/>
              <a:gd name="T89" fmla="*/ 2147483646 h 67"/>
              <a:gd name="T90" fmla="*/ 2147483646 w 505"/>
              <a:gd name="T91" fmla="*/ 2147483646 h 67"/>
              <a:gd name="T92" fmla="*/ 2147483646 w 505"/>
              <a:gd name="T93" fmla="*/ 2147483646 h 67"/>
              <a:gd name="T94" fmla="*/ 2147483646 w 505"/>
              <a:gd name="T95" fmla="*/ 2147483646 h 67"/>
              <a:gd name="T96" fmla="*/ 2147483646 w 505"/>
              <a:gd name="T97" fmla="*/ 2147483646 h 67"/>
              <a:gd name="T98" fmla="*/ 0 w 505"/>
              <a:gd name="T99" fmla="*/ 2147483646 h 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5"/>
              <a:gd name="T151" fmla="*/ 0 h 67"/>
              <a:gd name="T152" fmla="*/ 505 w 505"/>
              <a:gd name="T153" fmla="*/ 67 h 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5" h="67">
                <a:moveTo>
                  <a:pt x="504" y="43"/>
                </a:moveTo>
                <a:lnTo>
                  <a:pt x="494" y="39"/>
                </a:lnTo>
                <a:lnTo>
                  <a:pt x="484" y="35"/>
                </a:lnTo>
                <a:lnTo>
                  <a:pt x="473" y="32"/>
                </a:lnTo>
                <a:lnTo>
                  <a:pt x="462" y="28"/>
                </a:lnTo>
                <a:lnTo>
                  <a:pt x="452" y="25"/>
                </a:lnTo>
                <a:lnTo>
                  <a:pt x="442" y="23"/>
                </a:lnTo>
                <a:lnTo>
                  <a:pt x="430" y="19"/>
                </a:lnTo>
                <a:lnTo>
                  <a:pt x="420" y="17"/>
                </a:lnTo>
                <a:lnTo>
                  <a:pt x="409" y="15"/>
                </a:lnTo>
                <a:lnTo>
                  <a:pt x="399" y="13"/>
                </a:lnTo>
                <a:lnTo>
                  <a:pt x="388" y="11"/>
                </a:lnTo>
                <a:lnTo>
                  <a:pt x="377" y="9"/>
                </a:lnTo>
                <a:lnTo>
                  <a:pt x="367" y="7"/>
                </a:lnTo>
                <a:lnTo>
                  <a:pt x="356" y="6"/>
                </a:lnTo>
                <a:lnTo>
                  <a:pt x="344" y="5"/>
                </a:lnTo>
                <a:lnTo>
                  <a:pt x="334" y="3"/>
                </a:lnTo>
                <a:lnTo>
                  <a:pt x="323" y="2"/>
                </a:lnTo>
                <a:lnTo>
                  <a:pt x="313" y="2"/>
                </a:lnTo>
                <a:lnTo>
                  <a:pt x="301" y="1"/>
                </a:lnTo>
                <a:lnTo>
                  <a:pt x="290" y="1"/>
                </a:lnTo>
                <a:lnTo>
                  <a:pt x="280" y="0"/>
                </a:lnTo>
                <a:lnTo>
                  <a:pt x="270" y="0"/>
                </a:lnTo>
                <a:lnTo>
                  <a:pt x="258" y="0"/>
                </a:lnTo>
                <a:lnTo>
                  <a:pt x="247" y="1"/>
                </a:lnTo>
                <a:lnTo>
                  <a:pt x="237" y="1"/>
                </a:lnTo>
                <a:lnTo>
                  <a:pt x="227" y="2"/>
                </a:lnTo>
                <a:lnTo>
                  <a:pt x="215" y="2"/>
                </a:lnTo>
                <a:lnTo>
                  <a:pt x="205" y="3"/>
                </a:lnTo>
                <a:lnTo>
                  <a:pt x="195" y="5"/>
                </a:lnTo>
                <a:lnTo>
                  <a:pt x="183" y="6"/>
                </a:lnTo>
                <a:lnTo>
                  <a:pt x="173" y="8"/>
                </a:lnTo>
                <a:lnTo>
                  <a:pt x="163" y="9"/>
                </a:lnTo>
                <a:lnTo>
                  <a:pt x="153" y="11"/>
                </a:lnTo>
                <a:lnTo>
                  <a:pt x="143" y="14"/>
                </a:lnTo>
                <a:lnTo>
                  <a:pt x="131" y="15"/>
                </a:lnTo>
                <a:lnTo>
                  <a:pt x="122" y="17"/>
                </a:lnTo>
                <a:lnTo>
                  <a:pt x="112" y="20"/>
                </a:lnTo>
                <a:lnTo>
                  <a:pt x="102" y="24"/>
                </a:lnTo>
                <a:lnTo>
                  <a:pt x="92" y="25"/>
                </a:lnTo>
                <a:lnTo>
                  <a:pt x="83" y="30"/>
                </a:lnTo>
                <a:lnTo>
                  <a:pt x="74" y="32"/>
                </a:lnTo>
                <a:lnTo>
                  <a:pt x="63" y="36"/>
                </a:lnTo>
                <a:lnTo>
                  <a:pt x="53" y="40"/>
                </a:lnTo>
                <a:lnTo>
                  <a:pt x="44" y="43"/>
                </a:lnTo>
                <a:lnTo>
                  <a:pt x="35" y="48"/>
                </a:lnTo>
                <a:lnTo>
                  <a:pt x="26" y="52"/>
                </a:lnTo>
                <a:lnTo>
                  <a:pt x="17" y="57"/>
                </a:lnTo>
                <a:lnTo>
                  <a:pt x="8" y="61"/>
                </a:lnTo>
                <a:lnTo>
                  <a:pt x="0" y="66"/>
                </a:lnTo>
              </a:path>
            </a:pathLst>
          </a:custGeom>
          <a:noFill/>
          <a:ln w="1270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47" name="Freeform 243"/>
          <p:cNvSpPr>
            <a:spLocks/>
          </p:cNvSpPr>
          <p:nvPr/>
        </p:nvSpPr>
        <p:spPr bwMode="auto">
          <a:xfrm>
            <a:off x="3662363" y="3163491"/>
            <a:ext cx="40481" cy="36909"/>
          </a:xfrm>
          <a:custGeom>
            <a:avLst/>
            <a:gdLst>
              <a:gd name="T0" fmla="*/ 0 w 38"/>
              <a:gd name="T1" fmla="*/ 2147483646 h 31"/>
              <a:gd name="T2" fmla="*/ 2147483646 w 38"/>
              <a:gd name="T3" fmla="*/ 2147483646 h 31"/>
              <a:gd name="T4" fmla="*/ 2147483646 w 38"/>
              <a:gd name="T5" fmla="*/ 2147483646 h 31"/>
              <a:gd name="T6" fmla="*/ 2147483646 w 38"/>
              <a:gd name="T7" fmla="*/ 0 h 31"/>
              <a:gd name="T8" fmla="*/ 0 w 38"/>
              <a:gd name="T9" fmla="*/ 2147483646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1"/>
              <a:gd name="T17" fmla="*/ 38 w 38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1">
                <a:moveTo>
                  <a:pt x="0" y="30"/>
                </a:moveTo>
                <a:lnTo>
                  <a:pt x="37" y="29"/>
                </a:lnTo>
                <a:lnTo>
                  <a:pt x="29" y="14"/>
                </a:lnTo>
                <a:lnTo>
                  <a:pt x="21" y="0"/>
                </a:lnTo>
                <a:lnTo>
                  <a:pt x="0" y="3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48" name="Freeform 244"/>
          <p:cNvSpPr>
            <a:spLocks/>
          </p:cNvSpPr>
          <p:nvPr/>
        </p:nvSpPr>
        <p:spPr bwMode="auto">
          <a:xfrm>
            <a:off x="3656410" y="3268266"/>
            <a:ext cx="534590" cy="82153"/>
          </a:xfrm>
          <a:custGeom>
            <a:avLst/>
            <a:gdLst>
              <a:gd name="T0" fmla="*/ 2147483646 w 505"/>
              <a:gd name="T1" fmla="*/ 2147483646 h 69"/>
              <a:gd name="T2" fmla="*/ 2147483646 w 505"/>
              <a:gd name="T3" fmla="*/ 2147483646 h 69"/>
              <a:gd name="T4" fmla="*/ 2147483646 w 505"/>
              <a:gd name="T5" fmla="*/ 2147483646 h 69"/>
              <a:gd name="T6" fmla="*/ 2147483646 w 505"/>
              <a:gd name="T7" fmla="*/ 2147483646 h 69"/>
              <a:gd name="T8" fmla="*/ 2147483646 w 505"/>
              <a:gd name="T9" fmla="*/ 2147483646 h 69"/>
              <a:gd name="T10" fmla="*/ 2147483646 w 505"/>
              <a:gd name="T11" fmla="*/ 2147483646 h 69"/>
              <a:gd name="T12" fmla="*/ 2147483646 w 505"/>
              <a:gd name="T13" fmla="*/ 2147483646 h 69"/>
              <a:gd name="T14" fmla="*/ 2147483646 w 505"/>
              <a:gd name="T15" fmla="*/ 2147483646 h 69"/>
              <a:gd name="T16" fmla="*/ 2147483646 w 505"/>
              <a:gd name="T17" fmla="*/ 2147483646 h 69"/>
              <a:gd name="T18" fmla="*/ 2147483646 w 505"/>
              <a:gd name="T19" fmla="*/ 2147483646 h 69"/>
              <a:gd name="T20" fmla="*/ 2147483646 w 505"/>
              <a:gd name="T21" fmla="*/ 2147483646 h 69"/>
              <a:gd name="T22" fmla="*/ 2147483646 w 505"/>
              <a:gd name="T23" fmla="*/ 2147483646 h 69"/>
              <a:gd name="T24" fmla="*/ 2147483646 w 505"/>
              <a:gd name="T25" fmla="*/ 2147483646 h 69"/>
              <a:gd name="T26" fmla="*/ 2147483646 w 505"/>
              <a:gd name="T27" fmla="*/ 2147483646 h 69"/>
              <a:gd name="T28" fmla="*/ 2147483646 w 505"/>
              <a:gd name="T29" fmla="*/ 2147483646 h 69"/>
              <a:gd name="T30" fmla="*/ 2147483646 w 505"/>
              <a:gd name="T31" fmla="*/ 2147483646 h 69"/>
              <a:gd name="T32" fmla="*/ 2147483646 w 505"/>
              <a:gd name="T33" fmla="*/ 2147483646 h 69"/>
              <a:gd name="T34" fmla="*/ 2147483646 w 505"/>
              <a:gd name="T35" fmla="*/ 2147483646 h 69"/>
              <a:gd name="T36" fmla="*/ 2147483646 w 505"/>
              <a:gd name="T37" fmla="*/ 2147483646 h 69"/>
              <a:gd name="T38" fmla="*/ 2147483646 w 505"/>
              <a:gd name="T39" fmla="*/ 2147483646 h 69"/>
              <a:gd name="T40" fmla="*/ 2147483646 w 505"/>
              <a:gd name="T41" fmla="*/ 2147483646 h 69"/>
              <a:gd name="T42" fmla="*/ 2147483646 w 505"/>
              <a:gd name="T43" fmla="*/ 2147483646 h 69"/>
              <a:gd name="T44" fmla="*/ 2147483646 w 505"/>
              <a:gd name="T45" fmla="*/ 0 h 69"/>
              <a:gd name="T46" fmla="*/ 2147483646 w 505"/>
              <a:gd name="T47" fmla="*/ 2147483646 h 69"/>
              <a:gd name="T48" fmla="*/ 2147483646 w 505"/>
              <a:gd name="T49" fmla="*/ 2147483646 h 69"/>
              <a:gd name="T50" fmla="*/ 2147483646 w 505"/>
              <a:gd name="T51" fmla="*/ 2147483646 h 69"/>
              <a:gd name="T52" fmla="*/ 2147483646 w 505"/>
              <a:gd name="T53" fmla="*/ 2147483646 h 69"/>
              <a:gd name="T54" fmla="*/ 2147483646 w 505"/>
              <a:gd name="T55" fmla="*/ 2147483646 h 69"/>
              <a:gd name="T56" fmla="*/ 2147483646 w 505"/>
              <a:gd name="T57" fmla="*/ 2147483646 h 69"/>
              <a:gd name="T58" fmla="*/ 2147483646 w 505"/>
              <a:gd name="T59" fmla="*/ 2147483646 h 69"/>
              <a:gd name="T60" fmla="*/ 2147483646 w 505"/>
              <a:gd name="T61" fmla="*/ 2147483646 h 69"/>
              <a:gd name="T62" fmla="*/ 2147483646 w 505"/>
              <a:gd name="T63" fmla="*/ 2147483646 h 69"/>
              <a:gd name="T64" fmla="*/ 2147483646 w 505"/>
              <a:gd name="T65" fmla="*/ 2147483646 h 69"/>
              <a:gd name="T66" fmla="*/ 2147483646 w 505"/>
              <a:gd name="T67" fmla="*/ 2147483646 h 69"/>
              <a:gd name="T68" fmla="*/ 2147483646 w 505"/>
              <a:gd name="T69" fmla="*/ 2147483646 h 69"/>
              <a:gd name="T70" fmla="*/ 2147483646 w 505"/>
              <a:gd name="T71" fmla="*/ 2147483646 h 69"/>
              <a:gd name="T72" fmla="*/ 2147483646 w 505"/>
              <a:gd name="T73" fmla="*/ 2147483646 h 69"/>
              <a:gd name="T74" fmla="*/ 2147483646 w 505"/>
              <a:gd name="T75" fmla="*/ 2147483646 h 69"/>
              <a:gd name="T76" fmla="*/ 2147483646 w 505"/>
              <a:gd name="T77" fmla="*/ 2147483646 h 69"/>
              <a:gd name="T78" fmla="*/ 2147483646 w 505"/>
              <a:gd name="T79" fmla="*/ 2147483646 h 69"/>
              <a:gd name="T80" fmla="*/ 2147483646 w 505"/>
              <a:gd name="T81" fmla="*/ 2147483646 h 69"/>
              <a:gd name="T82" fmla="*/ 2147483646 w 505"/>
              <a:gd name="T83" fmla="*/ 2147483646 h 69"/>
              <a:gd name="T84" fmla="*/ 2147483646 w 505"/>
              <a:gd name="T85" fmla="*/ 2147483646 h 69"/>
              <a:gd name="T86" fmla="*/ 2147483646 w 505"/>
              <a:gd name="T87" fmla="*/ 2147483646 h 69"/>
              <a:gd name="T88" fmla="*/ 2147483646 w 505"/>
              <a:gd name="T89" fmla="*/ 2147483646 h 69"/>
              <a:gd name="T90" fmla="*/ 2147483646 w 505"/>
              <a:gd name="T91" fmla="*/ 2147483646 h 69"/>
              <a:gd name="T92" fmla="*/ 2147483646 w 505"/>
              <a:gd name="T93" fmla="*/ 2147483646 h 69"/>
              <a:gd name="T94" fmla="*/ 2147483646 w 505"/>
              <a:gd name="T95" fmla="*/ 2147483646 h 69"/>
              <a:gd name="T96" fmla="*/ 2147483646 w 505"/>
              <a:gd name="T97" fmla="*/ 2147483646 h 69"/>
              <a:gd name="T98" fmla="*/ 0 w 505"/>
              <a:gd name="T99" fmla="*/ 2147483646 h 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5"/>
              <a:gd name="T151" fmla="*/ 0 h 69"/>
              <a:gd name="T152" fmla="*/ 505 w 505"/>
              <a:gd name="T153" fmla="*/ 69 h 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5" h="69">
                <a:moveTo>
                  <a:pt x="504" y="45"/>
                </a:moveTo>
                <a:lnTo>
                  <a:pt x="494" y="41"/>
                </a:lnTo>
                <a:lnTo>
                  <a:pt x="484" y="36"/>
                </a:lnTo>
                <a:lnTo>
                  <a:pt x="473" y="34"/>
                </a:lnTo>
                <a:lnTo>
                  <a:pt x="462" y="29"/>
                </a:lnTo>
                <a:lnTo>
                  <a:pt x="452" y="27"/>
                </a:lnTo>
                <a:lnTo>
                  <a:pt x="442" y="25"/>
                </a:lnTo>
                <a:lnTo>
                  <a:pt x="430" y="21"/>
                </a:lnTo>
                <a:lnTo>
                  <a:pt x="420" y="18"/>
                </a:lnTo>
                <a:lnTo>
                  <a:pt x="409" y="15"/>
                </a:lnTo>
                <a:lnTo>
                  <a:pt x="399" y="13"/>
                </a:lnTo>
                <a:lnTo>
                  <a:pt x="388" y="11"/>
                </a:lnTo>
                <a:lnTo>
                  <a:pt x="377" y="9"/>
                </a:lnTo>
                <a:lnTo>
                  <a:pt x="367" y="7"/>
                </a:lnTo>
                <a:lnTo>
                  <a:pt x="356" y="6"/>
                </a:lnTo>
                <a:lnTo>
                  <a:pt x="344" y="5"/>
                </a:lnTo>
                <a:lnTo>
                  <a:pt x="334" y="4"/>
                </a:lnTo>
                <a:lnTo>
                  <a:pt x="323" y="2"/>
                </a:lnTo>
                <a:lnTo>
                  <a:pt x="313" y="2"/>
                </a:lnTo>
                <a:lnTo>
                  <a:pt x="301" y="1"/>
                </a:lnTo>
                <a:lnTo>
                  <a:pt x="290" y="1"/>
                </a:lnTo>
                <a:lnTo>
                  <a:pt x="280" y="1"/>
                </a:lnTo>
                <a:lnTo>
                  <a:pt x="270" y="0"/>
                </a:lnTo>
                <a:lnTo>
                  <a:pt x="258" y="1"/>
                </a:lnTo>
                <a:lnTo>
                  <a:pt x="247" y="1"/>
                </a:lnTo>
                <a:lnTo>
                  <a:pt x="237" y="2"/>
                </a:lnTo>
                <a:lnTo>
                  <a:pt x="227" y="2"/>
                </a:lnTo>
                <a:lnTo>
                  <a:pt x="215" y="2"/>
                </a:lnTo>
                <a:lnTo>
                  <a:pt x="205" y="5"/>
                </a:lnTo>
                <a:lnTo>
                  <a:pt x="195" y="5"/>
                </a:lnTo>
                <a:lnTo>
                  <a:pt x="183" y="7"/>
                </a:lnTo>
                <a:lnTo>
                  <a:pt x="173" y="8"/>
                </a:lnTo>
                <a:lnTo>
                  <a:pt x="163" y="11"/>
                </a:lnTo>
                <a:lnTo>
                  <a:pt x="153" y="12"/>
                </a:lnTo>
                <a:lnTo>
                  <a:pt x="143" y="14"/>
                </a:lnTo>
                <a:lnTo>
                  <a:pt x="131" y="16"/>
                </a:lnTo>
                <a:lnTo>
                  <a:pt x="122" y="19"/>
                </a:lnTo>
                <a:lnTo>
                  <a:pt x="112" y="21"/>
                </a:lnTo>
                <a:lnTo>
                  <a:pt x="102" y="25"/>
                </a:lnTo>
                <a:lnTo>
                  <a:pt x="92" y="27"/>
                </a:lnTo>
                <a:lnTo>
                  <a:pt x="83" y="32"/>
                </a:lnTo>
                <a:lnTo>
                  <a:pt x="74" y="34"/>
                </a:lnTo>
                <a:lnTo>
                  <a:pt x="63" y="39"/>
                </a:lnTo>
                <a:lnTo>
                  <a:pt x="53" y="41"/>
                </a:lnTo>
                <a:lnTo>
                  <a:pt x="44" y="46"/>
                </a:lnTo>
                <a:lnTo>
                  <a:pt x="35" y="50"/>
                </a:lnTo>
                <a:lnTo>
                  <a:pt x="26" y="55"/>
                </a:lnTo>
                <a:lnTo>
                  <a:pt x="17" y="59"/>
                </a:lnTo>
                <a:lnTo>
                  <a:pt x="8" y="63"/>
                </a:lnTo>
                <a:lnTo>
                  <a:pt x="0" y="68"/>
                </a:lnTo>
              </a:path>
            </a:pathLst>
          </a:custGeom>
          <a:noFill/>
          <a:ln w="1270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49" name="Freeform 245"/>
          <p:cNvSpPr>
            <a:spLocks/>
          </p:cNvSpPr>
          <p:nvPr/>
        </p:nvSpPr>
        <p:spPr bwMode="auto">
          <a:xfrm>
            <a:off x="3662363" y="3311129"/>
            <a:ext cx="40481" cy="36909"/>
          </a:xfrm>
          <a:custGeom>
            <a:avLst/>
            <a:gdLst>
              <a:gd name="T0" fmla="*/ 0 w 38"/>
              <a:gd name="T1" fmla="*/ 2147483646 h 31"/>
              <a:gd name="T2" fmla="*/ 2147483646 w 38"/>
              <a:gd name="T3" fmla="*/ 2147483646 h 31"/>
              <a:gd name="T4" fmla="*/ 2147483646 w 38"/>
              <a:gd name="T5" fmla="*/ 2147483646 h 31"/>
              <a:gd name="T6" fmla="*/ 2147483646 w 38"/>
              <a:gd name="T7" fmla="*/ 0 h 31"/>
              <a:gd name="T8" fmla="*/ 0 w 38"/>
              <a:gd name="T9" fmla="*/ 2147483646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1"/>
              <a:gd name="T17" fmla="*/ 38 w 38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1">
                <a:moveTo>
                  <a:pt x="0" y="30"/>
                </a:moveTo>
                <a:lnTo>
                  <a:pt x="37" y="29"/>
                </a:lnTo>
                <a:lnTo>
                  <a:pt x="29" y="15"/>
                </a:lnTo>
                <a:lnTo>
                  <a:pt x="21" y="0"/>
                </a:lnTo>
                <a:lnTo>
                  <a:pt x="0" y="3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50" name="Freeform 246"/>
          <p:cNvSpPr>
            <a:spLocks/>
          </p:cNvSpPr>
          <p:nvPr/>
        </p:nvSpPr>
        <p:spPr bwMode="auto">
          <a:xfrm>
            <a:off x="4163616" y="2744392"/>
            <a:ext cx="682228" cy="831056"/>
          </a:xfrm>
          <a:custGeom>
            <a:avLst/>
            <a:gdLst>
              <a:gd name="T0" fmla="*/ 2147483646 w 645"/>
              <a:gd name="T1" fmla="*/ 2147483646 h 698"/>
              <a:gd name="T2" fmla="*/ 2147483646 w 645"/>
              <a:gd name="T3" fmla="*/ 2147483646 h 698"/>
              <a:gd name="T4" fmla="*/ 2147483646 w 645"/>
              <a:gd name="T5" fmla="*/ 2147483646 h 698"/>
              <a:gd name="T6" fmla="*/ 2147483646 w 645"/>
              <a:gd name="T7" fmla="*/ 2147483646 h 698"/>
              <a:gd name="T8" fmla="*/ 2147483646 w 645"/>
              <a:gd name="T9" fmla="*/ 2147483646 h 698"/>
              <a:gd name="T10" fmla="*/ 2147483646 w 645"/>
              <a:gd name="T11" fmla="*/ 2147483646 h 698"/>
              <a:gd name="T12" fmla="*/ 2147483646 w 645"/>
              <a:gd name="T13" fmla="*/ 2147483646 h 698"/>
              <a:gd name="T14" fmla="*/ 2147483646 w 645"/>
              <a:gd name="T15" fmla="*/ 2147483646 h 698"/>
              <a:gd name="T16" fmla="*/ 2147483646 w 645"/>
              <a:gd name="T17" fmla="*/ 2147483646 h 698"/>
              <a:gd name="T18" fmla="*/ 2147483646 w 645"/>
              <a:gd name="T19" fmla="*/ 2147483646 h 698"/>
              <a:gd name="T20" fmla="*/ 2147483646 w 645"/>
              <a:gd name="T21" fmla="*/ 2147483646 h 698"/>
              <a:gd name="T22" fmla="*/ 2147483646 w 645"/>
              <a:gd name="T23" fmla="*/ 2147483646 h 698"/>
              <a:gd name="T24" fmla="*/ 2147483646 w 645"/>
              <a:gd name="T25" fmla="*/ 2147483646 h 698"/>
              <a:gd name="T26" fmla="*/ 2147483646 w 645"/>
              <a:gd name="T27" fmla="*/ 2147483646 h 698"/>
              <a:gd name="T28" fmla="*/ 2147483646 w 645"/>
              <a:gd name="T29" fmla="*/ 2147483646 h 698"/>
              <a:gd name="T30" fmla="*/ 2147483646 w 645"/>
              <a:gd name="T31" fmla="*/ 2147483646 h 698"/>
              <a:gd name="T32" fmla="*/ 2147483646 w 645"/>
              <a:gd name="T33" fmla="*/ 2147483646 h 698"/>
              <a:gd name="T34" fmla="*/ 2147483646 w 645"/>
              <a:gd name="T35" fmla="*/ 2147483646 h 698"/>
              <a:gd name="T36" fmla="*/ 2147483646 w 645"/>
              <a:gd name="T37" fmla="*/ 2147483646 h 698"/>
              <a:gd name="T38" fmla="*/ 2147483646 w 645"/>
              <a:gd name="T39" fmla="*/ 2147483646 h 698"/>
              <a:gd name="T40" fmla="*/ 2147483646 w 645"/>
              <a:gd name="T41" fmla="*/ 2147483646 h 698"/>
              <a:gd name="T42" fmla="*/ 2147483646 w 645"/>
              <a:gd name="T43" fmla="*/ 2147483646 h 698"/>
              <a:gd name="T44" fmla="*/ 2147483646 w 645"/>
              <a:gd name="T45" fmla="*/ 2147483646 h 698"/>
              <a:gd name="T46" fmla="*/ 2147483646 w 645"/>
              <a:gd name="T47" fmla="*/ 2147483646 h 698"/>
              <a:gd name="T48" fmla="*/ 2147483646 w 645"/>
              <a:gd name="T49" fmla="*/ 2147483646 h 698"/>
              <a:gd name="T50" fmla="*/ 2147483646 w 645"/>
              <a:gd name="T51" fmla="*/ 2147483646 h 698"/>
              <a:gd name="T52" fmla="*/ 2147483646 w 645"/>
              <a:gd name="T53" fmla="*/ 2147483646 h 698"/>
              <a:gd name="T54" fmla="*/ 2147483646 w 645"/>
              <a:gd name="T55" fmla="*/ 2147483646 h 698"/>
              <a:gd name="T56" fmla="*/ 2147483646 w 645"/>
              <a:gd name="T57" fmla="*/ 2147483646 h 698"/>
              <a:gd name="T58" fmla="*/ 2147483646 w 645"/>
              <a:gd name="T59" fmla="*/ 2147483646 h 698"/>
              <a:gd name="T60" fmla="*/ 2147483646 w 645"/>
              <a:gd name="T61" fmla="*/ 2147483646 h 698"/>
              <a:gd name="T62" fmla="*/ 2147483646 w 645"/>
              <a:gd name="T63" fmla="*/ 2147483646 h 698"/>
              <a:gd name="T64" fmla="*/ 2147483646 w 645"/>
              <a:gd name="T65" fmla="*/ 2147483646 h 698"/>
              <a:gd name="T66" fmla="*/ 2147483646 w 645"/>
              <a:gd name="T67" fmla="*/ 2147483646 h 698"/>
              <a:gd name="T68" fmla="*/ 2147483646 w 645"/>
              <a:gd name="T69" fmla="*/ 2147483646 h 698"/>
              <a:gd name="T70" fmla="*/ 2147483646 w 645"/>
              <a:gd name="T71" fmla="*/ 2147483646 h 698"/>
              <a:gd name="T72" fmla="*/ 2147483646 w 645"/>
              <a:gd name="T73" fmla="*/ 2147483646 h 698"/>
              <a:gd name="T74" fmla="*/ 2147483646 w 645"/>
              <a:gd name="T75" fmla="*/ 2147483646 h 698"/>
              <a:gd name="T76" fmla="*/ 2147483646 w 645"/>
              <a:gd name="T77" fmla="*/ 2147483646 h 698"/>
              <a:gd name="T78" fmla="*/ 2147483646 w 645"/>
              <a:gd name="T79" fmla="*/ 0 h 698"/>
              <a:gd name="T80" fmla="*/ 2147483646 w 645"/>
              <a:gd name="T81" fmla="*/ 2147483646 h 698"/>
              <a:gd name="T82" fmla="*/ 2147483646 w 645"/>
              <a:gd name="T83" fmla="*/ 2147483646 h 698"/>
              <a:gd name="T84" fmla="*/ 2147483646 w 645"/>
              <a:gd name="T85" fmla="*/ 2147483646 h 698"/>
              <a:gd name="T86" fmla="*/ 2147483646 w 645"/>
              <a:gd name="T87" fmla="*/ 2147483646 h 698"/>
              <a:gd name="T88" fmla="*/ 2147483646 w 645"/>
              <a:gd name="T89" fmla="*/ 2147483646 h 698"/>
              <a:gd name="T90" fmla="*/ 2147483646 w 645"/>
              <a:gd name="T91" fmla="*/ 2147483646 h 698"/>
              <a:gd name="T92" fmla="*/ 2147483646 w 645"/>
              <a:gd name="T93" fmla="*/ 2147483646 h 698"/>
              <a:gd name="T94" fmla="*/ 2147483646 w 645"/>
              <a:gd name="T95" fmla="*/ 2147483646 h 698"/>
              <a:gd name="T96" fmla="*/ 2147483646 w 645"/>
              <a:gd name="T97" fmla="*/ 2147483646 h 698"/>
              <a:gd name="T98" fmla="*/ 2147483646 w 645"/>
              <a:gd name="T99" fmla="*/ 2147483646 h 698"/>
              <a:gd name="T100" fmla="*/ 2147483646 w 645"/>
              <a:gd name="T101" fmla="*/ 2147483646 h 698"/>
              <a:gd name="T102" fmla="*/ 2147483646 w 645"/>
              <a:gd name="T103" fmla="*/ 2147483646 h 698"/>
              <a:gd name="T104" fmla="*/ 2147483646 w 645"/>
              <a:gd name="T105" fmla="*/ 2147483646 h 6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45"/>
              <a:gd name="T160" fmla="*/ 0 h 698"/>
              <a:gd name="T161" fmla="*/ 645 w 645"/>
              <a:gd name="T162" fmla="*/ 698 h 69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45" h="698">
                <a:moveTo>
                  <a:pt x="0" y="349"/>
                </a:moveTo>
                <a:lnTo>
                  <a:pt x="0" y="359"/>
                </a:lnTo>
                <a:lnTo>
                  <a:pt x="1" y="369"/>
                </a:lnTo>
                <a:lnTo>
                  <a:pt x="1" y="381"/>
                </a:lnTo>
                <a:lnTo>
                  <a:pt x="2" y="391"/>
                </a:lnTo>
                <a:lnTo>
                  <a:pt x="3" y="402"/>
                </a:lnTo>
                <a:lnTo>
                  <a:pt x="6" y="411"/>
                </a:lnTo>
                <a:lnTo>
                  <a:pt x="7" y="423"/>
                </a:lnTo>
                <a:lnTo>
                  <a:pt x="9" y="432"/>
                </a:lnTo>
                <a:lnTo>
                  <a:pt x="11" y="442"/>
                </a:lnTo>
                <a:lnTo>
                  <a:pt x="15" y="452"/>
                </a:lnTo>
                <a:lnTo>
                  <a:pt x="17" y="462"/>
                </a:lnTo>
                <a:lnTo>
                  <a:pt x="19" y="471"/>
                </a:lnTo>
                <a:lnTo>
                  <a:pt x="24" y="480"/>
                </a:lnTo>
                <a:lnTo>
                  <a:pt x="26" y="490"/>
                </a:lnTo>
                <a:lnTo>
                  <a:pt x="31" y="499"/>
                </a:lnTo>
                <a:lnTo>
                  <a:pt x="34" y="507"/>
                </a:lnTo>
                <a:lnTo>
                  <a:pt x="40" y="516"/>
                </a:lnTo>
                <a:lnTo>
                  <a:pt x="44" y="526"/>
                </a:lnTo>
                <a:lnTo>
                  <a:pt x="49" y="534"/>
                </a:lnTo>
                <a:lnTo>
                  <a:pt x="53" y="543"/>
                </a:lnTo>
                <a:lnTo>
                  <a:pt x="58" y="550"/>
                </a:lnTo>
                <a:lnTo>
                  <a:pt x="63" y="558"/>
                </a:lnTo>
                <a:lnTo>
                  <a:pt x="69" y="566"/>
                </a:lnTo>
                <a:lnTo>
                  <a:pt x="75" y="573"/>
                </a:lnTo>
                <a:lnTo>
                  <a:pt x="81" y="581"/>
                </a:lnTo>
                <a:lnTo>
                  <a:pt x="87" y="589"/>
                </a:lnTo>
                <a:lnTo>
                  <a:pt x="94" y="596"/>
                </a:lnTo>
                <a:lnTo>
                  <a:pt x="101" y="603"/>
                </a:lnTo>
                <a:lnTo>
                  <a:pt x="108" y="610"/>
                </a:lnTo>
                <a:lnTo>
                  <a:pt x="113" y="616"/>
                </a:lnTo>
                <a:lnTo>
                  <a:pt x="121" y="622"/>
                </a:lnTo>
                <a:lnTo>
                  <a:pt x="128" y="629"/>
                </a:lnTo>
                <a:lnTo>
                  <a:pt x="135" y="633"/>
                </a:lnTo>
                <a:lnTo>
                  <a:pt x="143" y="639"/>
                </a:lnTo>
                <a:lnTo>
                  <a:pt x="151" y="645"/>
                </a:lnTo>
                <a:lnTo>
                  <a:pt x="160" y="650"/>
                </a:lnTo>
                <a:lnTo>
                  <a:pt x="166" y="654"/>
                </a:lnTo>
                <a:lnTo>
                  <a:pt x="175" y="660"/>
                </a:lnTo>
                <a:lnTo>
                  <a:pt x="182" y="665"/>
                </a:lnTo>
                <a:lnTo>
                  <a:pt x="191" y="668"/>
                </a:lnTo>
                <a:lnTo>
                  <a:pt x="200" y="672"/>
                </a:lnTo>
                <a:lnTo>
                  <a:pt x="208" y="676"/>
                </a:lnTo>
                <a:lnTo>
                  <a:pt x="217" y="678"/>
                </a:lnTo>
                <a:lnTo>
                  <a:pt x="226" y="682"/>
                </a:lnTo>
                <a:lnTo>
                  <a:pt x="237" y="684"/>
                </a:lnTo>
                <a:lnTo>
                  <a:pt x="246" y="687"/>
                </a:lnTo>
                <a:lnTo>
                  <a:pt x="255" y="689"/>
                </a:lnTo>
                <a:lnTo>
                  <a:pt x="264" y="691"/>
                </a:lnTo>
                <a:lnTo>
                  <a:pt x="274" y="694"/>
                </a:lnTo>
                <a:lnTo>
                  <a:pt x="283" y="695"/>
                </a:lnTo>
                <a:lnTo>
                  <a:pt x="293" y="696"/>
                </a:lnTo>
                <a:lnTo>
                  <a:pt x="302" y="696"/>
                </a:lnTo>
                <a:lnTo>
                  <a:pt x="312" y="697"/>
                </a:lnTo>
                <a:lnTo>
                  <a:pt x="333" y="697"/>
                </a:lnTo>
                <a:lnTo>
                  <a:pt x="342" y="696"/>
                </a:lnTo>
                <a:lnTo>
                  <a:pt x="352" y="696"/>
                </a:lnTo>
                <a:lnTo>
                  <a:pt x="362" y="695"/>
                </a:lnTo>
                <a:lnTo>
                  <a:pt x="371" y="694"/>
                </a:lnTo>
                <a:lnTo>
                  <a:pt x="380" y="691"/>
                </a:lnTo>
                <a:lnTo>
                  <a:pt x="390" y="689"/>
                </a:lnTo>
                <a:lnTo>
                  <a:pt x="400" y="687"/>
                </a:lnTo>
                <a:lnTo>
                  <a:pt x="409" y="684"/>
                </a:lnTo>
                <a:lnTo>
                  <a:pt x="418" y="682"/>
                </a:lnTo>
                <a:lnTo>
                  <a:pt x="427" y="678"/>
                </a:lnTo>
                <a:lnTo>
                  <a:pt x="436" y="676"/>
                </a:lnTo>
                <a:lnTo>
                  <a:pt x="444" y="672"/>
                </a:lnTo>
                <a:lnTo>
                  <a:pt x="453" y="668"/>
                </a:lnTo>
                <a:lnTo>
                  <a:pt x="462" y="665"/>
                </a:lnTo>
                <a:lnTo>
                  <a:pt x="470" y="660"/>
                </a:lnTo>
                <a:lnTo>
                  <a:pt x="478" y="654"/>
                </a:lnTo>
                <a:lnTo>
                  <a:pt x="486" y="650"/>
                </a:lnTo>
                <a:lnTo>
                  <a:pt x="493" y="645"/>
                </a:lnTo>
                <a:lnTo>
                  <a:pt x="500" y="639"/>
                </a:lnTo>
                <a:lnTo>
                  <a:pt x="509" y="633"/>
                </a:lnTo>
                <a:lnTo>
                  <a:pt x="516" y="629"/>
                </a:lnTo>
                <a:lnTo>
                  <a:pt x="524" y="622"/>
                </a:lnTo>
                <a:lnTo>
                  <a:pt x="531" y="616"/>
                </a:lnTo>
                <a:lnTo>
                  <a:pt x="538" y="610"/>
                </a:lnTo>
                <a:lnTo>
                  <a:pt x="544" y="603"/>
                </a:lnTo>
                <a:lnTo>
                  <a:pt x="550" y="596"/>
                </a:lnTo>
                <a:lnTo>
                  <a:pt x="557" y="589"/>
                </a:lnTo>
                <a:lnTo>
                  <a:pt x="564" y="581"/>
                </a:lnTo>
                <a:lnTo>
                  <a:pt x="569" y="573"/>
                </a:lnTo>
                <a:lnTo>
                  <a:pt x="575" y="566"/>
                </a:lnTo>
                <a:lnTo>
                  <a:pt x="581" y="558"/>
                </a:lnTo>
                <a:lnTo>
                  <a:pt x="586" y="550"/>
                </a:lnTo>
                <a:lnTo>
                  <a:pt x="591" y="543"/>
                </a:lnTo>
                <a:lnTo>
                  <a:pt x="595" y="534"/>
                </a:lnTo>
                <a:lnTo>
                  <a:pt x="601" y="526"/>
                </a:lnTo>
                <a:lnTo>
                  <a:pt x="606" y="516"/>
                </a:lnTo>
                <a:lnTo>
                  <a:pt x="610" y="507"/>
                </a:lnTo>
                <a:lnTo>
                  <a:pt x="613" y="499"/>
                </a:lnTo>
                <a:lnTo>
                  <a:pt x="618" y="490"/>
                </a:lnTo>
                <a:lnTo>
                  <a:pt x="621" y="480"/>
                </a:lnTo>
                <a:lnTo>
                  <a:pt x="625" y="471"/>
                </a:lnTo>
                <a:lnTo>
                  <a:pt x="627" y="462"/>
                </a:lnTo>
                <a:lnTo>
                  <a:pt x="630" y="452"/>
                </a:lnTo>
                <a:lnTo>
                  <a:pt x="633" y="442"/>
                </a:lnTo>
                <a:lnTo>
                  <a:pt x="635" y="432"/>
                </a:lnTo>
                <a:lnTo>
                  <a:pt x="637" y="423"/>
                </a:lnTo>
                <a:lnTo>
                  <a:pt x="639" y="411"/>
                </a:lnTo>
                <a:lnTo>
                  <a:pt x="641" y="402"/>
                </a:lnTo>
                <a:lnTo>
                  <a:pt x="642" y="391"/>
                </a:lnTo>
                <a:lnTo>
                  <a:pt x="643" y="381"/>
                </a:lnTo>
                <a:lnTo>
                  <a:pt x="644" y="369"/>
                </a:lnTo>
                <a:lnTo>
                  <a:pt x="644" y="359"/>
                </a:lnTo>
                <a:lnTo>
                  <a:pt x="644" y="349"/>
                </a:lnTo>
                <a:lnTo>
                  <a:pt x="644" y="338"/>
                </a:lnTo>
                <a:lnTo>
                  <a:pt x="644" y="328"/>
                </a:lnTo>
                <a:lnTo>
                  <a:pt x="643" y="316"/>
                </a:lnTo>
                <a:lnTo>
                  <a:pt x="642" y="306"/>
                </a:lnTo>
                <a:lnTo>
                  <a:pt x="641" y="295"/>
                </a:lnTo>
                <a:lnTo>
                  <a:pt x="639" y="285"/>
                </a:lnTo>
                <a:lnTo>
                  <a:pt x="637" y="274"/>
                </a:lnTo>
                <a:lnTo>
                  <a:pt x="635" y="265"/>
                </a:lnTo>
                <a:lnTo>
                  <a:pt x="633" y="255"/>
                </a:lnTo>
                <a:lnTo>
                  <a:pt x="630" y="245"/>
                </a:lnTo>
                <a:lnTo>
                  <a:pt x="627" y="235"/>
                </a:lnTo>
                <a:lnTo>
                  <a:pt x="625" y="226"/>
                </a:lnTo>
                <a:lnTo>
                  <a:pt x="621" y="217"/>
                </a:lnTo>
                <a:lnTo>
                  <a:pt x="618" y="207"/>
                </a:lnTo>
                <a:lnTo>
                  <a:pt x="613" y="198"/>
                </a:lnTo>
                <a:lnTo>
                  <a:pt x="610" y="189"/>
                </a:lnTo>
                <a:lnTo>
                  <a:pt x="606" y="181"/>
                </a:lnTo>
                <a:lnTo>
                  <a:pt x="601" y="171"/>
                </a:lnTo>
                <a:lnTo>
                  <a:pt x="595" y="163"/>
                </a:lnTo>
                <a:lnTo>
                  <a:pt x="591" y="155"/>
                </a:lnTo>
                <a:lnTo>
                  <a:pt x="586" y="146"/>
                </a:lnTo>
                <a:lnTo>
                  <a:pt x="581" y="139"/>
                </a:lnTo>
                <a:lnTo>
                  <a:pt x="575" y="130"/>
                </a:lnTo>
                <a:lnTo>
                  <a:pt x="569" y="123"/>
                </a:lnTo>
                <a:lnTo>
                  <a:pt x="564" y="115"/>
                </a:lnTo>
                <a:lnTo>
                  <a:pt x="557" y="108"/>
                </a:lnTo>
                <a:lnTo>
                  <a:pt x="550" y="102"/>
                </a:lnTo>
                <a:lnTo>
                  <a:pt x="544" y="95"/>
                </a:lnTo>
                <a:lnTo>
                  <a:pt x="538" y="88"/>
                </a:lnTo>
                <a:lnTo>
                  <a:pt x="531" y="81"/>
                </a:lnTo>
                <a:lnTo>
                  <a:pt x="524" y="74"/>
                </a:lnTo>
                <a:lnTo>
                  <a:pt x="516" y="68"/>
                </a:lnTo>
                <a:lnTo>
                  <a:pt x="509" y="63"/>
                </a:lnTo>
                <a:lnTo>
                  <a:pt x="500" y="57"/>
                </a:lnTo>
                <a:lnTo>
                  <a:pt x="493" y="52"/>
                </a:lnTo>
                <a:lnTo>
                  <a:pt x="486" y="46"/>
                </a:lnTo>
                <a:lnTo>
                  <a:pt x="478" y="42"/>
                </a:lnTo>
                <a:lnTo>
                  <a:pt x="470" y="37"/>
                </a:lnTo>
                <a:lnTo>
                  <a:pt x="462" y="32"/>
                </a:lnTo>
                <a:lnTo>
                  <a:pt x="453" y="29"/>
                </a:lnTo>
                <a:lnTo>
                  <a:pt x="444" y="24"/>
                </a:lnTo>
                <a:lnTo>
                  <a:pt x="436" y="21"/>
                </a:lnTo>
                <a:lnTo>
                  <a:pt x="427" y="19"/>
                </a:lnTo>
                <a:lnTo>
                  <a:pt x="418" y="14"/>
                </a:lnTo>
                <a:lnTo>
                  <a:pt x="409" y="12"/>
                </a:lnTo>
                <a:lnTo>
                  <a:pt x="400" y="9"/>
                </a:lnTo>
                <a:lnTo>
                  <a:pt x="390" y="7"/>
                </a:lnTo>
                <a:lnTo>
                  <a:pt x="380" y="6"/>
                </a:lnTo>
                <a:lnTo>
                  <a:pt x="371" y="3"/>
                </a:lnTo>
                <a:lnTo>
                  <a:pt x="362" y="2"/>
                </a:lnTo>
                <a:lnTo>
                  <a:pt x="352" y="1"/>
                </a:lnTo>
                <a:lnTo>
                  <a:pt x="342" y="0"/>
                </a:lnTo>
                <a:lnTo>
                  <a:pt x="333" y="0"/>
                </a:lnTo>
                <a:lnTo>
                  <a:pt x="312" y="0"/>
                </a:lnTo>
                <a:lnTo>
                  <a:pt x="302" y="0"/>
                </a:lnTo>
                <a:lnTo>
                  <a:pt x="293" y="1"/>
                </a:lnTo>
                <a:lnTo>
                  <a:pt x="283" y="2"/>
                </a:lnTo>
                <a:lnTo>
                  <a:pt x="274" y="3"/>
                </a:lnTo>
                <a:lnTo>
                  <a:pt x="264" y="6"/>
                </a:lnTo>
                <a:lnTo>
                  <a:pt x="255" y="7"/>
                </a:lnTo>
                <a:lnTo>
                  <a:pt x="246" y="9"/>
                </a:lnTo>
                <a:lnTo>
                  <a:pt x="237" y="12"/>
                </a:lnTo>
                <a:lnTo>
                  <a:pt x="226" y="14"/>
                </a:lnTo>
                <a:lnTo>
                  <a:pt x="217" y="19"/>
                </a:lnTo>
                <a:lnTo>
                  <a:pt x="208" y="21"/>
                </a:lnTo>
                <a:lnTo>
                  <a:pt x="200" y="24"/>
                </a:lnTo>
                <a:lnTo>
                  <a:pt x="191" y="29"/>
                </a:lnTo>
                <a:lnTo>
                  <a:pt x="182" y="32"/>
                </a:lnTo>
                <a:lnTo>
                  <a:pt x="175" y="37"/>
                </a:lnTo>
                <a:lnTo>
                  <a:pt x="166" y="42"/>
                </a:lnTo>
                <a:lnTo>
                  <a:pt x="160" y="46"/>
                </a:lnTo>
                <a:lnTo>
                  <a:pt x="151" y="52"/>
                </a:lnTo>
                <a:lnTo>
                  <a:pt x="143" y="57"/>
                </a:lnTo>
                <a:lnTo>
                  <a:pt x="135" y="63"/>
                </a:lnTo>
                <a:lnTo>
                  <a:pt x="128" y="68"/>
                </a:lnTo>
                <a:lnTo>
                  <a:pt x="121" y="74"/>
                </a:lnTo>
                <a:lnTo>
                  <a:pt x="113" y="81"/>
                </a:lnTo>
                <a:lnTo>
                  <a:pt x="108" y="88"/>
                </a:lnTo>
                <a:lnTo>
                  <a:pt x="101" y="95"/>
                </a:lnTo>
                <a:lnTo>
                  <a:pt x="94" y="102"/>
                </a:lnTo>
                <a:lnTo>
                  <a:pt x="87" y="108"/>
                </a:lnTo>
                <a:lnTo>
                  <a:pt x="81" y="115"/>
                </a:lnTo>
                <a:lnTo>
                  <a:pt x="75" y="123"/>
                </a:lnTo>
                <a:lnTo>
                  <a:pt x="69" y="130"/>
                </a:lnTo>
                <a:lnTo>
                  <a:pt x="63" y="139"/>
                </a:lnTo>
                <a:lnTo>
                  <a:pt x="58" y="146"/>
                </a:lnTo>
                <a:lnTo>
                  <a:pt x="53" y="155"/>
                </a:lnTo>
                <a:lnTo>
                  <a:pt x="49" y="163"/>
                </a:lnTo>
                <a:lnTo>
                  <a:pt x="44" y="171"/>
                </a:lnTo>
                <a:lnTo>
                  <a:pt x="40" y="181"/>
                </a:lnTo>
                <a:lnTo>
                  <a:pt x="34" y="189"/>
                </a:lnTo>
                <a:lnTo>
                  <a:pt x="31" y="198"/>
                </a:lnTo>
                <a:lnTo>
                  <a:pt x="26" y="207"/>
                </a:lnTo>
                <a:lnTo>
                  <a:pt x="24" y="217"/>
                </a:lnTo>
                <a:lnTo>
                  <a:pt x="19" y="226"/>
                </a:lnTo>
                <a:lnTo>
                  <a:pt x="17" y="235"/>
                </a:lnTo>
                <a:lnTo>
                  <a:pt x="15" y="245"/>
                </a:lnTo>
                <a:lnTo>
                  <a:pt x="11" y="255"/>
                </a:lnTo>
                <a:lnTo>
                  <a:pt x="9" y="265"/>
                </a:lnTo>
                <a:lnTo>
                  <a:pt x="7" y="274"/>
                </a:lnTo>
                <a:lnTo>
                  <a:pt x="6" y="285"/>
                </a:lnTo>
                <a:lnTo>
                  <a:pt x="3" y="295"/>
                </a:lnTo>
                <a:lnTo>
                  <a:pt x="2" y="306"/>
                </a:lnTo>
                <a:lnTo>
                  <a:pt x="1" y="316"/>
                </a:lnTo>
                <a:lnTo>
                  <a:pt x="1" y="328"/>
                </a:lnTo>
                <a:lnTo>
                  <a:pt x="0" y="338"/>
                </a:lnTo>
                <a:lnTo>
                  <a:pt x="0" y="349"/>
                </a:lnTo>
              </a:path>
            </a:pathLst>
          </a:custGeom>
          <a:noFill/>
          <a:ln w="1016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72951" name="Freeform 247"/>
          <p:cNvSpPr>
            <a:spLocks/>
          </p:cNvSpPr>
          <p:nvPr/>
        </p:nvSpPr>
        <p:spPr bwMode="auto">
          <a:xfrm>
            <a:off x="4254104" y="2856310"/>
            <a:ext cx="495300" cy="591740"/>
          </a:xfrm>
          <a:custGeom>
            <a:avLst/>
            <a:gdLst>
              <a:gd name="T0" fmla="*/ 2147483646 w 468"/>
              <a:gd name="T1" fmla="*/ 0 h 497"/>
              <a:gd name="T2" fmla="*/ 2147483646 w 468"/>
              <a:gd name="T3" fmla="*/ 2147483646 h 497"/>
              <a:gd name="T4" fmla="*/ 2147483646 w 468"/>
              <a:gd name="T5" fmla="*/ 2147483646 h 497"/>
              <a:gd name="T6" fmla="*/ 0 w 468"/>
              <a:gd name="T7" fmla="*/ 2147483646 h 497"/>
              <a:gd name="T8" fmla="*/ 2147483646 w 468"/>
              <a:gd name="T9" fmla="*/ 0 h 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8"/>
              <a:gd name="T16" fmla="*/ 0 h 497"/>
              <a:gd name="T17" fmla="*/ 468 w 468"/>
              <a:gd name="T18" fmla="*/ 497 h 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8" h="497">
                <a:moveTo>
                  <a:pt x="46" y="0"/>
                </a:moveTo>
                <a:lnTo>
                  <a:pt x="467" y="450"/>
                </a:lnTo>
                <a:lnTo>
                  <a:pt x="421" y="496"/>
                </a:lnTo>
                <a:lnTo>
                  <a:pt x="0" y="46"/>
                </a:lnTo>
                <a:lnTo>
                  <a:pt x="46" y="0"/>
                </a:lnTo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576760" name="Rectangle 2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32670" y="1806178"/>
            <a:ext cx="3767139" cy="2919413"/>
          </a:xfrm>
          <a:ln>
            <a:miter lim="800000"/>
            <a:headEnd/>
            <a:tailEnd/>
          </a:ln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800" b="0" dirty="0" smtClean="0"/>
              <a:t>Two </a:t>
            </a:r>
            <a:r>
              <a:rPr lang="en-US" sz="1800" b="0" dirty="0"/>
              <a:t>Pass Inlet Louver</a:t>
            </a:r>
          </a:p>
          <a:p>
            <a:pPr>
              <a:lnSpc>
                <a:spcPct val="95000"/>
              </a:lnSpc>
              <a:spcAft>
                <a:spcPct val="30000"/>
              </a:spcAft>
              <a:buSzPct val="90000"/>
              <a:defRPr/>
            </a:pPr>
            <a:r>
              <a:rPr lang="en-US" sz="1800" b="0" dirty="0"/>
              <a:t>Basin Enclosed - Not exposed to Wind &amp; Sun</a:t>
            </a:r>
          </a:p>
          <a:p>
            <a:pPr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800" b="0" dirty="0"/>
              <a:t>Angled Cross section “Sight-tight” </a:t>
            </a:r>
            <a:r>
              <a:rPr lang="en-US" sz="1800" b="0" dirty="0" smtClean="0"/>
              <a:t>design</a:t>
            </a:r>
            <a:endParaRPr lang="en-US" sz="1800" b="0" dirty="0"/>
          </a:p>
        </p:txBody>
      </p:sp>
      <p:sp>
        <p:nvSpPr>
          <p:cNvPr id="72953" name="Rectangle 249"/>
          <p:cNvSpPr>
            <a:spLocks noChangeArrowheads="1"/>
          </p:cNvSpPr>
          <p:nvPr/>
        </p:nvSpPr>
        <p:spPr bwMode="auto">
          <a:xfrm>
            <a:off x="3601756" y="2155031"/>
            <a:ext cx="755817" cy="25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chemeClr val="tx1"/>
                </a:solidFill>
                <a:latin typeface="Helvetica" panose="020B0604020202020204" pitchFamily="34" charset="0"/>
              </a:rPr>
              <a:t>Sunlight</a:t>
            </a:r>
            <a:endParaRPr lang="en-US" altLang="en-US" sz="900" b="1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72954" name="Rectangle 250"/>
          <p:cNvSpPr>
            <a:spLocks noChangeArrowheads="1"/>
          </p:cNvSpPr>
          <p:nvPr/>
        </p:nvSpPr>
        <p:spPr bwMode="auto">
          <a:xfrm>
            <a:off x="3465214" y="3867150"/>
            <a:ext cx="882454" cy="25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tx1"/>
                </a:solidFill>
                <a:latin typeface="Helvetica" panose="020B0604020202020204" pitchFamily="34" charset="0"/>
              </a:rPr>
              <a:t>Splashout</a:t>
            </a:r>
          </a:p>
        </p:txBody>
      </p:sp>
      <p:sp>
        <p:nvSpPr>
          <p:cNvPr id="72955" name="Rectangle 251"/>
          <p:cNvSpPr>
            <a:spLocks noChangeArrowheads="1"/>
          </p:cNvSpPr>
          <p:nvPr/>
        </p:nvSpPr>
        <p:spPr bwMode="auto">
          <a:xfrm>
            <a:off x="4189616" y="3067050"/>
            <a:ext cx="614752" cy="25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tx1"/>
                </a:solidFill>
                <a:latin typeface="Helvetica" panose="020B0604020202020204" pitchFamily="34" charset="0"/>
              </a:rPr>
              <a:t>Debris</a:t>
            </a:r>
            <a:endParaRPr lang="en-US" altLang="en-US" sz="900" b="1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72956" name="Rectangle 252"/>
          <p:cNvSpPr>
            <a:spLocks noChangeArrowheads="1"/>
          </p:cNvSpPr>
          <p:nvPr/>
        </p:nvSpPr>
        <p:spPr bwMode="auto">
          <a:xfrm>
            <a:off x="3467100" y="2677716"/>
            <a:ext cx="661988" cy="43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chemeClr val="tx1"/>
                </a:solidFill>
                <a:latin typeface="Helvetica" panose="020B0604020202020204" pitchFamily="34" charset="0"/>
              </a:rPr>
              <a:t>Air Intake</a:t>
            </a:r>
            <a:endParaRPr lang="en-US" altLang="en-US" sz="900" b="1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576765" name="Rectangle 253"/>
          <p:cNvSpPr>
            <a:spLocks noChangeArrowheads="1"/>
          </p:cNvSpPr>
          <p:nvPr/>
        </p:nvSpPr>
        <p:spPr bwMode="auto">
          <a:xfrm>
            <a:off x="1214387" y="937349"/>
            <a:ext cx="6738988" cy="644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Features – Unique Inlet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Louvers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Rectangle 4"/>
          <p:cNvSpPr>
            <a:spLocks noChangeArrowheads="1"/>
          </p:cNvSpPr>
          <p:nvPr/>
        </p:nvSpPr>
        <p:spPr bwMode="auto">
          <a:xfrm>
            <a:off x="887561" y="0"/>
            <a:ext cx="7342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666383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nimBg="1"/>
      <p:bldP spid="72709" grpId="0" animBg="1"/>
      <p:bldP spid="72710" grpId="0" animBg="1"/>
      <p:bldP spid="72711" grpId="0" animBg="1"/>
      <p:bldP spid="72712" grpId="0" animBg="1"/>
      <p:bldP spid="72713" grpId="0" animBg="1"/>
      <p:bldP spid="72714" grpId="0" animBg="1"/>
      <p:bldP spid="72715" grpId="0" animBg="1"/>
      <p:bldP spid="72716" grpId="0" animBg="1"/>
      <p:bldP spid="72717" grpId="0" animBg="1"/>
      <p:bldP spid="72718" grpId="0" animBg="1"/>
      <p:bldP spid="72719" grpId="0" animBg="1"/>
      <p:bldP spid="72720" grpId="0" animBg="1"/>
      <p:bldP spid="72721" grpId="0" animBg="1"/>
      <p:bldP spid="72722" grpId="0" animBg="1"/>
      <p:bldP spid="72723" grpId="0" animBg="1"/>
      <p:bldP spid="72724" grpId="0" animBg="1"/>
      <p:bldP spid="72725" grpId="0" animBg="1"/>
      <p:bldP spid="72726" grpId="0" animBg="1"/>
      <p:bldP spid="72727" grpId="0" animBg="1"/>
      <p:bldP spid="72728" grpId="0" animBg="1"/>
      <p:bldP spid="72729" grpId="0" animBg="1"/>
      <p:bldP spid="72730" grpId="0" animBg="1"/>
      <p:bldP spid="72731" grpId="0" animBg="1"/>
      <p:bldP spid="72732" grpId="0" animBg="1"/>
      <p:bldP spid="72733" grpId="0" animBg="1"/>
      <p:bldP spid="72734" grpId="0" animBg="1"/>
      <p:bldP spid="72735" grpId="0" animBg="1"/>
      <p:bldP spid="72736" grpId="0" animBg="1"/>
      <p:bldP spid="72737" grpId="0" animBg="1"/>
      <p:bldP spid="72738" grpId="0" animBg="1"/>
      <p:bldP spid="72739" grpId="0" animBg="1"/>
      <p:bldP spid="72740" grpId="0" animBg="1"/>
      <p:bldP spid="72741" grpId="0" animBg="1"/>
      <p:bldP spid="72742" grpId="0" animBg="1"/>
      <p:bldP spid="72743" grpId="0" animBg="1"/>
      <p:bldP spid="72744" grpId="0" animBg="1"/>
      <p:bldP spid="72745" grpId="0" animBg="1"/>
      <p:bldP spid="72746" grpId="0" animBg="1"/>
      <p:bldP spid="72747" grpId="0" animBg="1"/>
      <p:bldP spid="72748" grpId="0" animBg="1"/>
      <p:bldP spid="72749" grpId="0" animBg="1"/>
      <p:bldP spid="72750" grpId="0" animBg="1"/>
      <p:bldP spid="72751" grpId="0" animBg="1"/>
      <p:bldP spid="72752" grpId="0" animBg="1"/>
      <p:bldP spid="72753" grpId="0" animBg="1"/>
      <p:bldP spid="72754" grpId="0" animBg="1"/>
      <p:bldP spid="72755" grpId="0" animBg="1"/>
      <p:bldP spid="72756" grpId="0" animBg="1"/>
      <p:bldP spid="72757" grpId="0" animBg="1"/>
      <p:bldP spid="72758" grpId="0" animBg="1"/>
      <p:bldP spid="72759" grpId="0" animBg="1"/>
      <p:bldP spid="72760" grpId="0" animBg="1"/>
      <p:bldP spid="72761" grpId="0" animBg="1"/>
      <p:bldP spid="72762" grpId="0" animBg="1"/>
      <p:bldP spid="72763" grpId="0" animBg="1"/>
      <p:bldP spid="72764" grpId="0" animBg="1"/>
      <p:bldP spid="72765" grpId="0" animBg="1"/>
      <p:bldP spid="72766" grpId="0" animBg="1"/>
      <p:bldP spid="72767" grpId="0" animBg="1"/>
      <p:bldP spid="72768" grpId="0" animBg="1"/>
      <p:bldP spid="72769" grpId="0" animBg="1"/>
      <p:bldP spid="72770" grpId="0" animBg="1"/>
      <p:bldP spid="72771" grpId="0" animBg="1"/>
      <p:bldP spid="72772" grpId="0" animBg="1"/>
      <p:bldP spid="72773" grpId="0" animBg="1"/>
      <p:bldP spid="72774" grpId="0" animBg="1"/>
      <p:bldP spid="72775" grpId="0" animBg="1"/>
      <p:bldP spid="72776" grpId="0" animBg="1"/>
      <p:bldP spid="72777" grpId="0" animBg="1"/>
      <p:bldP spid="72778" grpId="0" animBg="1"/>
      <p:bldP spid="72779" grpId="0" animBg="1"/>
      <p:bldP spid="72780" grpId="0" animBg="1"/>
      <p:bldP spid="72781" grpId="0" animBg="1"/>
      <p:bldP spid="72782" grpId="0" animBg="1"/>
      <p:bldP spid="72783" grpId="0" animBg="1"/>
      <p:bldP spid="72784" grpId="0" animBg="1"/>
      <p:bldP spid="72785" grpId="0" animBg="1"/>
      <p:bldP spid="72786" grpId="0" animBg="1"/>
      <p:bldP spid="72787" grpId="0" animBg="1"/>
      <p:bldP spid="72788" grpId="0" animBg="1"/>
      <p:bldP spid="72789" grpId="0" animBg="1"/>
      <p:bldP spid="72790" grpId="0" animBg="1"/>
      <p:bldP spid="72791" grpId="0" animBg="1"/>
      <p:bldP spid="72792" grpId="0" animBg="1"/>
      <p:bldP spid="72793" grpId="0" animBg="1"/>
      <p:bldP spid="72794" grpId="0" animBg="1"/>
      <p:bldP spid="72795" grpId="0" animBg="1"/>
      <p:bldP spid="72796" grpId="0" animBg="1"/>
      <p:bldP spid="72797" grpId="0" animBg="1"/>
      <p:bldP spid="72798" grpId="0" animBg="1"/>
      <p:bldP spid="72799" grpId="0" animBg="1"/>
      <p:bldP spid="72800" grpId="0" animBg="1"/>
      <p:bldP spid="72801" grpId="0" animBg="1"/>
      <p:bldP spid="72802" grpId="0" animBg="1"/>
      <p:bldP spid="72803" grpId="0" animBg="1"/>
      <p:bldP spid="72804" grpId="0" animBg="1"/>
      <p:bldP spid="72805" grpId="0" animBg="1"/>
      <p:bldP spid="72806" grpId="0" animBg="1"/>
      <p:bldP spid="72807" grpId="0" animBg="1"/>
      <p:bldP spid="72808" grpId="0" animBg="1"/>
      <p:bldP spid="72809" grpId="0" animBg="1"/>
      <p:bldP spid="72810" grpId="0" animBg="1"/>
      <p:bldP spid="72811" grpId="0" animBg="1"/>
      <p:bldP spid="72812" grpId="0" animBg="1"/>
      <p:bldP spid="72813" grpId="0" animBg="1"/>
      <p:bldP spid="72814" grpId="0" animBg="1"/>
      <p:bldP spid="72815" grpId="0" animBg="1"/>
      <p:bldP spid="72816" grpId="0" animBg="1"/>
      <p:bldP spid="72817" grpId="0" animBg="1"/>
      <p:bldP spid="72818" grpId="0" animBg="1"/>
      <p:bldP spid="72819" grpId="0" animBg="1"/>
      <p:bldP spid="72820" grpId="0" animBg="1"/>
      <p:bldP spid="72821" grpId="0" animBg="1"/>
      <p:bldP spid="72822" grpId="0" animBg="1"/>
      <p:bldP spid="72823" grpId="0" animBg="1"/>
      <p:bldP spid="72824" grpId="0" animBg="1"/>
      <p:bldP spid="72825" grpId="0" animBg="1"/>
      <p:bldP spid="72826" grpId="0" animBg="1"/>
      <p:bldP spid="72827" grpId="0" animBg="1"/>
      <p:bldP spid="72828" grpId="0" animBg="1"/>
      <p:bldP spid="72829" grpId="0" animBg="1"/>
      <p:bldP spid="72830" grpId="0" animBg="1"/>
      <p:bldP spid="72831" grpId="0" animBg="1"/>
      <p:bldP spid="72832" grpId="0" animBg="1"/>
      <p:bldP spid="72833" grpId="0" animBg="1"/>
      <p:bldP spid="72834" grpId="0" animBg="1"/>
      <p:bldP spid="72835" grpId="0" animBg="1"/>
      <p:bldP spid="72836" grpId="0" animBg="1"/>
      <p:bldP spid="72837" grpId="0" animBg="1"/>
      <p:bldP spid="72838" grpId="0" animBg="1"/>
      <p:bldP spid="72839" grpId="0" animBg="1"/>
      <p:bldP spid="72840" grpId="0" animBg="1"/>
      <p:bldP spid="72841" grpId="0" animBg="1"/>
      <p:bldP spid="72842" grpId="0" animBg="1"/>
      <p:bldP spid="72843" grpId="0" animBg="1"/>
      <p:bldP spid="72844" grpId="0" animBg="1"/>
      <p:bldP spid="72845" grpId="0" animBg="1"/>
      <p:bldP spid="72846" grpId="0" animBg="1"/>
      <p:bldP spid="72847" grpId="0" animBg="1"/>
      <p:bldP spid="72848" grpId="0" animBg="1"/>
      <p:bldP spid="72849" grpId="0" animBg="1"/>
      <p:bldP spid="72850" grpId="0" animBg="1"/>
      <p:bldP spid="72851" grpId="0" animBg="1"/>
      <p:bldP spid="72852" grpId="0" animBg="1"/>
      <p:bldP spid="72853" grpId="0" animBg="1"/>
      <p:bldP spid="72854" grpId="0" animBg="1"/>
      <p:bldP spid="72855" grpId="0" animBg="1"/>
      <p:bldP spid="72856" grpId="0" animBg="1"/>
      <p:bldP spid="72857" grpId="0" animBg="1"/>
      <p:bldP spid="72858" grpId="0" animBg="1"/>
      <p:bldP spid="72859" grpId="0" animBg="1"/>
      <p:bldP spid="72860" grpId="0" animBg="1"/>
      <p:bldP spid="72861" grpId="0" animBg="1"/>
      <p:bldP spid="72862" grpId="0" animBg="1"/>
      <p:bldP spid="72863" grpId="0" animBg="1"/>
      <p:bldP spid="72864" grpId="0" animBg="1"/>
      <p:bldP spid="72865" grpId="0" animBg="1"/>
      <p:bldP spid="72866" grpId="0" animBg="1"/>
      <p:bldP spid="72867" grpId="0" animBg="1"/>
      <p:bldP spid="72868" grpId="0" animBg="1"/>
      <p:bldP spid="72869" grpId="0" animBg="1"/>
      <p:bldP spid="72870" grpId="0" animBg="1"/>
      <p:bldP spid="72871" grpId="0" animBg="1"/>
      <p:bldP spid="72872" grpId="0" animBg="1"/>
      <p:bldP spid="72873" grpId="0" animBg="1"/>
      <p:bldP spid="72874" grpId="0" animBg="1"/>
      <p:bldP spid="72875" grpId="0" animBg="1"/>
      <p:bldP spid="72876" grpId="0" animBg="1"/>
      <p:bldP spid="72877" grpId="0" animBg="1"/>
      <p:bldP spid="72878" grpId="0" animBg="1"/>
      <p:bldP spid="72879" grpId="0" animBg="1"/>
      <p:bldP spid="72880" grpId="0" animBg="1"/>
      <p:bldP spid="72881" grpId="0" animBg="1"/>
      <p:bldP spid="72882" grpId="0" animBg="1"/>
      <p:bldP spid="72883" grpId="0" animBg="1"/>
      <p:bldP spid="72884" grpId="0" animBg="1"/>
      <p:bldP spid="72885" grpId="0" animBg="1"/>
      <p:bldP spid="72886" grpId="0" animBg="1"/>
      <p:bldP spid="72887" grpId="0" animBg="1"/>
      <p:bldP spid="72888" grpId="0" animBg="1"/>
      <p:bldP spid="72889" grpId="0" animBg="1"/>
      <p:bldP spid="72890" grpId="0" animBg="1"/>
      <p:bldP spid="72891" grpId="0" animBg="1"/>
      <p:bldP spid="72892" grpId="0" animBg="1"/>
      <p:bldP spid="72893" grpId="0" animBg="1"/>
      <p:bldP spid="72894" grpId="0" animBg="1"/>
      <p:bldP spid="72895" grpId="0" animBg="1"/>
      <p:bldP spid="72896" grpId="0" animBg="1"/>
      <p:bldP spid="72897" grpId="0" animBg="1"/>
      <p:bldP spid="72898" grpId="0" animBg="1"/>
      <p:bldP spid="72899" grpId="0" animBg="1"/>
      <p:bldP spid="72900" grpId="0" animBg="1"/>
      <p:bldP spid="72901" grpId="0" animBg="1"/>
      <p:bldP spid="72902" grpId="0" animBg="1"/>
      <p:bldP spid="72903" grpId="0" animBg="1"/>
      <p:bldP spid="72904" grpId="0" animBg="1"/>
      <p:bldP spid="72905" grpId="0" animBg="1"/>
      <p:bldP spid="72906" grpId="0" animBg="1"/>
      <p:bldP spid="72907" grpId="0" animBg="1"/>
      <p:bldP spid="72908" grpId="0" animBg="1"/>
      <p:bldP spid="72909" grpId="0" animBg="1"/>
      <p:bldP spid="72910" grpId="0" animBg="1"/>
      <p:bldP spid="72911" grpId="0" animBg="1"/>
      <p:bldP spid="72912" grpId="0" animBg="1"/>
      <p:bldP spid="72913" grpId="0" animBg="1"/>
      <p:bldP spid="72914" grpId="0" animBg="1"/>
      <p:bldP spid="72915" grpId="0" animBg="1"/>
      <p:bldP spid="72916" grpId="0" animBg="1"/>
      <p:bldP spid="72917" grpId="0" animBg="1"/>
      <p:bldP spid="72918" grpId="0" animBg="1"/>
      <p:bldP spid="72919" grpId="0" animBg="1"/>
      <p:bldP spid="72920" grpId="0" animBg="1"/>
      <p:bldP spid="72921" grpId="0" animBg="1"/>
      <p:bldP spid="72922" grpId="0" animBg="1"/>
      <p:bldP spid="72923" grpId="0" animBg="1"/>
      <p:bldP spid="72924" grpId="0" animBg="1"/>
      <p:bldP spid="72925" grpId="0" animBg="1"/>
      <p:bldP spid="72926" grpId="0" animBg="1"/>
      <p:bldP spid="72927" grpId="0" animBg="1"/>
      <p:bldP spid="72928" grpId="0" animBg="1"/>
      <p:bldP spid="72929" grpId="0" animBg="1"/>
      <p:bldP spid="72930" grpId="0" animBg="1"/>
      <p:bldP spid="72931" grpId="0" animBg="1"/>
      <p:bldP spid="72932" grpId="0" animBg="1"/>
      <p:bldP spid="72933" grpId="0" animBg="1"/>
      <p:bldP spid="72934" grpId="0" animBg="1"/>
      <p:bldP spid="72935" grpId="0" animBg="1"/>
      <p:bldP spid="72936" grpId="0" animBg="1"/>
      <p:bldP spid="72937" grpId="0" animBg="1"/>
      <p:bldP spid="72938" grpId="0" animBg="1"/>
      <p:bldP spid="72939" grpId="0" animBg="1"/>
      <p:bldP spid="72940" grpId="0" animBg="1"/>
      <p:bldP spid="72941" grpId="0" animBg="1"/>
      <p:bldP spid="72942" grpId="0" animBg="1"/>
      <p:bldP spid="72943" grpId="0" animBg="1"/>
      <p:bldP spid="72944" grpId="0" animBg="1"/>
      <p:bldP spid="72945" grpId="0" animBg="1"/>
      <p:bldP spid="72946" grpId="0" animBg="1"/>
      <p:bldP spid="72947" grpId="0" animBg="1"/>
      <p:bldP spid="72948" grpId="0" animBg="1"/>
      <p:bldP spid="72949" grpId="0" animBg="1"/>
      <p:bldP spid="72950" grpId="0" animBg="1"/>
      <p:bldP spid="72951" grpId="0" animBg="1"/>
      <p:bldP spid="72953" grpId="0"/>
      <p:bldP spid="72954" grpId="0"/>
      <p:bldP spid="72955" grpId="0"/>
      <p:bldP spid="729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1441847" y="2087166"/>
            <a:ext cx="6194822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 Advantages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Features</a:t>
            </a:r>
          </a:p>
        </p:txBody>
      </p:sp>
      <p:sp>
        <p:nvSpPr>
          <p:cNvPr id="4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7629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1452512" y="1008827"/>
            <a:ext cx="6194822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Basin Area Access</a:t>
            </a:r>
          </a:p>
        </p:txBody>
      </p:sp>
      <p:sp>
        <p:nvSpPr>
          <p:cNvPr id="645125" name="Rectangle 5"/>
          <p:cNvSpPr>
            <a:spLocks noChangeArrowheads="1"/>
          </p:cNvSpPr>
          <p:nvPr/>
        </p:nvSpPr>
        <p:spPr bwMode="auto">
          <a:xfrm>
            <a:off x="990600" y="1840199"/>
            <a:ext cx="4001691" cy="254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Easily Removable Inlet Louvers for </a:t>
            </a:r>
            <a:r>
              <a:rPr lang="en-US" dirty="0" smtClean="0">
                <a:latin typeface="Arial" charset="0"/>
              </a:rPr>
              <a:t>Full </a:t>
            </a:r>
            <a:r>
              <a:rPr lang="en-US" dirty="0">
                <a:latin typeface="Arial" charset="0"/>
              </a:rPr>
              <a:t>Basin Access</a:t>
            </a: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Can </a:t>
            </a:r>
            <a:r>
              <a:rPr lang="en-US" dirty="0">
                <a:latin typeface="Arial" charset="0"/>
              </a:rPr>
              <a:t>Be Performed from Outside </a:t>
            </a:r>
            <a:r>
              <a:rPr lang="en-US" dirty="0" smtClean="0">
                <a:latin typeface="Arial" charset="0"/>
              </a:rPr>
              <a:t>Unit:</a:t>
            </a:r>
            <a:endParaRPr lang="en-US" dirty="0">
              <a:latin typeface="Arial" charset="0"/>
            </a:endParaRPr>
          </a:p>
          <a:p>
            <a:pPr marL="628650" lvl="1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‒"/>
              <a:defRPr/>
            </a:pPr>
            <a:r>
              <a:rPr lang="en-US" dirty="0">
                <a:latin typeface="Arial" charset="0"/>
              </a:rPr>
              <a:t>Float Valve Adjustment</a:t>
            </a:r>
          </a:p>
          <a:p>
            <a:pPr marL="628650" lvl="1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‒"/>
              <a:defRPr/>
            </a:pPr>
            <a:r>
              <a:rPr lang="en-US" dirty="0">
                <a:latin typeface="Arial" charset="0"/>
              </a:rPr>
              <a:t>Remove and Clean Strainers</a:t>
            </a:r>
          </a:p>
          <a:p>
            <a:pPr marL="628650" lvl="1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‒"/>
              <a:defRPr/>
            </a:pPr>
            <a:r>
              <a:rPr lang="en-US" dirty="0">
                <a:latin typeface="Arial" charset="0"/>
              </a:rPr>
              <a:t>Clean Pan Bottom</a:t>
            </a:r>
          </a:p>
        </p:txBody>
      </p:sp>
      <p:pic>
        <p:nvPicPr>
          <p:cNvPr id="76805" name="Picture 6" descr="Easy Acces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7" t="23399" r="37186"/>
          <a:stretch>
            <a:fillRect/>
          </a:stretch>
        </p:blipFill>
        <p:spPr bwMode="auto">
          <a:xfrm>
            <a:off x="5080556" y="1581150"/>
            <a:ext cx="2330054" cy="33444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69501" y="0"/>
            <a:ext cx="68086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373293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49" descr="Clipboa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30" y="1950156"/>
            <a:ext cx="3276055" cy="250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64707" y="1008021"/>
            <a:ext cx="6194822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 Basin Area Access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23781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742546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1700188" y="956033"/>
            <a:ext cx="5729950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Maintenance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Louver Access Door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756" name="Group 18"/>
          <p:cNvGrpSpPr>
            <a:grpSpLocks/>
          </p:cNvGrpSpPr>
          <p:nvPr/>
        </p:nvGrpSpPr>
        <p:grpSpPr bwMode="auto">
          <a:xfrm>
            <a:off x="990577" y="2266951"/>
            <a:ext cx="7239185" cy="2136500"/>
            <a:chOff x="48" y="7646"/>
            <a:chExt cx="12529" cy="2046"/>
          </a:xfrm>
        </p:grpSpPr>
        <p:pic>
          <p:nvPicPr>
            <p:cNvPr id="74757" name="Picture 41" descr="C:\Documents and Settings\mshank\Local Settings\Temporary Internet Files\Content.Word\AT3 Louvered door_07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" y="7646"/>
              <a:ext cx="2520" cy="2046"/>
            </a:xfrm>
            <a:prstGeom prst="rect">
              <a:avLst/>
            </a:prstGeom>
            <a:noFill/>
            <a:ln w="9525">
              <a:solidFill>
                <a:srgbClr val="0D0D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8" name="Text Box 20"/>
            <p:cNvSpPr txBox="1">
              <a:spLocks noChangeArrowheads="1"/>
            </p:cNvSpPr>
            <p:nvPr/>
          </p:nvSpPr>
          <p:spPr bwMode="auto">
            <a:xfrm>
              <a:off x="8576" y="7829"/>
              <a:ext cx="4001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Aft>
                  <a:spcPts val="750"/>
                </a:spcAft>
              </a:pPr>
              <a:r>
                <a:rPr lang="en-US" altLang="en-US" sz="1350" dirty="0">
                  <a:solidFill>
                    <a:schemeClr val="tx1"/>
                  </a:solidFill>
                  <a:cs typeface="Arial" panose="020B0604020202020204" pitchFamily="34" charset="0"/>
                </a:rPr>
                <a:t>Hinged access panel with quick release mechanism.</a:t>
              </a:r>
            </a:p>
            <a:p>
              <a:pPr eaLnBrk="1" hangingPunct="1"/>
              <a:endParaRPr lang="en-US" altLang="en-US" sz="135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4759" name="AutoShape 21"/>
            <p:cNvCxnSpPr>
              <a:cxnSpLocks noChangeShapeType="1"/>
            </p:cNvCxnSpPr>
            <p:nvPr/>
          </p:nvCxnSpPr>
          <p:spPr bwMode="auto">
            <a:xfrm>
              <a:off x="6901" y="8007"/>
              <a:ext cx="1440" cy="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760" name="AutoShape 22"/>
            <p:cNvCxnSpPr>
              <a:cxnSpLocks noChangeShapeType="1"/>
            </p:cNvCxnSpPr>
            <p:nvPr/>
          </p:nvCxnSpPr>
          <p:spPr bwMode="auto">
            <a:xfrm flipH="1">
              <a:off x="6300" y="8006"/>
              <a:ext cx="2039" cy="99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761" name="Text Box 23"/>
            <p:cNvSpPr txBox="1">
              <a:spLocks noChangeArrowheads="1"/>
            </p:cNvSpPr>
            <p:nvPr/>
          </p:nvSpPr>
          <p:spPr bwMode="auto">
            <a:xfrm>
              <a:off x="48" y="7925"/>
              <a:ext cx="4133" cy="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Aft>
                  <a:spcPts val="750"/>
                </a:spcAft>
              </a:pPr>
              <a:r>
                <a:rPr lang="en-US" altLang="en-US" sz="1350" dirty="0">
                  <a:solidFill>
                    <a:schemeClr val="tx1"/>
                  </a:solidFill>
                  <a:cs typeface="Arial" panose="020B0604020202020204" pitchFamily="34" charset="0"/>
                </a:rPr>
                <a:t>Allows easy access to perform routine maintenance and inspection of the makeup assembly, strainer screen and basin.</a:t>
              </a:r>
            </a:p>
            <a:p>
              <a:pPr eaLnBrk="1" hangingPunct="1"/>
              <a:endParaRPr lang="en-US" altLang="en-US" sz="135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4762" name="AutoShape 24"/>
            <p:cNvCxnSpPr>
              <a:cxnSpLocks noChangeShapeType="1"/>
            </p:cNvCxnSpPr>
            <p:nvPr/>
          </p:nvCxnSpPr>
          <p:spPr bwMode="auto">
            <a:xfrm flipH="1">
              <a:off x="4095" y="8726"/>
              <a:ext cx="1305" cy="63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763" name="Line 25"/>
            <p:cNvSpPr>
              <a:spLocks noChangeShapeType="1"/>
            </p:cNvSpPr>
            <p:nvPr/>
          </p:nvSpPr>
          <p:spPr bwMode="auto">
            <a:xfrm flipV="1">
              <a:off x="4080" y="8906"/>
              <a:ext cx="1680" cy="4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85681" y="0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12388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371600" y="2686050"/>
            <a:ext cx="2387204" cy="723900"/>
          </a:xfrm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  <a:defRPr/>
            </a:pPr>
            <a:r>
              <a:rPr lang="en-US" sz="1800" b="0" dirty="0"/>
              <a:t>Standard Stainless Steel </a:t>
            </a:r>
            <a:r>
              <a:rPr lang="en-US" sz="1800" b="0" dirty="0" smtClean="0"/>
              <a:t>Strainers</a:t>
            </a:r>
            <a:endParaRPr lang="en-US" sz="1800" b="0" dirty="0"/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1467752" y="1011531"/>
            <a:ext cx="6194822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–Basin Area Access</a:t>
            </a:r>
          </a:p>
        </p:txBody>
      </p:sp>
      <p:pic>
        <p:nvPicPr>
          <p:cNvPr id="79877" name="Picture 7" descr="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84785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93301" y="0"/>
            <a:ext cx="69610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959958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 descr="Light upward diagonal"/>
          <p:cNvSpPr>
            <a:spLocks noChangeArrowheads="1"/>
          </p:cNvSpPr>
          <p:nvPr/>
        </p:nvSpPr>
        <p:spPr bwMode="auto">
          <a:xfrm>
            <a:off x="3123009" y="2121693"/>
            <a:ext cx="2995613" cy="18621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2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nl-NL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517" name="Text Box 77"/>
          <p:cNvSpPr txBox="1">
            <a:spLocks noChangeArrowheads="1"/>
          </p:cNvSpPr>
          <p:nvPr/>
        </p:nvSpPr>
        <p:spPr bwMode="auto">
          <a:xfrm>
            <a:off x="3910891" y="2843212"/>
            <a:ext cx="1349601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100">
                <a:latin typeface="Arial" charset="0"/>
              </a:rPr>
              <a:t>Plan Area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1588294" y="1809750"/>
            <a:ext cx="6347222" cy="3040856"/>
            <a:chOff x="320" y="1046"/>
            <a:chExt cx="5331" cy="2554"/>
          </a:xfrm>
        </p:grpSpPr>
        <p:sp>
          <p:nvSpPr>
            <p:cNvPr id="573443" name="Rectangle 3"/>
            <p:cNvSpPr>
              <a:spLocks noChangeArrowheads="1"/>
            </p:cNvSpPr>
            <p:nvPr/>
          </p:nvSpPr>
          <p:spPr bwMode="auto">
            <a:xfrm>
              <a:off x="320" y="3300"/>
              <a:ext cx="5331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7866" tIns="33338" rIns="67866" bIns="33338" anchor="ctr"/>
            <a:lstStyle/>
            <a:p>
              <a:pPr algn="ctr"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Less Tower Area + Less Air = Smaller Plan Area</a:t>
              </a:r>
            </a:p>
          </p:txBody>
        </p:sp>
        <p:grpSp>
          <p:nvGrpSpPr>
            <p:cNvPr id="54313" name="Group 7"/>
            <p:cNvGrpSpPr>
              <a:grpSpLocks/>
            </p:cNvGrpSpPr>
            <p:nvPr/>
          </p:nvGrpSpPr>
          <p:grpSpPr bwMode="auto">
            <a:xfrm>
              <a:off x="1848" y="1046"/>
              <a:ext cx="2519" cy="1895"/>
              <a:chOff x="1848" y="1046"/>
              <a:chExt cx="2519" cy="1895"/>
            </a:xfrm>
          </p:grpSpPr>
          <p:sp>
            <p:nvSpPr>
              <p:cNvPr id="573448" name="Text Box 8"/>
              <p:cNvSpPr txBox="1">
                <a:spLocks noChangeArrowheads="1"/>
              </p:cNvSpPr>
              <p:nvPr/>
            </p:nvSpPr>
            <p:spPr bwMode="auto">
              <a:xfrm>
                <a:off x="2344" y="2670"/>
                <a:ext cx="1195" cy="27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500">
                    <a:latin typeface="Times New Roman" pitchFamily="18" charset="0"/>
                  </a:rPr>
                  <a:t>Net Free Area</a:t>
                </a:r>
              </a:p>
            </p:txBody>
          </p:sp>
          <p:grpSp>
            <p:nvGrpSpPr>
              <p:cNvPr id="54315" name="Group 9"/>
              <p:cNvGrpSpPr>
                <a:grpSpLocks/>
              </p:cNvGrpSpPr>
              <p:nvPr/>
            </p:nvGrpSpPr>
            <p:grpSpPr bwMode="auto">
              <a:xfrm>
                <a:off x="1848" y="1046"/>
                <a:ext cx="2519" cy="1676"/>
                <a:chOff x="1848" y="1046"/>
                <a:chExt cx="2519" cy="1676"/>
              </a:xfrm>
            </p:grpSpPr>
            <p:sp>
              <p:nvSpPr>
                <p:cNvPr id="54316" name="Rectangle 10"/>
                <p:cNvSpPr>
                  <a:spLocks noChangeArrowheads="1"/>
                </p:cNvSpPr>
                <p:nvPr/>
              </p:nvSpPr>
              <p:spPr bwMode="auto">
                <a:xfrm>
                  <a:off x="2166" y="1768"/>
                  <a:ext cx="1377" cy="640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BE53B"/>
                    </a:buClr>
                    <a:buSzPct val="90000"/>
                    <a:buFont typeface="Symbol" panose="05050102010706020507" pitchFamily="18" charset="2"/>
                    <a:buNone/>
                  </a:pPr>
                  <a:endParaRPr lang="nl-NL" altLang="en-US" sz="2100"/>
                </a:p>
              </p:txBody>
            </p:sp>
            <p:sp>
              <p:nvSpPr>
                <p:cNvPr id="54317" name="Oval 11"/>
                <p:cNvSpPr>
                  <a:spLocks noChangeArrowheads="1"/>
                </p:cNvSpPr>
                <p:nvPr/>
              </p:nvSpPr>
              <p:spPr bwMode="auto">
                <a:xfrm>
                  <a:off x="2572" y="1804"/>
                  <a:ext cx="558" cy="544"/>
                </a:xfrm>
                <a:prstGeom prst="ellipse">
                  <a:avLst/>
                </a:prstGeom>
                <a:solidFill>
                  <a:srgbClr val="676767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BE53B"/>
                    </a:buClr>
                    <a:buSzPct val="90000"/>
                    <a:buFont typeface="Symbol" panose="05050102010706020507" pitchFamily="18" charset="2"/>
                    <a:buNone/>
                  </a:pPr>
                  <a:endParaRPr lang="nl-NL" altLang="en-US" sz="2100"/>
                </a:p>
              </p:txBody>
            </p:sp>
            <p:sp>
              <p:nvSpPr>
                <p:cNvPr id="573452" name="Rectangle 12"/>
                <p:cNvSpPr>
                  <a:spLocks noChangeArrowheads="1"/>
                </p:cNvSpPr>
                <p:nvPr/>
              </p:nvSpPr>
              <p:spPr bwMode="auto">
                <a:xfrm>
                  <a:off x="2224" y="1939"/>
                  <a:ext cx="1323" cy="2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67866" tIns="33338" rIns="67866" bIns="33338">
                  <a:spAutoFit/>
                </a:bodyPr>
                <a:lstStyle/>
                <a:p>
                  <a:pPr>
                    <a:defRPr/>
                  </a:pPr>
                  <a:r>
                    <a:rPr lang="en-US" sz="1350" b="1">
                      <a:latin typeface="Times New Roman" pitchFamily="18" charset="0"/>
                    </a:rPr>
                    <a:t>Counterflow Tower</a:t>
                  </a:r>
                </a:p>
              </p:txBody>
            </p:sp>
            <p:grpSp>
              <p:nvGrpSpPr>
                <p:cNvPr id="54319" name="Group 13"/>
                <p:cNvGrpSpPr>
                  <a:grpSpLocks/>
                </p:cNvGrpSpPr>
                <p:nvPr/>
              </p:nvGrpSpPr>
              <p:grpSpPr bwMode="auto">
                <a:xfrm>
                  <a:off x="1848" y="1848"/>
                  <a:ext cx="291" cy="456"/>
                  <a:chOff x="1848" y="1848"/>
                  <a:chExt cx="291" cy="456"/>
                </a:xfrm>
              </p:grpSpPr>
              <p:sp>
                <p:nvSpPr>
                  <p:cNvPr id="5434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320" name="Group 18"/>
                <p:cNvGrpSpPr>
                  <a:grpSpLocks/>
                </p:cNvGrpSpPr>
                <p:nvPr/>
              </p:nvGrpSpPr>
              <p:grpSpPr bwMode="auto">
                <a:xfrm flipH="1">
                  <a:off x="3576" y="1848"/>
                  <a:ext cx="291" cy="456"/>
                  <a:chOff x="1848" y="1848"/>
                  <a:chExt cx="291" cy="456"/>
                </a:xfrm>
              </p:grpSpPr>
              <p:sp>
                <p:nvSpPr>
                  <p:cNvPr id="5434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321" name="Group 23"/>
                <p:cNvGrpSpPr>
                  <a:grpSpLocks/>
                </p:cNvGrpSpPr>
                <p:nvPr/>
              </p:nvGrpSpPr>
              <p:grpSpPr bwMode="auto">
                <a:xfrm rot="5400000" flipH="1">
                  <a:off x="2370" y="2346"/>
                  <a:ext cx="291" cy="456"/>
                  <a:chOff x="1848" y="1848"/>
                  <a:chExt cx="291" cy="456"/>
                </a:xfrm>
              </p:grpSpPr>
              <p:sp>
                <p:nvSpPr>
                  <p:cNvPr id="5433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0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4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322" name="Group 28"/>
                <p:cNvGrpSpPr>
                  <a:grpSpLocks/>
                </p:cNvGrpSpPr>
                <p:nvPr/>
              </p:nvGrpSpPr>
              <p:grpSpPr bwMode="auto">
                <a:xfrm rot="5400000" flipH="1">
                  <a:off x="2982" y="2349"/>
                  <a:ext cx="291" cy="456"/>
                  <a:chOff x="1848" y="1848"/>
                  <a:chExt cx="291" cy="456"/>
                </a:xfrm>
              </p:grpSpPr>
              <p:sp>
                <p:nvSpPr>
                  <p:cNvPr id="543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7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323" name="Group 33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370" y="1374"/>
                  <a:ext cx="291" cy="456"/>
                  <a:chOff x="1848" y="1848"/>
                  <a:chExt cx="291" cy="456"/>
                </a:xfrm>
              </p:grpSpPr>
              <p:sp>
                <p:nvSpPr>
                  <p:cNvPr id="54330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2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3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324" name="Group 38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982" y="1377"/>
                  <a:ext cx="291" cy="456"/>
                  <a:chOff x="1848" y="1848"/>
                  <a:chExt cx="291" cy="456"/>
                </a:xfrm>
              </p:grpSpPr>
              <p:sp>
                <p:nvSpPr>
                  <p:cNvPr id="5432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84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2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1998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2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851" y="2157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2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848" y="2304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sp>
              <p:nvSpPr>
                <p:cNvPr id="57348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172" y="1046"/>
                  <a:ext cx="1195" cy="27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500">
                      <a:latin typeface="Times New Roman" pitchFamily="18" charset="0"/>
                    </a:rPr>
                    <a:t>360° Air Intake</a:t>
                  </a:r>
                </a:p>
              </p:txBody>
            </p:sp>
          </p:grpSp>
        </p:grp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1528763" y="2128838"/>
            <a:ext cx="6347222" cy="2721769"/>
            <a:chOff x="270" y="1314"/>
            <a:chExt cx="5331" cy="2286"/>
          </a:xfrm>
        </p:grpSpPr>
        <p:grpSp>
          <p:nvGrpSpPr>
            <p:cNvPr id="54281" name="Group 76"/>
            <p:cNvGrpSpPr>
              <a:grpSpLocks/>
            </p:cNvGrpSpPr>
            <p:nvPr/>
          </p:nvGrpSpPr>
          <p:grpSpPr bwMode="auto">
            <a:xfrm>
              <a:off x="1316" y="1314"/>
              <a:ext cx="3870" cy="1987"/>
              <a:chOff x="1316" y="1314"/>
              <a:chExt cx="3870" cy="1987"/>
            </a:xfrm>
          </p:grpSpPr>
          <p:grpSp>
            <p:nvGrpSpPr>
              <p:cNvPr id="54283" name="Group 75"/>
              <p:cNvGrpSpPr>
                <a:grpSpLocks/>
              </p:cNvGrpSpPr>
              <p:nvPr/>
            </p:nvGrpSpPr>
            <p:grpSpPr bwMode="auto">
              <a:xfrm>
                <a:off x="1316" y="1314"/>
                <a:ext cx="3870" cy="1987"/>
                <a:chOff x="1316" y="1314"/>
                <a:chExt cx="3870" cy="1987"/>
              </a:xfrm>
            </p:grpSpPr>
            <p:sp>
              <p:nvSpPr>
                <p:cNvPr id="57348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514" y="1480"/>
                  <a:ext cx="672" cy="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200" b="1">
                      <a:latin typeface="Futura Md BT" pitchFamily="34" charset="0"/>
                    </a:rPr>
                    <a:t>End Air Intake</a:t>
                  </a:r>
                </a:p>
              </p:txBody>
            </p:sp>
            <p:sp>
              <p:nvSpPr>
                <p:cNvPr id="5428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16" y="1314"/>
                  <a:ext cx="760" cy="1560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BE53B"/>
                    </a:buClr>
                    <a:buSzPct val="90000"/>
                    <a:buFont typeface="Symbol" panose="05050102010706020507" pitchFamily="18" charset="2"/>
                    <a:buNone/>
                  </a:pPr>
                  <a:endParaRPr lang="nl-NL" altLang="en-US" sz="2100"/>
                </a:p>
              </p:txBody>
            </p:sp>
            <p:sp>
              <p:nvSpPr>
                <p:cNvPr id="54287" name="Rectangle 49"/>
                <p:cNvSpPr>
                  <a:spLocks noChangeArrowheads="1"/>
                </p:cNvSpPr>
                <p:nvPr/>
              </p:nvSpPr>
              <p:spPr bwMode="auto">
                <a:xfrm>
                  <a:off x="3648" y="1314"/>
                  <a:ext cx="824" cy="1560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FFFF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FBE53B"/>
                    </a:buClr>
                    <a:buSzPct val="90000"/>
                    <a:buFont typeface="Symbol" panose="05050102010706020507" pitchFamily="18" charset="2"/>
                    <a:buNone/>
                  </a:pPr>
                  <a:endParaRPr lang="nl-NL" altLang="en-US" sz="2100"/>
                </a:p>
              </p:txBody>
            </p:sp>
            <p:grpSp>
              <p:nvGrpSpPr>
                <p:cNvPr id="54288" name="Group 50"/>
                <p:cNvGrpSpPr>
                  <a:grpSpLocks/>
                </p:cNvGrpSpPr>
                <p:nvPr/>
              </p:nvGrpSpPr>
              <p:grpSpPr bwMode="auto">
                <a:xfrm>
                  <a:off x="1903" y="1657"/>
                  <a:ext cx="1935" cy="840"/>
                  <a:chOff x="1500" y="1524"/>
                  <a:chExt cx="2136" cy="840"/>
                </a:xfrm>
              </p:grpSpPr>
              <p:sp>
                <p:nvSpPr>
                  <p:cNvPr id="54310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1524"/>
                    <a:ext cx="2136" cy="8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BE53B"/>
                      </a:buClr>
                      <a:buSzPct val="90000"/>
                      <a:buFont typeface="Symbol" panose="05050102010706020507" pitchFamily="18" charset="2"/>
                      <a:buNone/>
                    </a:pPr>
                    <a:endParaRPr lang="nl-NL" altLang="en-US" sz="2100"/>
                  </a:p>
                </p:txBody>
              </p:sp>
              <p:sp>
                <p:nvSpPr>
                  <p:cNvPr id="54311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136" y="1596"/>
                    <a:ext cx="816" cy="7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FFFFFF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FBE53B"/>
                      </a:buClr>
                      <a:buSzPct val="90000"/>
                      <a:buFont typeface="Symbol" panose="05050102010706020507" pitchFamily="18" charset="2"/>
                      <a:buNone/>
                    </a:pPr>
                    <a:endParaRPr lang="nl-NL" altLang="en-US" sz="2100"/>
                  </a:p>
                </p:txBody>
              </p:sp>
            </p:grpSp>
            <p:grpSp>
              <p:nvGrpSpPr>
                <p:cNvPr id="54289" name="Group 53"/>
                <p:cNvGrpSpPr>
                  <a:grpSpLocks/>
                </p:cNvGrpSpPr>
                <p:nvPr/>
              </p:nvGrpSpPr>
              <p:grpSpPr bwMode="auto">
                <a:xfrm>
                  <a:off x="3876" y="1742"/>
                  <a:ext cx="264" cy="664"/>
                  <a:chOff x="3876" y="1742"/>
                  <a:chExt cx="264" cy="664"/>
                </a:xfrm>
              </p:grpSpPr>
              <p:sp>
                <p:nvSpPr>
                  <p:cNvPr id="54302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4" y="1742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3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4" y="1838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4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4" y="1930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5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0" y="2026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6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6" y="2122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7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6" y="2218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8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6" y="2310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9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6" y="2406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grpSp>
              <p:nvGrpSpPr>
                <p:cNvPr id="54290" name="Group 62"/>
                <p:cNvGrpSpPr>
                  <a:grpSpLocks/>
                </p:cNvGrpSpPr>
                <p:nvPr/>
              </p:nvGrpSpPr>
              <p:grpSpPr bwMode="auto">
                <a:xfrm>
                  <a:off x="1596" y="1742"/>
                  <a:ext cx="264" cy="664"/>
                  <a:chOff x="1596" y="1742"/>
                  <a:chExt cx="264" cy="664"/>
                </a:xfrm>
              </p:grpSpPr>
              <p:sp>
                <p:nvSpPr>
                  <p:cNvPr id="54294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604" y="1742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29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604" y="1838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296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604" y="1930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297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600" y="2026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298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596" y="2122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299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596" y="2218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0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1596" y="2310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  <p:sp>
                <p:nvSpPr>
                  <p:cNvPr id="5430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596" y="2406"/>
                    <a:ext cx="25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BE" sz="1350"/>
                  </a:p>
                </p:txBody>
              </p:sp>
            </p:grpSp>
            <p:sp>
              <p:nvSpPr>
                <p:cNvPr id="5735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2338" y="3030"/>
                  <a:ext cx="1195" cy="27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500">
                      <a:latin typeface="Times New Roman" pitchFamily="18" charset="0"/>
                    </a:rPr>
                    <a:t>Net Free Area</a:t>
                  </a:r>
                </a:p>
              </p:txBody>
            </p:sp>
            <p:sp>
              <p:nvSpPr>
                <p:cNvPr id="5429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372" y="2790"/>
                  <a:ext cx="3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BE" sz="1350"/>
                </a:p>
              </p:txBody>
            </p:sp>
            <p:sp>
              <p:nvSpPr>
                <p:cNvPr id="54293" name="Line 74"/>
                <p:cNvSpPr>
                  <a:spLocks noChangeShapeType="1"/>
                </p:cNvSpPr>
                <p:nvPr/>
              </p:nvSpPr>
              <p:spPr bwMode="auto">
                <a:xfrm flipH="1" flipV="1">
                  <a:off x="1944" y="2790"/>
                  <a:ext cx="3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BE" sz="1350"/>
                </a:p>
              </p:txBody>
            </p:sp>
          </p:grpSp>
          <p:sp>
            <p:nvSpPr>
              <p:cNvPr id="573511" name="Text Box 71"/>
              <p:cNvSpPr txBox="1">
                <a:spLocks noChangeArrowheads="1"/>
              </p:cNvSpPr>
              <p:nvPr/>
            </p:nvSpPr>
            <p:spPr bwMode="auto">
              <a:xfrm>
                <a:off x="1886" y="1634"/>
                <a:ext cx="78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latin typeface="Futura Md BT" pitchFamily="34" charset="0"/>
                  </a:rPr>
                  <a:t>Crossflow</a:t>
                </a:r>
              </a:p>
            </p:txBody>
          </p:sp>
        </p:grpSp>
        <p:sp>
          <p:nvSpPr>
            <p:cNvPr id="573518" name="Rectangle 78"/>
            <p:cNvSpPr>
              <a:spLocks noChangeArrowheads="1"/>
            </p:cNvSpPr>
            <p:nvPr/>
          </p:nvSpPr>
          <p:spPr bwMode="auto">
            <a:xfrm>
              <a:off x="270" y="3300"/>
              <a:ext cx="5331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7866" tIns="33338" rIns="67866" bIns="33338" anchor="ctr"/>
            <a:lstStyle/>
            <a:p>
              <a:pPr algn="ctr"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More Tower Area + More Air = Larger Plan Area</a:t>
              </a:r>
            </a:p>
          </p:txBody>
        </p:sp>
      </p:grpSp>
      <p:sp>
        <p:nvSpPr>
          <p:cNvPr id="573442" name="Rectangle 2"/>
          <p:cNvSpPr>
            <a:spLocks noChangeArrowheads="1"/>
          </p:cNvSpPr>
          <p:nvPr/>
        </p:nvSpPr>
        <p:spPr bwMode="auto">
          <a:xfrm>
            <a:off x="1444228" y="1576387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defRPr/>
            </a:pPr>
            <a:endParaRPr lang="en-US" sz="1350" b="1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573445" name="Rectangle 5"/>
          <p:cNvSpPr>
            <a:spLocks noChangeArrowheads="1"/>
          </p:cNvSpPr>
          <p:nvPr/>
        </p:nvSpPr>
        <p:spPr bwMode="auto">
          <a:xfrm>
            <a:off x="2449590" y="946816"/>
            <a:ext cx="4231146" cy="644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Advantages – Layout</a:t>
            </a: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1116161" y="0"/>
            <a:ext cx="68848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21558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spect="1" noChangeArrowheads="1"/>
          </p:cNvSpPr>
          <p:nvPr/>
        </p:nvSpPr>
        <p:spPr bwMode="auto">
          <a:xfrm>
            <a:off x="2439935" y="2334381"/>
            <a:ext cx="5954" cy="11906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23" name="Rectangle 5"/>
          <p:cNvSpPr>
            <a:spLocks noChangeAspect="1" noChangeArrowheads="1"/>
          </p:cNvSpPr>
          <p:nvPr/>
        </p:nvSpPr>
        <p:spPr bwMode="auto">
          <a:xfrm>
            <a:off x="2439935" y="2310568"/>
            <a:ext cx="5954" cy="10716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24" name="Rectangle 6"/>
          <p:cNvSpPr>
            <a:spLocks noChangeAspect="1" noChangeArrowheads="1"/>
          </p:cNvSpPr>
          <p:nvPr/>
        </p:nvSpPr>
        <p:spPr bwMode="auto">
          <a:xfrm>
            <a:off x="2439935" y="2285566"/>
            <a:ext cx="5954" cy="11906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25" name="Rectangle 7"/>
          <p:cNvSpPr>
            <a:spLocks noChangeAspect="1" noChangeArrowheads="1"/>
          </p:cNvSpPr>
          <p:nvPr/>
        </p:nvSpPr>
        <p:spPr bwMode="auto">
          <a:xfrm>
            <a:off x="2439935" y="2261754"/>
            <a:ext cx="5954" cy="11906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26" name="Rectangle 8"/>
          <p:cNvSpPr>
            <a:spLocks noChangeAspect="1" noChangeArrowheads="1"/>
          </p:cNvSpPr>
          <p:nvPr/>
        </p:nvSpPr>
        <p:spPr bwMode="auto">
          <a:xfrm>
            <a:off x="2439935" y="2236750"/>
            <a:ext cx="5954" cy="13097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27" name="Rectangle 9"/>
          <p:cNvSpPr>
            <a:spLocks noChangeAspect="1" noChangeArrowheads="1"/>
          </p:cNvSpPr>
          <p:nvPr/>
        </p:nvSpPr>
        <p:spPr bwMode="auto">
          <a:xfrm>
            <a:off x="2439935" y="2212938"/>
            <a:ext cx="5954" cy="11906"/>
          </a:xfrm>
          <a:prstGeom prst="rect">
            <a:avLst/>
          </a:prstGeom>
          <a:solidFill>
            <a:srgbClr val="AA2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grpSp>
        <p:nvGrpSpPr>
          <p:cNvPr id="56328" name="Group 10"/>
          <p:cNvGrpSpPr>
            <a:grpSpLocks/>
          </p:cNvGrpSpPr>
          <p:nvPr/>
        </p:nvGrpSpPr>
        <p:grpSpPr bwMode="auto">
          <a:xfrm>
            <a:off x="2069652" y="2603462"/>
            <a:ext cx="1371600" cy="1837135"/>
            <a:chOff x="4782" y="1632"/>
            <a:chExt cx="1296" cy="1543"/>
          </a:xfrm>
        </p:grpSpPr>
        <p:sp>
          <p:nvSpPr>
            <p:cNvPr id="56634" name="Rectangle 11"/>
            <p:cNvSpPr>
              <a:spLocks noChangeAspect="1" noChangeArrowheads="1"/>
            </p:cNvSpPr>
            <p:nvPr/>
          </p:nvSpPr>
          <p:spPr bwMode="auto">
            <a:xfrm>
              <a:off x="6050" y="2655"/>
              <a:ext cx="28" cy="322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35" name="Rectangle 12"/>
            <p:cNvSpPr>
              <a:spLocks noChangeAspect="1" noChangeArrowheads="1"/>
            </p:cNvSpPr>
            <p:nvPr/>
          </p:nvSpPr>
          <p:spPr bwMode="auto">
            <a:xfrm>
              <a:off x="4782" y="2655"/>
              <a:ext cx="29" cy="322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36" name="Freeform 13" descr="30%"/>
            <p:cNvSpPr>
              <a:spLocks noChangeAspect="1"/>
            </p:cNvSpPr>
            <p:nvPr/>
          </p:nvSpPr>
          <p:spPr bwMode="auto">
            <a:xfrm>
              <a:off x="4951" y="1634"/>
              <a:ext cx="966" cy="161"/>
            </a:xfrm>
            <a:custGeom>
              <a:avLst/>
              <a:gdLst>
                <a:gd name="T0" fmla="*/ 7 w 3292"/>
                <a:gd name="T1" fmla="*/ 1 h 549"/>
                <a:gd name="T2" fmla="*/ 7 w 3292"/>
                <a:gd name="T3" fmla="*/ 1 h 549"/>
                <a:gd name="T4" fmla="*/ 7 w 3292"/>
                <a:gd name="T5" fmla="*/ 1 h 549"/>
                <a:gd name="T6" fmla="*/ 7 w 3292"/>
                <a:gd name="T7" fmla="*/ 1 h 549"/>
                <a:gd name="T8" fmla="*/ 7 w 3292"/>
                <a:gd name="T9" fmla="*/ 1 h 549"/>
                <a:gd name="T10" fmla="*/ 7 w 3292"/>
                <a:gd name="T11" fmla="*/ 1 h 549"/>
                <a:gd name="T12" fmla="*/ 7 w 3292"/>
                <a:gd name="T13" fmla="*/ 1 h 549"/>
                <a:gd name="T14" fmla="*/ 7 w 3292"/>
                <a:gd name="T15" fmla="*/ 1 h 549"/>
                <a:gd name="T16" fmla="*/ 7 w 3292"/>
                <a:gd name="T17" fmla="*/ 0 h 549"/>
                <a:gd name="T18" fmla="*/ 0 w 3292"/>
                <a:gd name="T19" fmla="*/ 0 h 549"/>
                <a:gd name="T20" fmla="*/ 0 w 3292"/>
                <a:gd name="T21" fmla="*/ 1 h 549"/>
                <a:gd name="T22" fmla="*/ 0 w 3292"/>
                <a:gd name="T23" fmla="*/ 1 h 549"/>
                <a:gd name="T24" fmla="*/ 0 w 3292"/>
                <a:gd name="T25" fmla="*/ 1 h 549"/>
                <a:gd name="T26" fmla="*/ 0 w 3292"/>
                <a:gd name="T27" fmla="*/ 1 h 549"/>
                <a:gd name="T28" fmla="*/ 0 w 3292"/>
                <a:gd name="T29" fmla="*/ 1 h 549"/>
                <a:gd name="T30" fmla="*/ 0 w 3292"/>
                <a:gd name="T31" fmla="*/ 1 h 549"/>
                <a:gd name="T32" fmla="*/ 0 w 3292"/>
                <a:gd name="T33" fmla="*/ 1 h 549"/>
                <a:gd name="T34" fmla="*/ 0 w 3292"/>
                <a:gd name="T35" fmla="*/ 1 h 549"/>
                <a:gd name="T36" fmla="*/ 0 w 3292"/>
                <a:gd name="T37" fmla="*/ 1 h 549"/>
                <a:gd name="T38" fmla="*/ 0 w 3292"/>
                <a:gd name="T39" fmla="*/ 1 h 549"/>
                <a:gd name="T40" fmla="*/ 7 w 3292"/>
                <a:gd name="T41" fmla="*/ 1 h 5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2"/>
                <a:gd name="T64" fmla="*/ 0 h 549"/>
                <a:gd name="T65" fmla="*/ 3292 w 3292"/>
                <a:gd name="T66" fmla="*/ 549 h 5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2" h="549">
                  <a:moveTo>
                    <a:pt x="3292" y="549"/>
                  </a:moveTo>
                  <a:lnTo>
                    <a:pt x="3247" y="546"/>
                  </a:lnTo>
                  <a:lnTo>
                    <a:pt x="3203" y="537"/>
                  </a:lnTo>
                  <a:lnTo>
                    <a:pt x="3165" y="522"/>
                  </a:lnTo>
                  <a:lnTo>
                    <a:pt x="3133" y="504"/>
                  </a:lnTo>
                  <a:lnTo>
                    <a:pt x="3108" y="481"/>
                  </a:lnTo>
                  <a:lnTo>
                    <a:pt x="3091" y="457"/>
                  </a:lnTo>
                  <a:lnTo>
                    <a:pt x="3087" y="431"/>
                  </a:lnTo>
                  <a:lnTo>
                    <a:pt x="3087" y="0"/>
                  </a:lnTo>
                  <a:lnTo>
                    <a:pt x="208" y="0"/>
                  </a:lnTo>
                  <a:lnTo>
                    <a:pt x="208" y="381"/>
                  </a:lnTo>
                  <a:lnTo>
                    <a:pt x="204" y="410"/>
                  </a:lnTo>
                  <a:lnTo>
                    <a:pt x="195" y="438"/>
                  </a:lnTo>
                  <a:lnTo>
                    <a:pt x="177" y="465"/>
                  </a:lnTo>
                  <a:lnTo>
                    <a:pt x="160" y="487"/>
                  </a:lnTo>
                  <a:lnTo>
                    <a:pt x="133" y="508"/>
                  </a:lnTo>
                  <a:lnTo>
                    <a:pt x="105" y="526"/>
                  </a:lnTo>
                  <a:lnTo>
                    <a:pt x="74" y="538"/>
                  </a:lnTo>
                  <a:lnTo>
                    <a:pt x="36" y="546"/>
                  </a:lnTo>
                  <a:lnTo>
                    <a:pt x="0" y="549"/>
                  </a:lnTo>
                  <a:lnTo>
                    <a:pt x="3292" y="549"/>
                  </a:lnTo>
                  <a:close/>
                </a:path>
              </a:pathLst>
            </a:custGeom>
            <a:pattFill prst="pct30">
              <a:fgClr>
                <a:srgbClr val="DDDDDD"/>
              </a:fgClr>
              <a:bgClr>
                <a:srgbClr val="FFFFFF"/>
              </a:bgClr>
            </a:pattFill>
            <a:ln w="8001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37" name="Rectangle 14" descr="30%"/>
            <p:cNvSpPr>
              <a:spLocks noChangeAspect="1" noChangeArrowheads="1"/>
            </p:cNvSpPr>
            <p:nvPr/>
          </p:nvSpPr>
          <p:spPr bwMode="auto">
            <a:xfrm>
              <a:off x="4800" y="1776"/>
              <a:ext cx="1243" cy="1399"/>
            </a:xfrm>
            <a:prstGeom prst="rect">
              <a:avLst/>
            </a:prstGeom>
            <a:pattFill prst="pct30">
              <a:fgClr>
                <a:srgbClr val="DDDDDD"/>
              </a:fgClr>
              <a:bgClr>
                <a:srgbClr val="FFFFFF"/>
              </a:bgClr>
            </a:pattFill>
            <a:ln w="8001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38" name="Rectangle 15"/>
            <p:cNvSpPr>
              <a:spLocks noChangeAspect="1" noChangeArrowheads="1"/>
            </p:cNvSpPr>
            <p:nvPr/>
          </p:nvSpPr>
          <p:spPr bwMode="auto">
            <a:xfrm>
              <a:off x="4996" y="1632"/>
              <a:ext cx="886" cy="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39" name="Rectangle 16"/>
            <p:cNvSpPr>
              <a:spLocks noChangeAspect="1" noChangeArrowheads="1"/>
            </p:cNvSpPr>
            <p:nvPr/>
          </p:nvSpPr>
          <p:spPr bwMode="auto">
            <a:xfrm>
              <a:off x="4806" y="2208"/>
              <a:ext cx="1244" cy="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40" name="Rectangle 17"/>
            <p:cNvSpPr>
              <a:spLocks noChangeAspect="1" noChangeArrowheads="1"/>
            </p:cNvSpPr>
            <p:nvPr/>
          </p:nvSpPr>
          <p:spPr bwMode="auto">
            <a:xfrm>
              <a:off x="4825" y="2654"/>
              <a:ext cx="604" cy="322"/>
            </a:xfrm>
            <a:prstGeom prst="rect">
              <a:avLst/>
            </a:prstGeom>
            <a:noFill/>
            <a:ln w="7938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41" name="Rectangle 18"/>
            <p:cNvSpPr>
              <a:spLocks noChangeAspect="1" noChangeArrowheads="1"/>
            </p:cNvSpPr>
            <p:nvPr/>
          </p:nvSpPr>
          <p:spPr bwMode="auto">
            <a:xfrm>
              <a:off x="4833" y="2672"/>
              <a:ext cx="589" cy="289"/>
            </a:xfrm>
            <a:prstGeom prst="rect">
              <a:avLst/>
            </a:prstGeom>
            <a:solidFill>
              <a:srgbClr val="AAAAAA"/>
            </a:solidFill>
            <a:ln w="4763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642" name="Freeform 19"/>
            <p:cNvSpPr>
              <a:spLocks noChangeAspect="1"/>
            </p:cNvSpPr>
            <p:nvPr/>
          </p:nvSpPr>
          <p:spPr bwMode="auto">
            <a:xfrm>
              <a:off x="5181" y="2674"/>
              <a:ext cx="242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3" name="Freeform 20"/>
            <p:cNvSpPr>
              <a:spLocks noChangeAspect="1"/>
            </p:cNvSpPr>
            <p:nvPr/>
          </p:nvSpPr>
          <p:spPr bwMode="auto">
            <a:xfrm>
              <a:off x="5153" y="2674"/>
              <a:ext cx="242" cy="286"/>
            </a:xfrm>
            <a:custGeom>
              <a:avLst/>
              <a:gdLst>
                <a:gd name="T0" fmla="*/ 2 w 826"/>
                <a:gd name="T1" fmla="*/ 2 h 976"/>
                <a:gd name="T2" fmla="*/ 0 w 826"/>
                <a:gd name="T3" fmla="*/ 0 h 976"/>
                <a:gd name="T4" fmla="*/ 0 w 826"/>
                <a:gd name="T5" fmla="*/ 0 h 976"/>
                <a:gd name="T6" fmla="*/ 2 w 826"/>
                <a:gd name="T7" fmla="*/ 2 h 976"/>
                <a:gd name="T8" fmla="*/ 2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4" name="Freeform 21"/>
            <p:cNvSpPr>
              <a:spLocks noChangeAspect="1"/>
            </p:cNvSpPr>
            <p:nvPr/>
          </p:nvSpPr>
          <p:spPr bwMode="auto">
            <a:xfrm>
              <a:off x="5126" y="2674"/>
              <a:ext cx="242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5" name="Freeform 22"/>
            <p:cNvSpPr>
              <a:spLocks noChangeAspect="1"/>
            </p:cNvSpPr>
            <p:nvPr/>
          </p:nvSpPr>
          <p:spPr bwMode="auto">
            <a:xfrm>
              <a:off x="5098" y="2674"/>
              <a:ext cx="243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6" name="Freeform 23"/>
            <p:cNvSpPr>
              <a:spLocks noChangeAspect="1"/>
            </p:cNvSpPr>
            <p:nvPr/>
          </p:nvSpPr>
          <p:spPr bwMode="auto">
            <a:xfrm>
              <a:off x="5071" y="2674"/>
              <a:ext cx="242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7" name="Freeform 24"/>
            <p:cNvSpPr>
              <a:spLocks noChangeAspect="1"/>
            </p:cNvSpPr>
            <p:nvPr/>
          </p:nvSpPr>
          <p:spPr bwMode="auto">
            <a:xfrm>
              <a:off x="5044" y="2674"/>
              <a:ext cx="241" cy="286"/>
            </a:xfrm>
            <a:custGeom>
              <a:avLst/>
              <a:gdLst>
                <a:gd name="T0" fmla="*/ 2 w 826"/>
                <a:gd name="T1" fmla="*/ 2 h 976"/>
                <a:gd name="T2" fmla="*/ 0 w 826"/>
                <a:gd name="T3" fmla="*/ 0 h 976"/>
                <a:gd name="T4" fmla="*/ 0 w 826"/>
                <a:gd name="T5" fmla="*/ 0 h 976"/>
                <a:gd name="T6" fmla="*/ 2 w 826"/>
                <a:gd name="T7" fmla="*/ 2 h 976"/>
                <a:gd name="T8" fmla="*/ 2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8" name="Freeform 25"/>
            <p:cNvSpPr>
              <a:spLocks noChangeAspect="1"/>
            </p:cNvSpPr>
            <p:nvPr/>
          </p:nvSpPr>
          <p:spPr bwMode="auto">
            <a:xfrm>
              <a:off x="5015" y="2674"/>
              <a:ext cx="243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49" name="Freeform 26"/>
            <p:cNvSpPr>
              <a:spLocks noChangeAspect="1"/>
            </p:cNvSpPr>
            <p:nvPr/>
          </p:nvSpPr>
          <p:spPr bwMode="auto">
            <a:xfrm>
              <a:off x="4988" y="2674"/>
              <a:ext cx="243" cy="286"/>
            </a:xfrm>
            <a:custGeom>
              <a:avLst/>
              <a:gdLst>
                <a:gd name="T0" fmla="*/ 2 w 828"/>
                <a:gd name="T1" fmla="*/ 2 h 976"/>
                <a:gd name="T2" fmla="*/ 0 w 828"/>
                <a:gd name="T3" fmla="*/ 0 h 976"/>
                <a:gd name="T4" fmla="*/ 0 w 828"/>
                <a:gd name="T5" fmla="*/ 0 h 976"/>
                <a:gd name="T6" fmla="*/ 2 w 828"/>
                <a:gd name="T7" fmla="*/ 2 h 976"/>
                <a:gd name="T8" fmla="*/ 2 w 828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828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5" y="976"/>
                  </a:lnTo>
                  <a:lnTo>
                    <a:pt x="828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0" name="Freeform 27"/>
            <p:cNvSpPr>
              <a:spLocks noChangeAspect="1"/>
            </p:cNvSpPr>
            <p:nvPr/>
          </p:nvSpPr>
          <p:spPr bwMode="auto">
            <a:xfrm>
              <a:off x="4961" y="2674"/>
              <a:ext cx="242" cy="286"/>
            </a:xfrm>
            <a:custGeom>
              <a:avLst/>
              <a:gdLst>
                <a:gd name="T0" fmla="*/ 2 w 825"/>
                <a:gd name="T1" fmla="*/ 2 h 976"/>
                <a:gd name="T2" fmla="*/ 0 w 825"/>
                <a:gd name="T3" fmla="*/ 0 h 976"/>
                <a:gd name="T4" fmla="*/ 0 w 825"/>
                <a:gd name="T5" fmla="*/ 0 h 976"/>
                <a:gd name="T6" fmla="*/ 2 w 825"/>
                <a:gd name="T7" fmla="*/ 2 h 976"/>
                <a:gd name="T8" fmla="*/ 2 w 825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5"/>
                <a:gd name="T16" fmla="*/ 0 h 976"/>
                <a:gd name="T17" fmla="*/ 825 w 825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5" h="976">
                  <a:moveTo>
                    <a:pt x="825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2" y="976"/>
                  </a:lnTo>
                  <a:lnTo>
                    <a:pt x="825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1" name="Freeform 28"/>
            <p:cNvSpPr>
              <a:spLocks noChangeAspect="1"/>
            </p:cNvSpPr>
            <p:nvPr/>
          </p:nvSpPr>
          <p:spPr bwMode="auto">
            <a:xfrm>
              <a:off x="4933" y="2674"/>
              <a:ext cx="242" cy="286"/>
            </a:xfrm>
            <a:custGeom>
              <a:avLst/>
              <a:gdLst>
                <a:gd name="T0" fmla="*/ 2 w 826"/>
                <a:gd name="T1" fmla="*/ 2 h 976"/>
                <a:gd name="T2" fmla="*/ 0 w 826"/>
                <a:gd name="T3" fmla="*/ 0 h 976"/>
                <a:gd name="T4" fmla="*/ 0 w 826"/>
                <a:gd name="T5" fmla="*/ 0 h 976"/>
                <a:gd name="T6" fmla="*/ 2 w 826"/>
                <a:gd name="T7" fmla="*/ 2 h 976"/>
                <a:gd name="T8" fmla="*/ 2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826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3" y="976"/>
                  </a:lnTo>
                  <a:lnTo>
                    <a:pt x="826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2" name="Freeform 29"/>
            <p:cNvSpPr>
              <a:spLocks noChangeAspect="1"/>
            </p:cNvSpPr>
            <p:nvPr/>
          </p:nvSpPr>
          <p:spPr bwMode="auto">
            <a:xfrm>
              <a:off x="4905" y="2674"/>
              <a:ext cx="243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3" name="Freeform 30"/>
            <p:cNvSpPr>
              <a:spLocks noChangeAspect="1"/>
            </p:cNvSpPr>
            <p:nvPr/>
          </p:nvSpPr>
          <p:spPr bwMode="auto">
            <a:xfrm>
              <a:off x="4877" y="2674"/>
              <a:ext cx="243" cy="286"/>
            </a:xfrm>
            <a:custGeom>
              <a:avLst/>
              <a:gdLst>
                <a:gd name="T0" fmla="*/ 2 w 827"/>
                <a:gd name="T1" fmla="*/ 2 h 976"/>
                <a:gd name="T2" fmla="*/ 0 w 827"/>
                <a:gd name="T3" fmla="*/ 0 h 976"/>
                <a:gd name="T4" fmla="*/ 0 w 827"/>
                <a:gd name="T5" fmla="*/ 0 h 976"/>
                <a:gd name="T6" fmla="*/ 2 w 827"/>
                <a:gd name="T7" fmla="*/ 2 h 976"/>
                <a:gd name="T8" fmla="*/ 2 w 827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6"/>
                <a:gd name="T17" fmla="*/ 827 w 827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6">
                  <a:moveTo>
                    <a:pt x="827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4" y="976"/>
                  </a:lnTo>
                  <a:lnTo>
                    <a:pt x="827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4" name="Freeform 31"/>
            <p:cNvSpPr>
              <a:spLocks noChangeAspect="1"/>
            </p:cNvSpPr>
            <p:nvPr/>
          </p:nvSpPr>
          <p:spPr bwMode="auto">
            <a:xfrm>
              <a:off x="4851" y="2674"/>
              <a:ext cx="242" cy="286"/>
            </a:xfrm>
            <a:custGeom>
              <a:avLst/>
              <a:gdLst>
                <a:gd name="T0" fmla="*/ 2 w 825"/>
                <a:gd name="T1" fmla="*/ 2 h 976"/>
                <a:gd name="T2" fmla="*/ 0 w 825"/>
                <a:gd name="T3" fmla="*/ 0 h 976"/>
                <a:gd name="T4" fmla="*/ 0 w 825"/>
                <a:gd name="T5" fmla="*/ 0 h 976"/>
                <a:gd name="T6" fmla="*/ 2 w 825"/>
                <a:gd name="T7" fmla="*/ 2 h 976"/>
                <a:gd name="T8" fmla="*/ 2 w 825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5"/>
                <a:gd name="T16" fmla="*/ 0 h 976"/>
                <a:gd name="T17" fmla="*/ 825 w 825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5" h="976">
                  <a:moveTo>
                    <a:pt x="825" y="97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2" y="976"/>
                  </a:lnTo>
                  <a:lnTo>
                    <a:pt x="825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5" name="Freeform 32"/>
            <p:cNvSpPr>
              <a:spLocks noChangeAspect="1"/>
            </p:cNvSpPr>
            <p:nvPr/>
          </p:nvSpPr>
          <p:spPr bwMode="auto">
            <a:xfrm>
              <a:off x="4837" y="2689"/>
              <a:ext cx="229" cy="271"/>
            </a:xfrm>
            <a:custGeom>
              <a:avLst/>
              <a:gdLst>
                <a:gd name="T0" fmla="*/ 2 w 782"/>
                <a:gd name="T1" fmla="*/ 2 h 926"/>
                <a:gd name="T2" fmla="*/ 0 w 782"/>
                <a:gd name="T3" fmla="*/ 0 h 926"/>
                <a:gd name="T4" fmla="*/ 0 w 782"/>
                <a:gd name="T5" fmla="*/ 0 h 926"/>
                <a:gd name="T6" fmla="*/ 2 w 782"/>
                <a:gd name="T7" fmla="*/ 2 h 926"/>
                <a:gd name="T8" fmla="*/ 2 w 782"/>
                <a:gd name="T9" fmla="*/ 2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2"/>
                <a:gd name="T16" fmla="*/ 0 h 926"/>
                <a:gd name="T17" fmla="*/ 782 w 782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2" h="926">
                  <a:moveTo>
                    <a:pt x="782" y="925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779" y="926"/>
                  </a:lnTo>
                  <a:lnTo>
                    <a:pt x="782" y="9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6" name="Freeform 33"/>
            <p:cNvSpPr>
              <a:spLocks noChangeAspect="1"/>
            </p:cNvSpPr>
            <p:nvPr/>
          </p:nvSpPr>
          <p:spPr bwMode="auto">
            <a:xfrm>
              <a:off x="4837" y="2721"/>
              <a:ext cx="200" cy="239"/>
            </a:xfrm>
            <a:custGeom>
              <a:avLst/>
              <a:gdLst>
                <a:gd name="T0" fmla="*/ 1 w 686"/>
                <a:gd name="T1" fmla="*/ 2 h 813"/>
                <a:gd name="T2" fmla="*/ 0 w 686"/>
                <a:gd name="T3" fmla="*/ 0 h 813"/>
                <a:gd name="T4" fmla="*/ 0 w 686"/>
                <a:gd name="T5" fmla="*/ 0 h 813"/>
                <a:gd name="T6" fmla="*/ 1 w 686"/>
                <a:gd name="T7" fmla="*/ 2 h 813"/>
                <a:gd name="T8" fmla="*/ 1 w 686"/>
                <a:gd name="T9" fmla="*/ 2 h 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6"/>
                <a:gd name="T16" fmla="*/ 0 h 813"/>
                <a:gd name="T17" fmla="*/ 686 w 686"/>
                <a:gd name="T18" fmla="*/ 813 h 8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6" h="813">
                  <a:moveTo>
                    <a:pt x="686" y="81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83" y="813"/>
                  </a:lnTo>
                  <a:lnTo>
                    <a:pt x="686" y="8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7" name="Freeform 34"/>
            <p:cNvSpPr>
              <a:spLocks noChangeAspect="1"/>
            </p:cNvSpPr>
            <p:nvPr/>
          </p:nvSpPr>
          <p:spPr bwMode="auto">
            <a:xfrm>
              <a:off x="4837" y="2755"/>
              <a:ext cx="173" cy="205"/>
            </a:xfrm>
            <a:custGeom>
              <a:avLst/>
              <a:gdLst>
                <a:gd name="T0" fmla="*/ 1 w 591"/>
                <a:gd name="T1" fmla="*/ 1 h 699"/>
                <a:gd name="T2" fmla="*/ 0 w 591"/>
                <a:gd name="T3" fmla="*/ 0 h 699"/>
                <a:gd name="T4" fmla="*/ 0 w 591"/>
                <a:gd name="T5" fmla="*/ 0 h 699"/>
                <a:gd name="T6" fmla="*/ 1 w 591"/>
                <a:gd name="T7" fmla="*/ 1 h 699"/>
                <a:gd name="T8" fmla="*/ 1 w 591"/>
                <a:gd name="T9" fmla="*/ 1 h 6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1"/>
                <a:gd name="T16" fmla="*/ 0 h 699"/>
                <a:gd name="T17" fmla="*/ 591 w 591"/>
                <a:gd name="T18" fmla="*/ 699 h 6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1" h="699">
                  <a:moveTo>
                    <a:pt x="591" y="698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588" y="699"/>
                  </a:lnTo>
                  <a:lnTo>
                    <a:pt x="591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8" name="Freeform 35"/>
            <p:cNvSpPr>
              <a:spLocks noChangeAspect="1"/>
            </p:cNvSpPr>
            <p:nvPr/>
          </p:nvSpPr>
          <p:spPr bwMode="auto">
            <a:xfrm>
              <a:off x="4835" y="2785"/>
              <a:ext cx="147" cy="175"/>
            </a:xfrm>
            <a:custGeom>
              <a:avLst/>
              <a:gdLst>
                <a:gd name="T0" fmla="*/ 1 w 502"/>
                <a:gd name="T1" fmla="*/ 1 h 595"/>
                <a:gd name="T2" fmla="*/ 0 w 502"/>
                <a:gd name="T3" fmla="*/ 0 h 595"/>
                <a:gd name="T4" fmla="*/ 0 w 502"/>
                <a:gd name="T5" fmla="*/ 0 h 595"/>
                <a:gd name="T6" fmla="*/ 1 w 502"/>
                <a:gd name="T7" fmla="*/ 1 h 595"/>
                <a:gd name="T8" fmla="*/ 1 w 502"/>
                <a:gd name="T9" fmla="*/ 1 h 5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595"/>
                <a:gd name="T17" fmla="*/ 502 w 502"/>
                <a:gd name="T18" fmla="*/ 595 h 5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595">
                  <a:moveTo>
                    <a:pt x="502" y="59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99" y="595"/>
                  </a:lnTo>
                  <a:lnTo>
                    <a:pt x="502" y="5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59" name="Freeform 36"/>
            <p:cNvSpPr>
              <a:spLocks noChangeAspect="1"/>
            </p:cNvSpPr>
            <p:nvPr/>
          </p:nvSpPr>
          <p:spPr bwMode="auto">
            <a:xfrm>
              <a:off x="4837" y="2819"/>
              <a:ext cx="119" cy="141"/>
            </a:xfrm>
            <a:custGeom>
              <a:avLst/>
              <a:gdLst>
                <a:gd name="T0" fmla="*/ 1 w 406"/>
                <a:gd name="T1" fmla="*/ 1 h 482"/>
                <a:gd name="T2" fmla="*/ 0 w 406"/>
                <a:gd name="T3" fmla="*/ 0 h 482"/>
                <a:gd name="T4" fmla="*/ 0 w 406"/>
                <a:gd name="T5" fmla="*/ 0 h 482"/>
                <a:gd name="T6" fmla="*/ 1 w 406"/>
                <a:gd name="T7" fmla="*/ 1 h 482"/>
                <a:gd name="T8" fmla="*/ 1 w 406"/>
                <a:gd name="T9" fmla="*/ 1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2"/>
                <a:gd name="T17" fmla="*/ 406 w 406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2">
                  <a:moveTo>
                    <a:pt x="406" y="481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403" y="482"/>
                  </a:lnTo>
                  <a:lnTo>
                    <a:pt x="406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0" name="Freeform 37"/>
            <p:cNvSpPr>
              <a:spLocks noChangeAspect="1"/>
            </p:cNvSpPr>
            <p:nvPr/>
          </p:nvSpPr>
          <p:spPr bwMode="auto">
            <a:xfrm>
              <a:off x="4835" y="2854"/>
              <a:ext cx="92" cy="106"/>
            </a:xfrm>
            <a:custGeom>
              <a:avLst/>
              <a:gdLst>
                <a:gd name="T0" fmla="*/ 1 w 315"/>
                <a:gd name="T1" fmla="*/ 1 h 361"/>
                <a:gd name="T2" fmla="*/ 0 w 315"/>
                <a:gd name="T3" fmla="*/ 0 h 361"/>
                <a:gd name="T4" fmla="*/ 0 w 315"/>
                <a:gd name="T5" fmla="*/ 0 h 361"/>
                <a:gd name="T6" fmla="*/ 1 w 315"/>
                <a:gd name="T7" fmla="*/ 1 h 361"/>
                <a:gd name="T8" fmla="*/ 1 w 315"/>
                <a:gd name="T9" fmla="*/ 1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5"/>
                <a:gd name="T16" fmla="*/ 0 h 361"/>
                <a:gd name="T17" fmla="*/ 315 w 315"/>
                <a:gd name="T18" fmla="*/ 361 h 3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5" h="361">
                  <a:moveTo>
                    <a:pt x="315" y="36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312" y="361"/>
                  </a:lnTo>
                  <a:lnTo>
                    <a:pt x="315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1" name="Freeform 38"/>
            <p:cNvSpPr>
              <a:spLocks noChangeAspect="1"/>
            </p:cNvSpPr>
            <p:nvPr/>
          </p:nvSpPr>
          <p:spPr bwMode="auto">
            <a:xfrm>
              <a:off x="4837" y="2887"/>
              <a:ext cx="62" cy="73"/>
            </a:xfrm>
            <a:custGeom>
              <a:avLst/>
              <a:gdLst>
                <a:gd name="T0" fmla="*/ 0 w 215"/>
                <a:gd name="T1" fmla="*/ 1 h 248"/>
                <a:gd name="T2" fmla="*/ 0 w 215"/>
                <a:gd name="T3" fmla="*/ 0 h 248"/>
                <a:gd name="T4" fmla="*/ 0 w 215"/>
                <a:gd name="T5" fmla="*/ 0 h 248"/>
                <a:gd name="T6" fmla="*/ 0 w 215"/>
                <a:gd name="T7" fmla="*/ 1 h 248"/>
                <a:gd name="T8" fmla="*/ 0 w 215"/>
                <a:gd name="T9" fmla="*/ 1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248"/>
                <a:gd name="T17" fmla="*/ 215 w 215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248">
                  <a:moveTo>
                    <a:pt x="215" y="24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12" y="248"/>
                  </a:lnTo>
                  <a:lnTo>
                    <a:pt x="215" y="2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2" name="Freeform 39"/>
            <p:cNvSpPr>
              <a:spLocks noChangeAspect="1"/>
            </p:cNvSpPr>
            <p:nvPr/>
          </p:nvSpPr>
          <p:spPr bwMode="auto">
            <a:xfrm>
              <a:off x="4837" y="2916"/>
              <a:ext cx="35" cy="44"/>
            </a:xfrm>
            <a:custGeom>
              <a:avLst/>
              <a:gdLst>
                <a:gd name="T0" fmla="*/ 0 w 121"/>
                <a:gd name="T1" fmla="*/ 0 h 151"/>
                <a:gd name="T2" fmla="*/ 0 w 121"/>
                <a:gd name="T3" fmla="*/ 0 h 151"/>
                <a:gd name="T4" fmla="*/ 0 w 121"/>
                <a:gd name="T5" fmla="*/ 0 h 151"/>
                <a:gd name="T6" fmla="*/ 0 w 121"/>
                <a:gd name="T7" fmla="*/ 0 h 151"/>
                <a:gd name="T8" fmla="*/ 0 w 121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51"/>
                <a:gd name="T17" fmla="*/ 121 w 121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51">
                  <a:moveTo>
                    <a:pt x="121" y="15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18" y="151"/>
                  </a:lnTo>
                  <a:lnTo>
                    <a:pt x="121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3" name="Freeform 40"/>
            <p:cNvSpPr>
              <a:spLocks noChangeAspect="1"/>
            </p:cNvSpPr>
            <p:nvPr/>
          </p:nvSpPr>
          <p:spPr bwMode="auto">
            <a:xfrm>
              <a:off x="5209" y="2674"/>
              <a:ext cx="216" cy="252"/>
            </a:xfrm>
            <a:custGeom>
              <a:avLst/>
              <a:gdLst>
                <a:gd name="T0" fmla="*/ 1 w 739"/>
                <a:gd name="T1" fmla="*/ 2 h 861"/>
                <a:gd name="T2" fmla="*/ 0 w 739"/>
                <a:gd name="T3" fmla="*/ 0 h 861"/>
                <a:gd name="T4" fmla="*/ 0 w 739"/>
                <a:gd name="T5" fmla="*/ 0 h 861"/>
                <a:gd name="T6" fmla="*/ 1 w 739"/>
                <a:gd name="T7" fmla="*/ 2 h 861"/>
                <a:gd name="T8" fmla="*/ 1 w 739"/>
                <a:gd name="T9" fmla="*/ 2 h 8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861"/>
                <a:gd name="T17" fmla="*/ 739 w 739"/>
                <a:gd name="T18" fmla="*/ 861 h 8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861">
                  <a:moveTo>
                    <a:pt x="739" y="86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36" y="861"/>
                  </a:lnTo>
                  <a:lnTo>
                    <a:pt x="739" y="8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4" name="Freeform 41"/>
            <p:cNvSpPr>
              <a:spLocks noChangeAspect="1"/>
            </p:cNvSpPr>
            <p:nvPr/>
          </p:nvSpPr>
          <p:spPr bwMode="auto">
            <a:xfrm>
              <a:off x="5238" y="2674"/>
              <a:ext cx="189" cy="221"/>
            </a:xfrm>
            <a:custGeom>
              <a:avLst/>
              <a:gdLst>
                <a:gd name="T0" fmla="*/ 1 w 645"/>
                <a:gd name="T1" fmla="*/ 2 h 757"/>
                <a:gd name="T2" fmla="*/ 0 w 645"/>
                <a:gd name="T3" fmla="*/ 0 h 757"/>
                <a:gd name="T4" fmla="*/ 0 w 645"/>
                <a:gd name="T5" fmla="*/ 0 h 757"/>
                <a:gd name="T6" fmla="*/ 1 w 645"/>
                <a:gd name="T7" fmla="*/ 2 h 757"/>
                <a:gd name="T8" fmla="*/ 1 w 645"/>
                <a:gd name="T9" fmla="*/ 2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5"/>
                <a:gd name="T16" fmla="*/ 0 h 757"/>
                <a:gd name="T17" fmla="*/ 645 w 645"/>
                <a:gd name="T18" fmla="*/ 757 h 7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5" h="757">
                  <a:moveTo>
                    <a:pt x="645" y="75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42" y="757"/>
                  </a:lnTo>
                  <a:lnTo>
                    <a:pt x="645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5" name="Freeform 42"/>
            <p:cNvSpPr>
              <a:spLocks noChangeAspect="1"/>
            </p:cNvSpPr>
            <p:nvPr/>
          </p:nvSpPr>
          <p:spPr bwMode="auto">
            <a:xfrm>
              <a:off x="5266" y="2674"/>
              <a:ext cx="158" cy="186"/>
            </a:xfrm>
            <a:custGeom>
              <a:avLst/>
              <a:gdLst>
                <a:gd name="T0" fmla="*/ 1 w 539"/>
                <a:gd name="T1" fmla="*/ 1 h 637"/>
                <a:gd name="T2" fmla="*/ 0 w 539"/>
                <a:gd name="T3" fmla="*/ 0 h 637"/>
                <a:gd name="T4" fmla="*/ 0 w 539"/>
                <a:gd name="T5" fmla="*/ 0 h 637"/>
                <a:gd name="T6" fmla="*/ 1 w 539"/>
                <a:gd name="T7" fmla="*/ 1 h 637"/>
                <a:gd name="T8" fmla="*/ 1 w 539"/>
                <a:gd name="T9" fmla="*/ 1 h 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7"/>
                <a:gd name="T17" fmla="*/ 539 w 539"/>
                <a:gd name="T18" fmla="*/ 637 h 6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7">
                  <a:moveTo>
                    <a:pt x="539" y="636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36" y="637"/>
                  </a:lnTo>
                  <a:lnTo>
                    <a:pt x="539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6" name="Freeform 43"/>
            <p:cNvSpPr>
              <a:spLocks noChangeAspect="1"/>
            </p:cNvSpPr>
            <p:nvPr/>
          </p:nvSpPr>
          <p:spPr bwMode="auto">
            <a:xfrm>
              <a:off x="5294" y="2674"/>
              <a:ext cx="130" cy="153"/>
            </a:xfrm>
            <a:custGeom>
              <a:avLst/>
              <a:gdLst>
                <a:gd name="T0" fmla="*/ 1 w 442"/>
                <a:gd name="T1" fmla="*/ 1 h 523"/>
                <a:gd name="T2" fmla="*/ 0 w 442"/>
                <a:gd name="T3" fmla="*/ 0 h 523"/>
                <a:gd name="T4" fmla="*/ 0 w 442"/>
                <a:gd name="T5" fmla="*/ 0 h 523"/>
                <a:gd name="T6" fmla="*/ 1 w 442"/>
                <a:gd name="T7" fmla="*/ 1 h 523"/>
                <a:gd name="T8" fmla="*/ 1 w 442"/>
                <a:gd name="T9" fmla="*/ 1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2"/>
                <a:gd name="T16" fmla="*/ 0 h 523"/>
                <a:gd name="T17" fmla="*/ 442 w 442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2" h="523">
                  <a:moveTo>
                    <a:pt x="442" y="52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39" y="523"/>
                  </a:lnTo>
                  <a:lnTo>
                    <a:pt x="442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7" name="Freeform 44"/>
            <p:cNvSpPr>
              <a:spLocks noChangeAspect="1"/>
            </p:cNvSpPr>
            <p:nvPr/>
          </p:nvSpPr>
          <p:spPr bwMode="auto">
            <a:xfrm>
              <a:off x="5322" y="2674"/>
              <a:ext cx="103" cy="120"/>
            </a:xfrm>
            <a:custGeom>
              <a:avLst/>
              <a:gdLst>
                <a:gd name="T0" fmla="*/ 1 w 351"/>
                <a:gd name="T1" fmla="*/ 1 h 411"/>
                <a:gd name="T2" fmla="*/ 0 w 351"/>
                <a:gd name="T3" fmla="*/ 0 h 411"/>
                <a:gd name="T4" fmla="*/ 0 w 351"/>
                <a:gd name="T5" fmla="*/ 0 h 411"/>
                <a:gd name="T6" fmla="*/ 1 w 351"/>
                <a:gd name="T7" fmla="*/ 1 h 411"/>
                <a:gd name="T8" fmla="*/ 1 w 351"/>
                <a:gd name="T9" fmla="*/ 1 h 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1"/>
                <a:gd name="T16" fmla="*/ 0 h 411"/>
                <a:gd name="T17" fmla="*/ 351 w 351"/>
                <a:gd name="T18" fmla="*/ 411 h 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1" h="411">
                  <a:moveTo>
                    <a:pt x="351" y="41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48" y="411"/>
                  </a:lnTo>
                  <a:lnTo>
                    <a:pt x="351" y="4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8" name="Freeform 45"/>
            <p:cNvSpPr>
              <a:spLocks noChangeAspect="1"/>
            </p:cNvSpPr>
            <p:nvPr/>
          </p:nvSpPr>
          <p:spPr bwMode="auto">
            <a:xfrm>
              <a:off x="5351" y="2674"/>
              <a:ext cx="74" cy="90"/>
            </a:xfrm>
            <a:custGeom>
              <a:avLst/>
              <a:gdLst>
                <a:gd name="T0" fmla="*/ 1 w 253"/>
                <a:gd name="T1" fmla="*/ 1 h 308"/>
                <a:gd name="T2" fmla="*/ 0 w 253"/>
                <a:gd name="T3" fmla="*/ 0 h 308"/>
                <a:gd name="T4" fmla="*/ 0 w 253"/>
                <a:gd name="T5" fmla="*/ 0 h 308"/>
                <a:gd name="T6" fmla="*/ 1 w 253"/>
                <a:gd name="T7" fmla="*/ 1 h 308"/>
                <a:gd name="T8" fmla="*/ 1 w 253"/>
                <a:gd name="T9" fmla="*/ 1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8"/>
                <a:gd name="T17" fmla="*/ 253 w 253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8">
                  <a:moveTo>
                    <a:pt x="253" y="30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50" y="308"/>
                  </a:lnTo>
                  <a:lnTo>
                    <a:pt x="253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69" name="Freeform 46"/>
            <p:cNvSpPr>
              <a:spLocks noChangeAspect="1"/>
            </p:cNvSpPr>
            <p:nvPr/>
          </p:nvSpPr>
          <p:spPr bwMode="auto">
            <a:xfrm>
              <a:off x="5379" y="2674"/>
              <a:ext cx="46" cy="52"/>
            </a:xfrm>
            <a:custGeom>
              <a:avLst/>
              <a:gdLst>
                <a:gd name="T0" fmla="*/ 0 w 156"/>
                <a:gd name="T1" fmla="*/ 0 h 178"/>
                <a:gd name="T2" fmla="*/ 0 w 156"/>
                <a:gd name="T3" fmla="*/ 0 h 178"/>
                <a:gd name="T4" fmla="*/ 0 w 156"/>
                <a:gd name="T5" fmla="*/ 0 h 178"/>
                <a:gd name="T6" fmla="*/ 0 w 156"/>
                <a:gd name="T7" fmla="*/ 0 h 178"/>
                <a:gd name="T8" fmla="*/ 0 w 156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78"/>
                <a:gd name="T17" fmla="*/ 156 w 156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78">
                  <a:moveTo>
                    <a:pt x="156" y="17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53" y="178"/>
                  </a:lnTo>
                  <a:lnTo>
                    <a:pt x="156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0" name="Freeform 47"/>
            <p:cNvSpPr>
              <a:spLocks noChangeAspect="1"/>
            </p:cNvSpPr>
            <p:nvPr/>
          </p:nvSpPr>
          <p:spPr bwMode="auto">
            <a:xfrm>
              <a:off x="5408" y="2674"/>
              <a:ext cx="17" cy="19"/>
            </a:xfrm>
            <a:custGeom>
              <a:avLst/>
              <a:gdLst>
                <a:gd name="T0" fmla="*/ 0 w 60"/>
                <a:gd name="T1" fmla="*/ 0 h 66"/>
                <a:gd name="T2" fmla="*/ 0 w 60"/>
                <a:gd name="T3" fmla="*/ 0 h 66"/>
                <a:gd name="T4" fmla="*/ 0 w 60"/>
                <a:gd name="T5" fmla="*/ 0 h 66"/>
                <a:gd name="T6" fmla="*/ 0 w 60"/>
                <a:gd name="T7" fmla="*/ 0 h 66"/>
                <a:gd name="T8" fmla="*/ 0 w 60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6"/>
                <a:gd name="T17" fmla="*/ 60 w 60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6">
                  <a:moveTo>
                    <a:pt x="60" y="65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59" y="66"/>
                  </a:lnTo>
                  <a:lnTo>
                    <a:pt x="60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1" name="Freeform 48"/>
            <p:cNvSpPr>
              <a:spLocks noChangeAspect="1"/>
            </p:cNvSpPr>
            <p:nvPr/>
          </p:nvSpPr>
          <p:spPr bwMode="auto">
            <a:xfrm>
              <a:off x="4839" y="2674"/>
              <a:ext cx="241" cy="286"/>
            </a:xfrm>
            <a:custGeom>
              <a:avLst/>
              <a:gdLst>
                <a:gd name="T0" fmla="*/ 0 w 826"/>
                <a:gd name="T1" fmla="*/ 2 h 976"/>
                <a:gd name="T2" fmla="*/ 2 w 826"/>
                <a:gd name="T3" fmla="*/ 0 h 976"/>
                <a:gd name="T4" fmla="*/ 2 w 826"/>
                <a:gd name="T5" fmla="*/ 0 h 976"/>
                <a:gd name="T6" fmla="*/ 0 w 826"/>
                <a:gd name="T7" fmla="*/ 2 h 976"/>
                <a:gd name="T8" fmla="*/ 0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2" name="Freeform 49"/>
            <p:cNvSpPr>
              <a:spLocks noChangeAspect="1"/>
            </p:cNvSpPr>
            <p:nvPr/>
          </p:nvSpPr>
          <p:spPr bwMode="auto">
            <a:xfrm>
              <a:off x="4865" y="2674"/>
              <a:ext cx="244" cy="286"/>
            </a:xfrm>
            <a:custGeom>
              <a:avLst/>
              <a:gdLst>
                <a:gd name="T0" fmla="*/ 0 w 829"/>
                <a:gd name="T1" fmla="*/ 2 h 976"/>
                <a:gd name="T2" fmla="*/ 2 w 829"/>
                <a:gd name="T3" fmla="*/ 0 h 976"/>
                <a:gd name="T4" fmla="*/ 2 w 829"/>
                <a:gd name="T5" fmla="*/ 0 h 976"/>
                <a:gd name="T6" fmla="*/ 0 w 829"/>
                <a:gd name="T7" fmla="*/ 2 h 976"/>
                <a:gd name="T8" fmla="*/ 0 w 829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3" name="Freeform 50"/>
            <p:cNvSpPr>
              <a:spLocks noChangeAspect="1"/>
            </p:cNvSpPr>
            <p:nvPr/>
          </p:nvSpPr>
          <p:spPr bwMode="auto">
            <a:xfrm>
              <a:off x="4893" y="2674"/>
              <a:ext cx="243" cy="286"/>
            </a:xfrm>
            <a:custGeom>
              <a:avLst/>
              <a:gdLst>
                <a:gd name="T0" fmla="*/ 0 w 828"/>
                <a:gd name="T1" fmla="*/ 2 h 976"/>
                <a:gd name="T2" fmla="*/ 2 w 828"/>
                <a:gd name="T3" fmla="*/ 0 h 976"/>
                <a:gd name="T4" fmla="*/ 2 w 828"/>
                <a:gd name="T5" fmla="*/ 0 h 976"/>
                <a:gd name="T6" fmla="*/ 0 w 828"/>
                <a:gd name="T7" fmla="*/ 2 h 976"/>
                <a:gd name="T8" fmla="*/ 0 w 828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4" name="Freeform 51"/>
            <p:cNvSpPr>
              <a:spLocks noChangeAspect="1"/>
            </p:cNvSpPr>
            <p:nvPr/>
          </p:nvSpPr>
          <p:spPr bwMode="auto">
            <a:xfrm>
              <a:off x="4920" y="2674"/>
              <a:ext cx="243" cy="286"/>
            </a:xfrm>
            <a:custGeom>
              <a:avLst/>
              <a:gdLst>
                <a:gd name="T0" fmla="*/ 0 w 826"/>
                <a:gd name="T1" fmla="*/ 2 h 976"/>
                <a:gd name="T2" fmla="*/ 2 w 826"/>
                <a:gd name="T3" fmla="*/ 0 h 976"/>
                <a:gd name="T4" fmla="*/ 2 w 826"/>
                <a:gd name="T5" fmla="*/ 0 h 976"/>
                <a:gd name="T6" fmla="*/ 0 w 826"/>
                <a:gd name="T7" fmla="*/ 2 h 976"/>
                <a:gd name="T8" fmla="*/ 0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5" name="Freeform 52"/>
            <p:cNvSpPr>
              <a:spLocks noChangeAspect="1"/>
            </p:cNvSpPr>
            <p:nvPr/>
          </p:nvSpPr>
          <p:spPr bwMode="auto">
            <a:xfrm>
              <a:off x="4948" y="2674"/>
              <a:ext cx="243" cy="286"/>
            </a:xfrm>
            <a:custGeom>
              <a:avLst/>
              <a:gdLst>
                <a:gd name="T0" fmla="*/ 0 w 829"/>
                <a:gd name="T1" fmla="*/ 2 h 976"/>
                <a:gd name="T2" fmla="*/ 2 w 829"/>
                <a:gd name="T3" fmla="*/ 0 h 976"/>
                <a:gd name="T4" fmla="*/ 2 w 829"/>
                <a:gd name="T5" fmla="*/ 0 h 976"/>
                <a:gd name="T6" fmla="*/ 0 w 829"/>
                <a:gd name="T7" fmla="*/ 2 h 976"/>
                <a:gd name="T8" fmla="*/ 0 w 829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6" name="Freeform 53"/>
            <p:cNvSpPr>
              <a:spLocks noChangeAspect="1"/>
            </p:cNvSpPr>
            <p:nvPr/>
          </p:nvSpPr>
          <p:spPr bwMode="auto">
            <a:xfrm>
              <a:off x="4976" y="2674"/>
              <a:ext cx="243" cy="286"/>
            </a:xfrm>
            <a:custGeom>
              <a:avLst/>
              <a:gdLst>
                <a:gd name="T0" fmla="*/ 0 w 828"/>
                <a:gd name="T1" fmla="*/ 2 h 976"/>
                <a:gd name="T2" fmla="*/ 2 w 828"/>
                <a:gd name="T3" fmla="*/ 0 h 976"/>
                <a:gd name="T4" fmla="*/ 2 w 828"/>
                <a:gd name="T5" fmla="*/ 0 h 976"/>
                <a:gd name="T6" fmla="*/ 0 w 828"/>
                <a:gd name="T7" fmla="*/ 2 h 976"/>
                <a:gd name="T8" fmla="*/ 0 w 828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7" name="Freeform 54"/>
            <p:cNvSpPr>
              <a:spLocks noChangeAspect="1"/>
            </p:cNvSpPr>
            <p:nvPr/>
          </p:nvSpPr>
          <p:spPr bwMode="auto">
            <a:xfrm>
              <a:off x="5003" y="2674"/>
              <a:ext cx="243" cy="286"/>
            </a:xfrm>
            <a:custGeom>
              <a:avLst/>
              <a:gdLst>
                <a:gd name="T0" fmla="*/ 0 w 828"/>
                <a:gd name="T1" fmla="*/ 2 h 976"/>
                <a:gd name="T2" fmla="*/ 2 w 828"/>
                <a:gd name="T3" fmla="*/ 0 h 976"/>
                <a:gd name="T4" fmla="*/ 2 w 828"/>
                <a:gd name="T5" fmla="*/ 0 h 976"/>
                <a:gd name="T6" fmla="*/ 0 w 828"/>
                <a:gd name="T7" fmla="*/ 2 h 976"/>
                <a:gd name="T8" fmla="*/ 0 w 828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8" name="Freeform 55"/>
            <p:cNvSpPr>
              <a:spLocks noChangeAspect="1"/>
            </p:cNvSpPr>
            <p:nvPr/>
          </p:nvSpPr>
          <p:spPr bwMode="auto">
            <a:xfrm>
              <a:off x="5031" y="2674"/>
              <a:ext cx="242" cy="286"/>
            </a:xfrm>
            <a:custGeom>
              <a:avLst/>
              <a:gdLst>
                <a:gd name="T0" fmla="*/ 0 w 826"/>
                <a:gd name="T1" fmla="*/ 2 h 976"/>
                <a:gd name="T2" fmla="*/ 2 w 826"/>
                <a:gd name="T3" fmla="*/ 0 h 976"/>
                <a:gd name="T4" fmla="*/ 2 w 826"/>
                <a:gd name="T5" fmla="*/ 0 h 976"/>
                <a:gd name="T6" fmla="*/ 0 w 826"/>
                <a:gd name="T7" fmla="*/ 2 h 976"/>
                <a:gd name="T8" fmla="*/ 0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79" name="Freeform 56"/>
            <p:cNvSpPr>
              <a:spLocks noChangeAspect="1"/>
            </p:cNvSpPr>
            <p:nvPr/>
          </p:nvSpPr>
          <p:spPr bwMode="auto">
            <a:xfrm>
              <a:off x="5059" y="2674"/>
              <a:ext cx="242" cy="286"/>
            </a:xfrm>
            <a:custGeom>
              <a:avLst/>
              <a:gdLst>
                <a:gd name="T0" fmla="*/ 0 w 829"/>
                <a:gd name="T1" fmla="*/ 2 h 976"/>
                <a:gd name="T2" fmla="*/ 2 w 829"/>
                <a:gd name="T3" fmla="*/ 0 h 976"/>
                <a:gd name="T4" fmla="*/ 2 w 829"/>
                <a:gd name="T5" fmla="*/ 0 h 976"/>
                <a:gd name="T6" fmla="*/ 0 w 829"/>
                <a:gd name="T7" fmla="*/ 2 h 976"/>
                <a:gd name="T8" fmla="*/ 0 w 829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0" name="Freeform 57"/>
            <p:cNvSpPr>
              <a:spLocks noChangeAspect="1"/>
            </p:cNvSpPr>
            <p:nvPr/>
          </p:nvSpPr>
          <p:spPr bwMode="auto">
            <a:xfrm>
              <a:off x="5086" y="2674"/>
              <a:ext cx="242" cy="286"/>
            </a:xfrm>
            <a:custGeom>
              <a:avLst/>
              <a:gdLst>
                <a:gd name="T0" fmla="*/ 0 w 828"/>
                <a:gd name="T1" fmla="*/ 2 h 976"/>
                <a:gd name="T2" fmla="*/ 2 w 828"/>
                <a:gd name="T3" fmla="*/ 0 h 976"/>
                <a:gd name="T4" fmla="*/ 2 w 828"/>
                <a:gd name="T5" fmla="*/ 0 h 976"/>
                <a:gd name="T6" fmla="*/ 0 w 828"/>
                <a:gd name="T7" fmla="*/ 2 h 976"/>
                <a:gd name="T8" fmla="*/ 0 w 828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6"/>
                <a:gd name="T17" fmla="*/ 828 w 828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6">
                  <a:moveTo>
                    <a:pt x="0" y="975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1" name="Freeform 58"/>
            <p:cNvSpPr>
              <a:spLocks noChangeAspect="1"/>
            </p:cNvSpPr>
            <p:nvPr/>
          </p:nvSpPr>
          <p:spPr bwMode="auto">
            <a:xfrm>
              <a:off x="5114" y="2674"/>
              <a:ext cx="243" cy="286"/>
            </a:xfrm>
            <a:custGeom>
              <a:avLst/>
              <a:gdLst>
                <a:gd name="T0" fmla="*/ 0 w 829"/>
                <a:gd name="T1" fmla="*/ 2 h 976"/>
                <a:gd name="T2" fmla="*/ 2 w 829"/>
                <a:gd name="T3" fmla="*/ 0 h 976"/>
                <a:gd name="T4" fmla="*/ 2 w 829"/>
                <a:gd name="T5" fmla="*/ 0 h 976"/>
                <a:gd name="T6" fmla="*/ 0 w 829"/>
                <a:gd name="T7" fmla="*/ 2 h 976"/>
                <a:gd name="T8" fmla="*/ 0 w 829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2" name="Freeform 59"/>
            <p:cNvSpPr>
              <a:spLocks noChangeAspect="1"/>
            </p:cNvSpPr>
            <p:nvPr/>
          </p:nvSpPr>
          <p:spPr bwMode="auto">
            <a:xfrm>
              <a:off x="5141" y="2674"/>
              <a:ext cx="242" cy="286"/>
            </a:xfrm>
            <a:custGeom>
              <a:avLst/>
              <a:gdLst>
                <a:gd name="T0" fmla="*/ 0 w 826"/>
                <a:gd name="T1" fmla="*/ 2 h 976"/>
                <a:gd name="T2" fmla="*/ 2 w 826"/>
                <a:gd name="T3" fmla="*/ 0 h 976"/>
                <a:gd name="T4" fmla="*/ 2 w 826"/>
                <a:gd name="T5" fmla="*/ 0 h 976"/>
                <a:gd name="T6" fmla="*/ 0 w 826"/>
                <a:gd name="T7" fmla="*/ 2 h 976"/>
                <a:gd name="T8" fmla="*/ 0 w 826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6"/>
                <a:gd name="T16" fmla="*/ 0 h 976"/>
                <a:gd name="T17" fmla="*/ 826 w 826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6" h="976">
                  <a:moveTo>
                    <a:pt x="0" y="975"/>
                  </a:moveTo>
                  <a:lnTo>
                    <a:pt x="823" y="0"/>
                  </a:lnTo>
                  <a:lnTo>
                    <a:pt x="826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3" name="Freeform 60"/>
            <p:cNvSpPr>
              <a:spLocks noChangeAspect="1"/>
            </p:cNvSpPr>
            <p:nvPr/>
          </p:nvSpPr>
          <p:spPr bwMode="auto">
            <a:xfrm>
              <a:off x="5168" y="2674"/>
              <a:ext cx="243" cy="286"/>
            </a:xfrm>
            <a:custGeom>
              <a:avLst/>
              <a:gdLst>
                <a:gd name="T0" fmla="*/ 0 w 829"/>
                <a:gd name="T1" fmla="*/ 2 h 976"/>
                <a:gd name="T2" fmla="*/ 2 w 829"/>
                <a:gd name="T3" fmla="*/ 0 h 976"/>
                <a:gd name="T4" fmla="*/ 2 w 829"/>
                <a:gd name="T5" fmla="*/ 0 h 976"/>
                <a:gd name="T6" fmla="*/ 0 w 829"/>
                <a:gd name="T7" fmla="*/ 2 h 976"/>
                <a:gd name="T8" fmla="*/ 0 w 829"/>
                <a:gd name="T9" fmla="*/ 2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6"/>
                <a:gd name="T17" fmla="*/ 829 w 829"/>
                <a:gd name="T18" fmla="*/ 976 h 9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6">
                  <a:moveTo>
                    <a:pt x="0" y="975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6"/>
                  </a:lnTo>
                  <a:lnTo>
                    <a:pt x="0" y="9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4" name="Freeform 61"/>
            <p:cNvSpPr>
              <a:spLocks noChangeAspect="1"/>
            </p:cNvSpPr>
            <p:nvPr/>
          </p:nvSpPr>
          <p:spPr bwMode="auto">
            <a:xfrm>
              <a:off x="5197" y="2689"/>
              <a:ext cx="228" cy="271"/>
            </a:xfrm>
            <a:custGeom>
              <a:avLst/>
              <a:gdLst>
                <a:gd name="T0" fmla="*/ 0 w 782"/>
                <a:gd name="T1" fmla="*/ 2 h 926"/>
                <a:gd name="T2" fmla="*/ 2 w 782"/>
                <a:gd name="T3" fmla="*/ 0 h 926"/>
                <a:gd name="T4" fmla="*/ 2 w 782"/>
                <a:gd name="T5" fmla="*/ 0 h 926"/>
                <a:gd name="T6" fmla="*/ 0 w 782"/>
                <a:gd name="T7" fmla="*/ 2 h 926"/>
                <a:gd name="T8" fmla="*/ 0 w 782"/>
                <a:gd name="T9" fmla="*/ 2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2"/>
                <a:gd name="T16" fmla="*/ 0 h 926"/>
                <a:gd name="T17" fmla="*/ 782 w 782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2" h="926">
                  <a:moveTo>
                    <a:pt x="0" y="925"/>
                  </a:moveTo>
                  <a:lnTo>
                    <a:pt x="779" y="0"/>
                  </a:lnTo>
                  <a:lnTo>
                    <a:pt x="782" y="1"/>
                  </a:lnTo>
                  <a:lnTo>
                    <a:pt x="3" y="926"/>
                  </a:lnTo>
                  <a:lnTo>
                    <a:pt x="0" y="9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5" name="Freeform 62"/>
            <p:cNvSpPr>
              <a:spLocks noChangeAspect="1"/>
            </p:cNvSpPr>
            <p:nvPr/>
          </p:nvSpPr>
          <p:spPr bwMode="auto">
            <a:xfrm>
              <a:off x="5224" y="2721"/>
              <a:ext cx="201" cy="239"/>
            </a:xfrm>
            <a:custGeom>
              <a:avLst/>
              <a:gdLst>
                <a:gd name="T0" fmla="*/ 0 w 688"/>
                <a:gd name="T1" fmla="*/ 2 h 813"/>
                <a:gd name="T2" fmla="*/ 1 w 688"/>
                <a:gd name="T3" fmla="*/ 0 h 813"/>
                <a:gd name="T4" fmla="*/ 1 w 688"/>
                <a:gd name="T5" fmla="*/ 0 h 813"/>
                <a:gd name="T6" fmla="*/ 0 w 688"/>
                <a:gd name="T7" fmla="*/ 2 h 813"/>
                <a:gd name="T8" fmla="*/ 0 w 688"/>
                <a:gd name="T9" fmla="*/ 2 h 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813"/>
                <a:gd name="T17" fmla="*/ 688 w 688"/>
                <a:gd name="T18" fmla="*/ 813 h 8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813">
                  <a:moveTo>
                    <a:pt x="0" y="812"/>
                  </a:moveTo>
                  <a:lnTo>
                    <a:pt x="685" y="0"/>
                  </a:lnTo>
                  <a:lnTo>
                    <a:pt x="688" y="2"/>
                  </a:lnTo>
                  <a:lnTo>
                    <a:pt x="3" y="813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6" name="Freeform 63"/>
            <p:cNvSpPr>
              <a:spLocks noChangeAspect="1"/>
            </p:cNvSpPr>
            <p:nvPr/>
          </p:nvSpPr>
          <p:spPr bwMode="auto">
            <a:xfrm>
              <a:off x="5251" y="2755"/>
              <a:ext cx="174" cy="205"/>
            </a:xfrm>
            <a:custGeom>
              <a:avLst/>
              <a:gdLst>
                <a:gd name="T0" fmla="*/ 0 w 594"/>
                <a:gd name="T1" fmla="*/ 1 h 699"/>
                <a:gd name="T2" fmla="*/ 1 w 594"/>
                <a:gd name="T3" fmla="*/ 0 h 699"/>
                <a:gd name="T4" fmla="*/ 1 w 594"/>
                <a:gd name="T5" fmla="*/ 0 h 699"/>
                <a:gd name="T6" fmla="*/ 0 w 594"/>
                <a:gd name="T7" fmla="*/ 1 h 699"/>
                <a:gd name="T8" fmla="*/ 0 w 594"/>
                <a:gd name="T9" fmla="*/ 1 h 6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4"/>
                <a:gd name="T16" fmla="*/ 0 h 699"/>
                <a:gd name="T17" fmla="*/ 594 w 594"/>
                <a:gd name="T18" fmla="*/ 699 h 6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4" h="699">
                  <a:moveTo>
                    <a:pt x="0" y="698"/>
                  </a:moveTo>
                  <a:lnTo>
                    <a:pt x="591" y="0"/>
                  </a:lnTo>
                  <a:lnTo>
                    <a:pt x="594" y="1"/>
                  </a:lnTo>
                  <a:lnTo>
                    <a:pt x="3" y="699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7" name="Freeform 64"/>
            <p:cNvSpPr>
              <a:spLocks noChangeAspect="1"/>
            </p:cNvSpPr>
            <p:nvPr/>
          </p:nvSpPr>
          <p:spPr bwMode="auto">
            <a:xfrm>
              <a:off x="5278" y="2785"/>
              <a:ext cx="149" cy="175"/>
            </a:xfrm>
            <a:custGeom>
              <a:avLst/>
              <a:gdLst>
                <a:gd name="T0" fmla="*/ 0 w 505"/>
                <a:gd name="T1" fmla="*/ 1 h 595"/>
                <a:gd name="T2" fmla="*/ 1 w 505"/>
                <a:gd name="T3" fmla="*/ 0 h 595"/>
                <a:gd name="T4" fmla="*/ 1 w 505"/>
                <a:gd name="T5" fmla="*/ 0 h 595"/>
                <a:gd name="T6" fmla="*/ 0 w 505"/>
                <a:gd name="T7" fmla="*/ 1 h 595"/>
                <a:gd name="T8" fmla="*/ 0 w 505"/>
                <a:gd name="T9" fmla="*/ 1 h 5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5"/>
                <a:gd name="T16" fmla="*/ 0 h 595"/>
                <a:gd name="T17" fmla="*/ 505 w 505"/>
                <a:gd name="T18" fmla="*/ 595 h 5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5" h="595">
                  <a:moveTo>
                    <a:pt x="0" y="594"/>
                  </a:moveTo>
                  <a:lnTo>
                    <a:pt x="502" y="0"/>
                  </a:lnTo>
                  <a:lnTo>
                    <a:pt x="505" y="2"/>
                  </a:lnTo>
                  <a:lnTo>
                    <a:pt x="3" y="595"/>
                  </a:lnTo>
                  <a:lnTo>
                    <a:pt x="0" y="5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8" name="Freeform 65"/>
            <p:cNvSpPr>
              <a:spLocks noChangeAspect="1"/>
            </p:cNvSpPr>
            <p:nvPr/>
          </p:nvSpPr>
          <p:spPr bwMode="auto">
            <a:xfrm>
              <a:off x="5306" y="2819"/>
              <a:ext cx="119" cy="141"/>
            </a:xfrm>
            <a:custGeom>
              <a:avLst/>
              <a:gdLst>
                <a:gd name="T0" fmla="*/ 0 w 406"/>
                <a:gd name="T1" fmla="*/ 1 h 482"/>
                <a:gd name="T2" fmla="*/ 1 w 406"/>
                <a:gd name="T3" fmla="*/ 0 h 482"/>
                <a:gd name="T4" fmla="*/ 1 w 406"/>
                <a:gd name="T5" fmla="*/ 0 h 482"/>
                <a:gd name="T6" fmla="*/ 0 w 406"/>
                <a:gd name="T7" fmla="*/ 1 h 482"/>
                <a:gd name="T8" fmla="*/ 0 w 406"/>
                <a:gd name="T9" fmla="*/ 1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2"/>
                <a:gd name="T17" fmla="*/ 406 w 406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2">
                  <a:moveTo>
                    <a:pt x="0" y="481"/>
                  </a:moveTo>
                  <a:lnTo>
                    <a:pt x="403" y="0"/>
                  </a:lnTo>
                  <a:lnTo>
                    <a:pt x="406" y="1"/>
                  </a:lnTo>
                  <a:lnTo>
                    <a:pt x="3" y="482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89" name="Freeform 66"/>
            <p:cNvSpPr>
              <a:spLocks noChangeAspect="1"/>
            </p:cNvSpPr>
            <p:nvPr/>
          </p:nvSpPr>
          <p:spPr bwMode="auto">
            <a:xfrm>
              <a:off x="5334" y="2854"/>
              <a:ext cx="93" cy="106"/>
            </a:xfrm>
            <a:custGeom>
              <a:avLst/>
              <a:gdLst>
                <a:gd name="T0" fmla="*/ 0 w 316"/>
                <a:gd name="T1" fmla="*/ 1 h 361"/>
                <a:gd name="T2" fmla="*/ 1 w 316"/>
                <a:gd name="T3" fmla="*/ 0 h 361"/>
                <a:gd name="T4" fmla="*/ 1 w 316"/>
                <a:gd name="T5" fmla="*/ 0 h 361"/>
                <a:gd name="T6" fmla="*/ 0 w 316"/>
                <a:gd name="T7" fmla="*/ 1 h 361"/>
                <a:gd name="T8" fmla="*/ 0 w 316"/>
                <a:gd name="T9" fmla="*/ 1 h 3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1"/>
                <a:gd name="T17" fmla="*/ 316 w 316"/>
                <a:gd name="T18" fmla="*/ 361 h 3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1">
                  <a:moveTo>
                    <a:pt x="0" y="360"/>
                  </a:moveTo>
                  <a:lnTo>
                    <a:pt x="313" y="0"/>
                  </a:lnTo>
                  <a:lnTo>
                    <a:pt x="316" y="1"/>
                  </a:lnTo>
                  <a:lnTo>
                    <a:pt x="3" y="361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0" name="Freeform 67"/>
            <p:cNvSpPr>
              <a:spLocks noChangeAspect="1"/>
            </p:cNvSpPr>
            <p:nvPr/>
          </p:nvSpPr>
          <p:spPr bwMode="auto">
            <a:xfrm>
              <a:off x="5361" y="2887"/>
              <a:ext cx="64" cy="73"/>
            </a:xfrm>
            <a:custGeom>
              <a:avLst/>
              <a:gdLst>
                <a:gd name="T0" fmla="*/ 0 w 219"/>
                <a:gd name="T1" fmla="*/ 1 h 248"/>
                <a:gd name="T2" fmla="*/ 0 w 219"/>
                <a:gd name="T3" fmla="*/ 0 h 248"/>
                <a:gd name="T4" fmla="*/ 1 w 219"/>
                <a:gd name="T5" fmla="*/ 0 h 248"/>
                <a:gd name="T6" fmla="*/ 0 w 219"/>
                <a:gd name="T7" fmla="*/ 1 h 248"/>
                <a:gd name="T8" fmla="*/ 0 w 219"/>
                <a:gd name="T9" fmla="*/ 1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"/>
                <a:gd name="T16" fmla="*/ 0 h 248"/>
                <a:gd name="T17" fmla="*/ 219 w 219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" h="248">
                  <a:moveTo>
                    <a:pt x="0" y="247"/>
                  </a:moveTo>
                  <a:lnTo>
                    <a:pt x="216" y="0"/>
                  </a:lnTo>
                  <a:lnTo>
                    <a:pt x="219" y="2"/>
                  </a:lnTo>
                  <a:lnTo>
                    <a:pt x="3" y="248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1" name="Freeform 68"/>
            <p:cNvSpPr>
              <a:spLocks noChangeAspect="1"/>
            </p:cNvSpPr>
            <p:nvPr/>
          </p:nvSpPr>
          <p:spPr bwMode="auto">
            <a:xfrm>
              <a:off x="5389" y="2916"/>
              <a:ext cx="36" cy="44"/>
            </a:xfrm>
            <a:custGeom>
              <a:avLst/>
              <a:gdLst>
                <a:gd name="T0" fmla="*/ 0 w 125"/>
                <a:gd name="T1" fmla="*/ 0 h 151"/>
                <a:gd name="T2" fmla="*/ 0 w 125"/>
                <a:gd name="T3" fmla="*/ 0 h 151"/>
                <a:gd name="T4" fmla="*/ 0 w 125"/>
                <a:gd name="T5" fmla="*/ 0 h 151"/>
                <a:gd name="T6" fmla="*/ 0 w 125"/>
                <a:gd name="T7" fmla="*/ 0 h 151"/>
                <a:gd name="T8" fmla="*/ 0 w 125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51"/>
                <a:gd name="T17" fmla="*/ 125 w 125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51">
                  <a:moveTo>
                    <a:pt x="0" y="150"/>
                  </a:moveTo>
                  <a:lnTo>
                    <a:pt x="122" y="0"/>
                  </a:lnTo>
                  <a:lnTo>
                    <a:pt x="125" y="2"/>
                  </a:lnTo>
                  <a:lnTo>
                    <a:pt x="3" y="151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2" name="Freeform 69"/>
            <p:cNvSpPr>
              <a:spLocks noChangeAspect="1"/>
            </p:cNvSpPr>
            <p:nvPr/>
          </p:nvSpPr>
          <p:spPr bwMode="auto">
            <a:xfrm>
              <a:off x="4837" y="2674"/>
              <a:ext cx="215" cy="252"/>
            </a:xfrm>
            <a:custGeom>
              <a:avLst/>
              <a:gdLst>
                <a:gd name="T0" fmla="*/ 0 w 735"/>
                <a:gd name="T1" fmla="*/ 2 h 861"/>
                <a:gd name="T2" fmla="*/ 1 w 735"/>
                <a:gd name="T3" fmla="*/ 0 h 861"/>
                <a:gd name="T4" fmla="*/ 1 w 735"/>
                <a:gd name="T5" fmla="*/ 0 h 861"/>
                <a:gd name="T6" fmla="*/ 0 w 735"/>
                <a:gd name="T7" fmla="*/ 2 h 861"/>
                <a:gd name="T8" fmla="*/ 0 w 735"/>
                <a:gd name="T9" fmla="*/ 2 h 8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861"/>
                <a:gd name="T17" fmla="*/ 735 w 735"/>
                <a:gd name="T18" fmla="*/ 861 h 8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861">
                  <a:moveTo>
                    <a:pt x="0" y="860"/>
                  </a:moveTo>
                  <a:lnTo>
                    <a:pt x="732" y="0"/>
                  </a:lnTo>
                  <a:lnTo>
                    <a:pt x="735" y="2"/>
                  </a:lnTo>
                  <a:lnTo>
                    <a:pt x="3" y="861"/>
                  </a:lnTo>
                  <a:lnTo>
                    <a:pt x="0" y="8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3" name="Freeform 70"/>
            <p:cNvSpPr>
              <a:spLocks noChangeAspect="1"/>
            </p:cNvSpPr>
            <p:nvPr/>
          </p:nvSpPr>
          <p:spPr bwMode="auto">
            <a:xfrm>
              <a:off x="4835" y="2674"/>
              <a:ext cx="189" cy="221"/>
            </a:xfrm>
            <a:custGeom>
              <a:avLst/>
              <a:gdLst>
                <a:gd name="T0" fmla="*/ 0 w 646"/>
                <a:gd name="T1" fmla="*/ 2 h 757"/>
                <a:gd name="T2" fmla="*/ 1 w 646"/>
                <a:gd name="T3" fmla="*/ 0 h 757"/>
                <a:gd name="T4" fmla="*/ 1 w 646"/>
                <a:gd name="T5" fmla="*/ 0 h 757"/>
                <a:gd name="T6" fmla="*/ 0 w 646"/>
                <a:gd name="T7" fmla="*/ 2 h 757"/>
                <a:gd name="T8" fmla="*/ 0 w 646"/>
                <a:gd name="T9" fmla="*/ 2 h 7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757"/>
                <a:gd name="T17" fmla="*/ 646 w 646"/>
                <a:gd name="T18" fmla="*/ 757 h 7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757">
                  <a:moveTo>
                    <a:pt x="0" y="755"/>
                  </a:moveTo>
                  <a:lnTo>
                    <a:pt x="643" y="0"/>
                  </a:lnTo>
                  <a:lnTo>
                    <a:pt x="646" y="2"/>
                  </a:lnTo>
                  <a:lnTo>
                    <a:pt x="3" y="757"/>
                  </a:lnTo>
                  <a:lnTo>
                    <a:pt x="0" y="7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4" name="Freeform 71"/>
            <p:cNvSpPr>
              <a:spLocks noChangeAspect="1"/>
            </p:cNvSpPr>
            <p:nvPr/>
          </p:nvSpPr>
          <p:spPr bwMode="auto">
            <a:xfrm>
              <a:off x="4838" y="2674"/>
              <a:ext cx="158" cy="186"/>
            </a:xfrm>
            <a:custGeom>
              <a:avLst/>
              <a:gdLst>
                <a:gd name="T0" fmla="*/ 0 w 539"/>
                <a:gd name="T1" fmla="*/ 1 h 637"/>
                <a:gd name="T2" fmla="*/ 1 w 539"/>
                <a:gd name="T3" fmla="*/ 0 h 637"/>
                <a:gd name="T4" fmla="*/ 1 w 539"/>
                <a:gd name="T5" fmla="*/ 0 h 637"/>
                <a:gd name="T6" fmla="*/ 0 w 539"/>
                <a:gd name="T7" fmla="*/ 1 h 637"/>
                <a:gd name="T8" fmla="*/ 0 w 539"/>
                <a:gd name="T9" fmla="*/ 1 h 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7"/>
                <a:gd name="T17" fmla="*/ 539 w 539"/>
                <a:gd name="T18" fmla="*/ 637 h 6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7">
                  <a:moveTo>
                    <a:pt x="0" y="636"/>
                  </a:moveTo>
                  <a:lnTo>
                    <a:pt x="536" y="0"/>
                  </a:lnTo>
                  <a:lnTo>
                    <a:pt x="539" y="2"/>
                  </a:lnTo>
                  <a:lnTo>
                    <a:pt x="3" y="637"/>
                  </a:lnTo>
                  <a:lnTo>
                    <a:pt x="0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5" name="Freeform 72"/>
            <p:cNvSpPr>
              <a:spLocks noChangeAspect="1"/>
            </p:cNvSpPr>
            <p:nvPr/>
          </p:nvSpPr>
          <p:spPr bwMode="auto">
            <a:xfrm>
              <a:off x="4838" y="2674"/>
              <a:ext cx="129" cy="153"/>
            </a:xfrm>
            <a:custGeom>
              <a:avLst/>
              <a:gdLst>
                <a:gd name="T0" fmla="*/ 0 w 442"/>
                <a:gd name="T1" fmla="*/ 1 h 523"/>
                <a:gd name="T2" fmla="*/ 1 w 442"/>
                <a:gd name="T3" fmla="*/ 0 h 523"/>
                <a:gd name="T4" fmla="*/ 1 w 442"/>
                <a:gd name="T5" fmla="*/ 0 h 523"/>
                <a:gd name="T6" fmla="*/ 0 w 442"/>
                <a:gd name="T7" fmla="*/ 1 h 523"/>
                <a:gd name="T8" fmla="*/ 0 w 442"/>
                <a:gd name="T9" fmla="*/ 1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2"/>
                <a:gd name="T16" fmla="*/ 0 h 523"/>
                <a:gd name="T17" fmla="*/ 442 w 442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2" h="523">
                  <a:moveTo>
                    <a:pt x="0" y="522"/>
                  </a:moveTo>
                  <a:lnTo>
                    <a:pt x="439" y="0"/>
                  </a:lnTo>
                  <a:lnTo>
                    <a:pt x="442" y="2"/>
                  </a:lnTo>
                  <a:lnTo>
                    <a:pt x="3" y="523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6" name="Freeform 73"/>
            <p:cNvSpPr>
              <a:spLocks noChangeAspect="1"/>
            </p:cNvSpPr>
            <p:nvPr/>
          </p:nvSpPr>
          <p:spPr bwMode="auto">
            <a:xfrm>
              <a:off x="4837" y="2674"/>
              <a:ext cx="102" cy="120"/>
            </a:xfrm>
            <a:custGeom>
              <a:avLst/>
              <a:gdLst>
                <a:gd name="T0" fmla="*/ 0 w 349"/>
                <a:gd name="T1" fmla="*/ 1 h 411"/>
                <a:gd name="T2" fmla="*/ 1 w 349"/>
                <a:gd name="T3" fmla="*/ 0 h 411"/>
                <a:gd name="T4" fmla="*/ 1 w 349"/>
                <a:gd name="T5" fmla="*/ 0 h 411"/>
                <a:gd name="T6" fmla="*/ 0 w 349"/>
                <a:gd name="T7" fmla="*/ 1 h 411"/>
                <a:gd name="T8" fmla="*/ 0 w 349"/>
                <a:gd name="T9" fmla="*/ 1 h 4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"/>
                <a:gd name="T16" fmla="*/ 0 h 411"/>
                <a:gd name="T17" fmla="*/ 349 w 349"/>
                <a:gd name="T18" fmla="*/ 411 h 4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" h="411">
                  <a:moveTo>
                    <a:pt x="0" y="410"/>
                  </a:moveTo>
                  <a:lnTo>
                    <a:pt x="346" y="0"/>
                  </a:lnTo>
                  <a:lnTo>
                    <a:pt x="349" y="2"/>
                  </a:lnTo>
                  <a:lnTo>
                    <a:pt x="3" y="411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7" name="Freeform 74"/>
            <p:cNvSpPr>
              <a:spLocks noChangeAspect="1"/>
            </p:cNvSpPr>
            <p:nvPr/>
          </p:nvSpPr>
          <p:spPr bwMode="auto">
            <a:xfrm>
              <a:off x="4837" y="2674"/>
              <a:ext cx="74" cy="90"/>
            </a:xfrm>
            <a:custGeom>
              <a:avLst/>
              <a:gdLst>
                <a:gd name="T0" fmla="*/ 0 w 253"/>
                <a:gd name="T1" fmla="*/ 1 h 308"/>
                <a:gd name="T2" fmla="*/ 1 w 253"/>
                <a:gd name="T3" fmla="*/ 0 h 308"/>
                <a:gd name="T4" fmla="*/ 1 w 253"/>
                <a:gd name="T5" fmla="*/ 0 h 308"/>
                <a:gd name="T6" fmla="*/ 0 w 253"/>
                <a:gd name="T7" fmla="*/ 1 h 308"/>
                <a:gd name="T8" fmla="*/ 0 w 253"/>
                <a:gd name="T9" fmla="*/ 1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8"/>
                <a:gd name="T17" fmla="*/ 253 w 253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8">
                  <a:moveTo>
                    <a:pt x="0" y="307"/>
                  </a:moveTo>
                  <a:lnTo>
                    <a:pt x="250" y="0"/>
                  </a:lnTo>
                  <a:lnTo>
                    <a:pt x="253" y="2"/>
                  </a:lnTo>
                  <a:lnTo>
                    <a:pt x="3" y="308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8" name="Freeform 75"/>
            <p:cNvSpPr>
              <a:spLocks noChangeAspect="1"/>
            </p:cNvSpPr>
            <p:nvPr/>
          </p:nvSpPr>
          <p:spPr bwMode="auto">
            <a:xfrm>
              <a:off x="4837" y="2674"/>
              <a:ext cx="45" cy="52"/>
            </a:xfrm>
            <a:custGeom>
              <a:avLst/>
              <a:gdLst>
                <a:gd name="T0" fmla="*/ 0 w 155"/>
                <a:gd name="T1" fmla="*/ 0 h 178"/>
                <a:gd name="T2" fmla="*/ 0 w 155"/>
                <a:gd name="T3" fmla="*/ 0 h 178"/>
                <a:gd name="T4" fmla="*/ 0 w 155"/>
                <a:gd name="T5" fmla="*/ 0 h 178"/>
                <a:gd name="T6" fmla="*/ 0 w 155"/>
                <a:gd name="T7" fmla="*/ 0 h 178"/>
                <a:gd name="T8" fmla="*/ 0 w 155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178"/>
                <a:gd name="T17" fmla="*/ 155 w 155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178">
                  <a:moveTo>
                    <a:pt x="0" y="177"/>
                  </a:moveTo>
                  <a:lnTo>
                    <a:pt x="152" y="0"/>
                  </a:lnTo>
                  <a:lnTo>
                    <a:pt x="155" y="2"/>
                  </a:lnTo>
                  <a:lnTo>
                    <a:pt x="3" y="178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699" name="Freeform 76"/>
            <p:cNvSpPr>
              <a:spLocks noChangeAspect="1"/>
            </p:cNvSpPr>
            <p:nvPr/>
          </p:nvSpPr>
          <p:spPr bwMode="auto">
            <a:xfrm>
              <a:off x="4836" y="2676"/>
              <a:ext cx="17" cy="19"/>
            </a:xfrm>
            <a:custGeom>
              <a:avLst/>
              <a:gdLst>
                <a:gd name="T0" fmla="*/ 0 w 58"/>
                <a:gd name="T1" fmla="*/ 0 h 66"/>
                <a:gd name="T2" fmla="*/ 0 w 58"/>
                <a:gd name="T3" fmla="*/ 0 h 66"/>
                <a:gd name="T4" fmla="*/ 0 w 58"/>
                <a:gd name="T5" fmla="*/ 0 h 66"/>
                <a:gd name="T6" fmla="*/ 0 w 58"/>
                <a:gd name="T7" fmla="*/ 0 h 66"/>
                <a:gd name="T8" fmla="*/ 0 w 58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6"/>
                <a:gd name="T17" fmla="*/ 58 w 5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6">
                  <a:moveTo>
                    <a:pt x="0" y="64"/>
                  </a:moveTo>
                  <a:lnTo>
                    <a:pt x="55" y="0"/>
                  </a:lnTo>
                  <a:lnTo>
                    <a:pt x="58" y="1"/>
                  </a:lnTo>
                  <a:lnTo>
                    <a:pt x="3" y="6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0" name="Rectangle 77"/>
            <p:cNvSpPr>
              <a:spLocks noChangeAspect="1" noChangeArrowheads="1"/>
            </p:cNvSpPr>
            <p:nvPr/>
          </p:nvSpPr>
          <p:spPr bwMode="auto">
            <a:xfrm>
              <a:off x="5430" y="2654"/>
              <a:ext cx="606" cy="321"/>
            </a:xfrm>
            <a:prstGeom prst="rect">
              <a:avLst/>
            </a:prstGeom>
            <a:noFill/>
            <a:ln w="7938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701" name="Rectangle 78"/>
            <p:cNvSpPr>
              <a:spLocks noChangeAspect="1" noChangeArrowheads="1"/>
            </p:cNvSpPr>
            <p:nvPr/>
          </p:nvSpPr>
          <p:spPr bwMode="auto">
            <a:xfrm>
              <a:off x="5440" y="2670"/>
              <a:ext cx="591" cy="290"/>
            </a:xfrm>
            <a:prstGeom prst="rect">
              <a:avLst/>
            </a:prstGeom>
            <a:solidFill>
              <a:srgbClr val="AAAAAA"/>
            </a:solidFill>
            <a:ln w="4763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702" name="Freeform 79"/>
            <p:cNvSpPr>
              <a:spLocks noChangeAspect="1"/>
            </p:cNvSpPr>
            <p:nvPr/>
          </p:nvSpPr>
          <p:spPr bwMode="auto">
            <a:xfrm>
              <a:off x="5788" y="2674"/>
              <a:ext cx="243" cy="286"/>
            </a:xfrm>
            <a:custGeom>
              <a:avLst/>
              <a:gdLst>
                <a:gd name="T0" fmla="*/ 2 w 828"/>
                <a:gd name="T1" fmla="*/ 2 h 975"/>
                <a:gd name="T2" fmla="*/ 0 w 828"/>
                <a:gd name="T3" fmla="*/ 0 h 975"/>
                <a:gd name="T4" fmla="*/ 0 w 828"/>
                <a:gd name="T5" fmla="*/ 0 h 975"/>
                <a:gd name="T6" fmla="*/ 2 w 828"/>
                <a:gd name="T7" fmla="*/ 2 h 975"/>
                <a:gd name="T8" fmla="*/ 2 w 828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828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5" y="975"/>
                  </a:lnTo>
                  <a:lnTo>
                    <a:pt x="828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3" name="Freeform 80"/>
            <p:cNvSpPr>
              <a:spLocks noChangeAspect="1"/>
            </p:cNvSpPr>
            <p:nvPr/>
          </p:nvSpPr>
          <p:spPr bwMode="auto">
            <a:xfrm>
              <a:off x="5761" y="2674"/>
              <a:ext cx="244" cy="286"/>
            </a:xfrm>
            <a:custGeom>
              <a:avLst/>
              <a:gdLst>
                <a:gd name="T0" fmla="*/ 2 w 831"/>
                <a:gd name="T1" fmla="*/ 2 h 975"/>
                <a:gd name="T2" fmla="*/ 0 w 831"/>
                <a:gd name="T3" fmla="*/ 0 h 975"/>
                <a:gd name="T4" fmla="*/ 0 w 831"/>
                <a:gd name="T5" fmla="*/ 0 h 975"/>
                <a:gd name="T6" fmla="*/ 2 w 831"/>
                <a:gd name="T7" fmla="*/ 2 h 975"/>
                <a:gd name="T8" fmla="*/ 2 w 831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831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8" y="975"/>
                  </a:lnTo>
                  <a:lnTo>
                    <a:pt x="831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4" name="Freeform 81"/>
            <p:cNvSpPr>
              <a:spLocks noChangeAspect="1"/>
            </p:cNvSpPr>
            <p:nvPr/>
          </p:nvSpPr>
          <p:spPr bwMode="auto">
            <a:xfrm>
              <a:off x="5733" y="2674"/>
              <a:ext cx="244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5" name="Freeform 82"/>
            <p:cNvSpPr>
              <a:spLocks noChangeAspect="1"/>
            </p:cNvSpPr>
            <p:nvPr/>
          </p:nvSpPr>
          <p:spPr bwMode="auto">
            <a:xfrm>
              <a:off x="5706" y="2674"/>
              <a:ext cx="243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6" name="Freeform 83"/>
            <p:cNvSpPr>
              <a:spLocks noChangeAspect="1"/>
            </p:cNvSpPr>
            <p:nvPr/>
          </p:nvSpPr>
          <p:spPr bwMode="auto">
            <a:xfrm>
              <a:off x="5678" y="2674"/>
              <a:ext cx="243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7" name="Freeform 84"/>
            <p:cNvSpPr>
              <a:spLocks noChangeAspect="1"/>
            </p:cNvSpPr>
            <p:nvPr/>
          </p:nvSpPr>
          <p:spPr bwMode="auto">
            <a:xfrm>
              <a:off x="5649" y="2674"/>
              <a:ext cx="245" cy="286"/>
            </a:xfrm>
            <a:custGeom>
              <a:avLst/>
              <a:gdLst>
                <a:gd name="T0" fmla="*/ 2 w 832"/>
                <a:gd name="T1" fmla="*/ 2 h 975"/>
                <a:gd name="T2" fmla="*/ 0 w 832"/>
                <a:gd name="T3" fmla="*/ 0 h 975"/>
                <a:gd name="T4" fmla="*/ 0 w 832"/>
                <a:gd name="T5" fmla="*/ 0 h 975"/>
                <a:gd name="T6" fmla="*/ 2 w 832"/>
                <a:gd name="T7" fmla="*/ 2 h 975"/>
                <a:gd name="T8" fmla="*/ 2 w 832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832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9" y="975"/>
                  </a:lnTo>
                  <a:lnTo>
                    <a:pt x="832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8" name="Freeform 85"/>
            <p:cNvSpPr>
              <a:spLocks noChangeAspect="1"/>
            </p:cNvSpPr>
            <p:nvPr/>
          </p:nvSpPr>
          <p:spPr bwMode="auto">
            <a:xfrm>
              <a:off x="5622" y="2674"/>
              <a:ext cx="244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09" name="Freeform 86"/>
            <p:cNvSpPr>
              <a:spLocks noChangeAspect="1"/>
            </p:cNvSpPr>
            <p:nvPr/>
          </p:nvSpPr>
          <p:spPr bwMode="auto">
            <a:xfrm>
              <a:off x="5595" y="2674"/>
              <a:ext cx="243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0" name="Freeform 87"/>
            <p:cNvSpPr>
              <a:spLocks noChangeAspect="1"/>
            </p:cNvSpPr>
            <p:nvPr/>
          </p:nvSpPr>
          <p:spPr bwMode="auto">
            <a:xfrm>
              <a:off x="5568" y="2674"/>
              <a:ext cx="243" cy="286"/>
            </a:xfrm>
            <a:custGeom>
              <a:avLst/>
              <a:gdLst>
                <a:gd name="T0" fmla="*/ 2 w 831"/>
                <a:gd name="T1" fmla="*/ 2 h 975"/>
                <a:gd name="T2" fmla="*/ 0 w 831"/>
                <a:gd name="T3" fmla="*/ 0 h 975"/>
                <a:gd name="T4" fmla="*/ 0 w 831"/>
                <a:gd name="T5" fmla="*/ 0 h 975"/>
                <a:gd name="T6" fmla="*/ 2 w 831"/>
                <a:gd name="T7" fmla="*/ 2 h 975"/>
                <a:gd name="T8" fmla="*/ 2 w 831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831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8" y="975"/>
                  </a:lnTo>
                  <a:lnTo>
                    <a:pt x="831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1" name="Freeform 88"/>
            <p:cNvSpPr>
              <a:spLocks noChangeAspect="1"/>
            </p:cNvSpPr>
            <p:nvPr/>
          </p:nvSpPr>
          <p:spPr bwMode="auto">
            <a:xfrm>
              <a:off x="5540" y="2674"/>
              <a:ext cx="243" cy="286"/>
            </a:xfrm>
            <a:custGeom>
              <a:avLst/>
              <a:gdLst>
                <a:gd name="T0" fmla="*/ 2 w 832"/>
                <a:gd name="T1" fmla="*/ 2 h 975"/>
                <a:gd name="T2" fmla="*/ 0 w 832"/>
                <a:gd name="T3" fmla="*/ 0 h 975"/>
                <a:gd name="T4" fmla="*/ 0 w 832"/>
                <a:gd name="T5" fmla="*/ 0 h 975"/>
                <a:gd name="T6" fmla="*/ 2 w 832"/>
                <a:gd name="T7" fmla="*/ 2 h 975"/>
                <a:gd name="T8" fmla="*/ 2 w 832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832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9" y="975"/>
                  </a:lnTo>
                  <a:lnTo>
                    <a:pt x="832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2" name="Freeform 89"/>
            <p:cNvSpPr>
              <a:spLocks noChangeAspect="1"/>
            </p:cNvSpPr>
            <p:nvPr/>
          </p:nvSpPr>
          <p:spPr bwMode="auto">
            <a:xfrm>
              <a:off x="5512" y="2674"/>
              <a:ext cx="243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3" name="Freeform 90"/>
            <p:cNvSpPr>
              <a:spLocks noChangeAspect="1"/>
            </p:cNvSpPr>
            <p:nvPr/>
          </p:nvSpPr>
          <p:spPr bwMode="auto">
            <a:xfrm>
              <a:off x="5484" y="2674"/>
              <a:ext cx="244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4" name="Freeform 91"/>
            <p:cNvSpPr>
              <a:spLocks noChangeAspect="1"/>
            </p:cNvSpPr>
            <p:nvPr/>
          </p:nvSpPr>
          <p:spPr bwMode="auto">
            <a:xfrm>
              <a:off x="5457" y="2674"/>
              <a:ext cx="243" cy="286"/>
            </a:xfrm>
            <a:custGeom>
              <a:avLst/>
              <a:gdLst>
                <a:gd name="T0" fmla="*/ 2 w 830"/>
                <a:gd name="T1" fmla="*/ 2 h 975"/>
                <a:gd name="T2" fmla="*/ 0 w 830"/>
                <a:gd name="T3" fmla="*/ 0 h 975"/>
                <a:gd name="T4" fmla="*/ 0 w 830"/>
                <a:gd name="T5" fmla="*/ 0 h 975"/>
                <a:gd name="T6" fmla="*/ 2 w 830"/>
                <a:gd name="T7" fmla="*/ 2 h 975"/>
                <a:gd name="T8" fmla="*/ 2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830" y="97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827" y="975"/>
                  </a:lnTo>
                  <a:lnTo>
                    <a:pt x="83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5" name="Freeform 92"/>
            <p:cNvSpPr>
              <a:spLocks noChangeAspect="1"/>
            </p:cNvSpPr>
            <p:nvPr/>
          </p:nvSpPr>
          <p:spPr bwMode="auto">
            <a:xfrm>
              <a:off x="5442" y="2689"/>
              <a:ext cx="230" cy="271"/>
            </a:xfrm>
            <a:custGeom>
              <a:avLst/>
              <a:gdLst>
                <a:gd name="T0" fmla="*/ 2 w 785"/>
                <a:gd name="T1" fmla="*/ 2 h 925"/>
                <a:gd name="T2" fmla="*/ 0 w 785"/>
                <a:gd name="T3" fmla="*/ 0 h 925"/>
                <a:gd name="T4" fmla="*/ 0 w 785"/>
                <a:gd name="T5" fmla="*/ 0 h 925"/>
                <a:gd name="T6" fmla="*/ 2 w 785"/>
                <a:gd name="T7" fmla="*/ 2 h 925"/>
                <a:gd name="T8" fmla="*/ 2 w 785"/>
                <a:gd name="T9" fmla="*/ 2 h 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925"/>
                <a:gd name="T17" fmla="*/ 785 w 785"/>
                <a:gd name="T18" fmla="*/ 925 h 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925">
                  <a:moveTo>
                    <a:pt x="785" y="923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782" y="925"/>
                  </a:lnTo>
                  <a:lnTo>
                    <a:pt x="785" y="9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6" name="Freeform 93"/>
            <p:cNvSpPr>
              <a:spLocks noChangeAspect="1"/>
            </p:cNvSpPr>
            <p:nvPr/>
          </p:nvSpPr>
          <p:spPr bwMode="auto">
            <a:xfrm>
              <a:off x="5442" y="2721"/>
              <a:ext cx="203" cy="239"/>
            </a:xfrm>
            <a:custGeom>
              <a:avLst/>
              <a:gdLst>
                <a:gd name="T0" fmla="*/ 1 w 692"/>
                <a:gd name="T1" fmla="*/ 2 h 812"/>
                <a:gd name="T2" fmla="*/ 0 w 692"/>
                <a:gd name="T3" fmla="*/ 0 h 812"/>
                <a:gd name="T4" fmla="*/ 0 w 692"/>
                <a:gd name="T5" fmla="*/ 0 h 812"/>
                <a:gd name="T6" fmla="*/ 1 w 692"/>
                <a:gd name="T7" fmla="*/ 2 h 812"/>
                <a:gd name="T8" fmla="*/ 1 w 692"/>
                <a:gd name="T9" fmla="*/ 2 h 8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2"/>
                <a:gd name="T16" fmla="*/ 0 h 812"/>
                <a:gd name="T17" fmla="*/ 692 w 692"/>
                <a:gd name="T18" fmla="*/ 812 h 8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2" h="812">
                  <a:moveTo>
                    <a:pt x="692" y="81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89" y="812"/>
                  </a:lnTo>
                  <a:lnTo>
                    <a:pt x="692" y="8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7" name="Freeform 94"/>
            <p:cNvSpPr>
              <a:spLocks noChangeAspect="1"/>
            </p:cNvSpPr>
            <p:nvPr/>
          </p:nvSpPr>
          <p:spPr bwMode="auto">
            <a:xfrm>
              <a:off x="5442" y="2755"/>
              <a:ext cx="175" cy="205"/>
            </a:xfrm>
            <a:custGeom>
              <a:avLst/>
              <a:gdLst>
                <a:gd name="T0" fmla="*/ 1 w 596"/>
                <a:gd name="T1" fmla="*/ 1 h 700"/>
                <a:gd name="T2" fmla="*/ 0 w 596"/>
                <a:gd name="T3" fmla="*/ 0 h 700"/>
                <a:gd name="T4" fmla="*/ 0 w 596"/>
                <a:gd name="T5" fmla="*/ 0 h 700"/>
                <a:gd name="T6" fmla="*/ 1 w 596"/>
                <a:gd name="T7" fmla="*/ 1 h 700"/>
                <a:gd name="T8" fmla="*/ 1 w 596"/>
                <a:gd name="T9" fmla="*/ 1 h 7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6"/>
                <a:gd name="T16" fmla="*/ 0 h 700"/>
                <a:gd name="T17" fmla="*/ 596 w 596"/>
                <a:gd name="T18" fmla="*/ 700 h 7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6" h="700">
                  <a:moveTo>
                    <a:pt x="596" y="69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93" y="700"/>
                  </a:lnTo>
                  <a:lnTo>
                    <a:pt x="596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8" name="Freeform 95"/>
            <p:cNvSpPr>
              <a:spLocks noChangeAspect="1"/>
            </p:cNvSpPr>
            <p:nvPr/>
          </p:nvSpPr>
          <p:spPr bwMode="auto">
            <a:xfrm>
              <a:off x="5442" y="2785"/>
              <a:ext cx="147" cy="175"/>
            </a:xfrm>
            <a:custGeom>
              <a:avLst/>
              <a:gdLst>
                <a:gd name="T0" fmla="*/ 1 w 502"/>
                <a:gd name="T1" fmla="*/ 1 h 597"/>
                <a:gd name="T2" fmla="*/ 0 w 502"/>
                <a:gd name="T3" fmla="*/ 0 h 597"/>
                <a:gd name="T4" fmla="*/ 0 w 502"/>
                <a:gd name="T5" fmla="*/ 0 h 597"/>
                <a:gd name="T6" fmla="*/ 1 w 502"/>
                <a:gd name="T7" fmla="*/ 1 h 597"/>
                <a:gd name="T8" fmla="*/ 1 w 502"/>
                <a:gd name="T9" fmla="*/ 1 h 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597"/>
                <a:gd name="T17" fmla="*/ 502 w 502"/>
                <a:gd name="T18" fmla="*/ 597 h 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597">
                  <a:moveTo>
                    <a:pt x="502" y="59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99" y="597"/>
                  </a:lnTo>
                  <a:lnTo>
                    <a:pt x="502" y="5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19" name="Freeform 96"/>
            <p:cNvSpPr>
              <a:spLocks noChangeAspect="1"/>
            </p:cNvSpPr>
            <p:nvPr/>
          </p:nvSpPr>
          <p:spPr bwMode="auto">
            <a:xfrm>
              <a:off x="5442" y="2818"/>
              <a:ext cx="120" cy="142"/>
            </a:xfrm>
            <a:custGeom>
              <a:avLst/>
              <a:gdLst>
                <a:gd name="T0" fmla="*/ 1 w 409"/>
                <a:gd name="T1" fmla="*/ 1 h 483"/>
                <a:gd name="T2" fmla="*/ 0 w 409"/>
                <a:gd name="T3" fmla="*/ 0 h 483"/>
                <a:gd name="T4" fmla="*/ 0 w 409"/>
                <a:gd name="T5" fmla="*/ 0 h 483"/>
                <a:gd name="T6" fmla="*/ 1 w 409"/>
                <a:gd name="T7" fmla="*/ 1 h 483"/>
                <a:gd name="T8" fmla="*/ 1 w 409"/>
                <a:gd name="T9" fmla="*/ 1 h 4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483"/>
                <a:gd name="T17" fmla="*/ 409 w 409"/>
                <a:gd name="T18" fmla="*/ 483 h 4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483">
                  <a:moveTo>
                    <a:pt x="409" y="481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06" y="483"/>
                  </a:lnTo>
                  <a:lnTo>
                    <a:pt x="409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0" name="Freeform 97"/>
            <p:cNvSpPr>
              <a:spLocks noChangeAspect="1"/>
            </p:cNvSpPr>
            <p:nvPr/>
          </p:nvSpPr>
          <p:spPr bwMode="auto">
            <a:xfrm>
              <a:off x="5442" y="2853"/>
              <a:ext cx="92" cy="107"/>
            </a:xfrm>
            <a:custGeom>
              <a:avLst/>
              <a:gdLst>
                <a:gd name="T0" fmla="*/ 1 w 316"/>
                <a:gd name="T1" fmla="*/ 1 h 362"/>
                <a:gd name="T2" fmla="*/ 0 w 316"/>
                <a:gd name="T3" fmla="*/ 0 h 362"/>
                <a:gd name="T4" fmla="*/ 0 w 316"/>
                <a:gd name="T5" fmla="*/ 0 h 362"/>
                <a:gd name="T6" fmla="*/ 1 w 316"/>
                <a:gd name="T7" fmla="*/ 1 h 362"/>
                <a:gd name="T8" fmla="*/ 1 w 316"/>
                <a:gd name="T9" fmla="*/ 1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2"/>
                <a:gd name="T17" fmla="*/ 316 w 316"/>
                <a:gd name="T18" fmla="*/ 362 h 3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2">
                  <a:moveTo>
                    <a:pt x="316" y="36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13" y="362"/>
                  </a:lnTo>
                  <a:lnTo>
                    <a:pt x="316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1" name="Freeform 98"/>
            <p:cNvSpPr>
              <a:spLocks noChangeAspect="1"/>
            </p:cNvSpPr>
            <p:nvPr/>
          </p:nvSpPr>
          <p:spPr bwMode="auto">
            <a:xfrm>
              <a:off x="5442" y="2886"/>
              <a:ext cx="65" cy="74"/>
            </a:xfrm>
            <a:custGeom>
              <a:avLst/>
              <a:gdLst>
                <a:gd name="T0" fmla="*/ 1 w 220"/>
                <a:gd name="T1" fmla="*/ 1 h 251"/>
                <a:gd name="T2" fmla="*/ 0 w 220"/>
                <a:gd name="T3" fmla="*/ 0 h 251"/>
                <a:gd name="T4" fmla="*/ 0 w 220"/>
                <a:gd name="T5" fmla="*/ 0 h 251"/>
                <a:gd name="T6" fmla="*/ 1 w 220"/>
                <a:gd name="T7" fmla="*/ 1 h 251"/>
                <a:gd name="T8" fmla="*/ 1 w 220"/>
                <a:gd name="T9" fmla="*/ 1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"/>
                <a:gd name="T16" fmla="*/ 0 h 251"/>
                <a:gd name="T17" fmla="*/ 220 w 220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" h="251">
                  <a:moveTo>
                    <a:pt x="220" y="249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17" y="251"/>
                  </a:lnTo>
                  <a:lnTo>
                    <a:pt x="220" y="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2" name="Freeform 99"/>
            <p:cNvSpPr>
              <a:spLocks noChangeAspect="1"/>
            </p:cNvSpPr>
            <p:nvPr/>
          </p:nvSpPr>
          <p:spPr bwMode="auto">
            <a:xfrm>
              <a:off x="5442" y="2914"/>
              <a:ext cx="37" cy="46"/>
            </a:xfrm>
            <a:custGeom>
              <a:avLst/>
              <a:gdLst>
                <a:gd name="T0" fmla="*/ 0 w 124"/>
                <a:gd name="T1" fmla="*/ 0 h 156"/>
                <a:gd name="T2" fmla="*/ 0 w 124"/>
                <a:gd name="T3" fmla="*/ 0 h 156"/>
                <a:gd name="T4" fmla="*/ 0 w 124"/>
                <a:gd name="T5" fmla="*/ 0 h 156"/>
                <a:gd name="T6" fmla="*/ 0 w 124"/>
                <a:gd name="T7" fmla="*/ 0 h 156"/>
                <a:gd name="T8" fmla="*/ 0 w 1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56"/>
                <a:gd name="T17" fmla="*/ 124 w 124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56">
                  <a:moveTo>
                    <a:pt x="124" y="15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21" y="156"/>
                  </a:lnTo>
                  <a:lnTo>
                    <a:pt x="124" y="1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3" name="Freeform 100"/>
            <p:cNvSpPr>
              <a:spLocks noChangeAspect="1"/>
            </p:cNvSpPr>
            <p:nvPr/>
          </p:nvSpPr>
          <p:spPr bwMode="auto">
            <a:xfrm>
              <a:off x="5817" y="2674"/>
              <a:ext cx="217" cy="251"/>
            </a:xfrm>
            <a:custGeom>
              <a:avLst/>
              <a:gdLst>
                <a:gd name="T0" fmla="*/ 2 w 739"/>
                <a:gd name="T1" fmla="*/ 2 h 858"/>
                <a:gd name="T2" fmla="*/ 0 w 739"/>
                <a:gd name="T3" fmla="*/ 0 h 858"/>
                <a:gd name="T4" fmla="*/ 0 w 739"/>
                <a:gd name="T5" fmla="*/ 0 h 858"/>
                <a:gd name="T6" fmla="*/ 1 w 739"/>
                <a:gd name="T7" fmla="*/ 2 h 858"/>
                <a:gd name="T8" fmla="*/ 2 w 739"/>
                <a:gd name="T9" fmla="*/ 2 h 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858"/>
                <a:gd name="T17" fmla="*/ 739 w 739"/>
                <a:gd name="T18" fmla="*/ 858 h 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858">
                  <a:moveTo>
                    <a:pt x="739" y="85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736" y="858"/>
                  </a:lnTo>
                  <a:lnTo>
                    <a:pt x="739" y="8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4" name="Freeform 101"/>
            <p:cNvSpPr>
              <a:spLocks noChangeAspect="1"/>
            </p:cNvSpPr>
            <p:nvPr/>
          </p:nvSpPr>
          <p:spPr bwMode="auto">
            <a:xfrm>
              <a:off x="5846" y="2674"/>
              <a:ext cx="189" cy="221"/>
            </a:xfrm>
            <a:custGeom>
              <a:avLst/>
              <a:gdLst>
                <a:gd name="T0" fmla="*/ 1 w 645"/>
                <a:gd name="T1" fmla="*/ 2 h 755"/>
                <a:gd name="T2" fmla="*/ 0 w 645"/>
                <a:gd name="T3" fmla="*/ 0 h 755"/>
                <a:gd name="T4" fmla="*/ 0 w 645"/>
                <a:gd name="T5" fmla="*/ 0 h 755"/>
                <a:gd name="T6" fmla="*/ 1 w 645"/>
                <a:gd name="T7" fmla="*/ 2 h 755"/>
                <a:gd name="T8" fmla="*/ 1 w 645"/>
                <a:gd name="T9" fmla="*/ 2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5"/>
                <a:gd name="T16" fmla="*/ 0 h 755"/>
                <a:gd name="T17" fmla="*/ 645 w 645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5" h="755">
                  <a:moveTo>
                    <a:pt x="645" y="75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642" y="755"/>
                  </a:lnTo>
                  <a:lnTo>
                    <a:pt x="645" y="7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5" name="Freeform 102"/>
            <p:cNvSpPr>
              <a:spLocks noChangeAspect="1"/>
            </p:cNvSpPr>
            <p:nvPr/>
          </p:nvSpPr>
          <p:spPr bwMode="auto">
            <a:xfrm>
              <a:off x="5874" y="2674"/>
              <a:ext cx="158" cy="185"/>
            </a:xfrm>
            <a:custGeom>
              <a:avLst/>
              <a:gdLst>
                <a:gd name="T0" fmla="*/ 1 w 539"/>
                <a:gd name="T1" fmla="*/ 1 h 634"/>
                <a:gd name="T2" fmla="*/ 0 w 539"/>
                <a:gd name="T3" fmla="*/ 0 h 634"/>
                <a:gd name="T4" fmla="*/ 0 w 539"/>
                <a:gd name="T5" fmla="*/ 0 h 634"/>
                <a:gd name="T6" fmla="*/ 1 w 539"/>
                <a:gd name="T7" fmla="*/ 1 h 634"/>
                <a:gd name="T8" fmla="*/ 1 w 539"/>
                <a:gd name="T9" fmla="*/ 1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634"/>
                <a:gd name="T17" fmla="*/ 539 w 539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634">
                  <a:moveTo>
                    <a:pt x="539" y="63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36" y="634"/>
                  </a:lnTo>
                  <a:lnTo>
                    <a:pt x="539" y="6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6" name="Freeform 103"/>
            <p:cNvSpPr>
              <a:spLocks noChangeAspect="1"/>
            </p:cNvSpPr>
            <p:nvPr/>
          </p:nvSpPr>
          <p:spPr bwMode="auto">
            <a:xfrm>
              <a:off x="5902" y="2674"/>
              <a:ext cx="130" cy="153"/>
            </a:xfrm>
            <a:custGeom>
              <a:avLst/>
              <a:gdLst>
                <a:gd name="T0" fmla="*/ 1 w 444"/>
                <a:gd name="T1" fmla="*/ 1 h 523"/>
                <a:gd name="T2" fmla="*/ 0 w 444"/>
                <a:gd name="T3" fmla="*/ 0 h 523"/>
                <a:gd name="T4" fmla="*/ 0 w 444"/>
                <a:gd name="T5" fmla="*/ 0 h 523"/>
                <a:gd name="T6" fmla="*/ 1 w 444"/>
                <a:gd name="T7" fmla="*/ 1 h 523"/>
                <a:gd name="T8" fmla="*/ 1 w 444"/>
                <a:gd name="T9" fmla="*/ 1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523"/>
                <a:gd name="T17" fmla="*/ 444 w 444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523">
                  <a:moveTo>
                    <a:pt x="444" y="52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41" y="523"/>
                  </a:lnTo>
                  <a:lnTo>
                    <a:pt x="444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7" name="Freeform 104"/>
            <p:cNvSpPr>
              <a:spLocks noChangeAspect="1"/>
            </p:cNvSpPr>
            <p:nvPr/>
          </p:nvSpPr>
          <p:spPr bwMode="auto">
            <a:xfrm>
              <a:off x="5930" y="2674"/>
              <a:ext cx="104" cy="120"/>
            </a:xfrm>
            <a:custGeom>
              <a:avLst/>
              <a:gdLst>
                <a:gd name="T0" fmla="*/ 1 w 354"/>
                <a:gd name="T1" fmla="*/ 1 h 410"/>
                <a:gd name="T2" fmla="*/ 0 w 354"/>
                <a:gd name="T3" fmla="*/ 0 h 410"/>
                <a:gd name="T4" fmla="*/ 0 w 354"/>
                <a:gd name="T5" fmla="*/ 0 h 410"/>
                <a:gd name="T6" fmla="*/ 1 w 354"/>
                <a:gd name="T7" fmla="*/ 1 h 410"/>
                <a:gd name="T8" fmla="*/ 1 w 354"/>
                <a:gd name="T9" fmla="*/ 1 h 4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410"/>
                <a:gd name="T17" fmla="*/ 354 w 354"/>
                <a:gd name="T18" fmla="*/ 410 h 4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410">
                  <a:moveTo>
                    <a:pt x="354" y="40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51" y="410"/>
                  </a:lnTo>
                  <a:lnTo>
                    <a:pt x="354" y="4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8" name="Freeform 105"/>
            <p:cNvSpPr>
              <a:spLocks noChangeAspect="1"/>
            </p:cNvSpPr>
            <p:nvPr/>
          </p:nvSpPr>
          <p:spPr bwMode="auto">
            <a:xfrm>
              <a:off x="5960" y="2674"/>
              <a:ext cx="74" cy="90"/>
            </a:xfrm>
            <a:custGeom>
              <a:avLst/>
              <a:gdLst>
                <a:gd name="T0" fmla="*/ 1 w 253"/>
                <a:gd name="T1" fmla="*/ 1 h 305"/>
                <a:gd name="T2" fmla="*/ 0 w 253"/>
                <a:gd name="T3" fmla="*/ 0 h 305"/>
                <a:gd name="T4" fmla="*/ 0 w 253"/>
                <a:gd name="T5" fmla="*/ 0 h 305"/>
                <a:gd name="T6" fmla="*/ 1 w 253"/>
                <a:gd name="T7" fmla="*/ 1 h 305"/>
                <a:gd name="T8" fmla="*/ 1 w 253"/>
                <a:gd name="T9" fmla="*/ 1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3"/>
                <a:gd name="T16" fmla="*/ 0 h 305"/>
                <a:gd name="T17" fmla="*/ 253 w 253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3" h="305">
                  <a:moveTo>
                    <a:pt x="253" y="30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50" y="305"/>
                  </a:lnTo>
                  <a:lnTo>
                    <a:pt x="253" y="3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29" name="Freeform 106"/>
            <p:cNvSpPr>
              <a:spLocks noChangeAspect="1"/>
            </p:cNvSpPr>
            <p:nvPr/>
          </p:nvSpPr>
          <p:spPr bwMode="auto">
            <a:xfrm>
              <a:off x="5988" y="2674"/>
              <a:ext cx="46" cy="52"/>
            </a:xfrm>
            <a:custGeom>
              <a:avLst/>
              <a:gdLst>
                <a:gd name="T0" fmla="*/ 0 w 156"/>
                <a:gd name="T1" fmla="*/ 0 h 178"/>
                <a:gd name="T2" fmla="*/ 0 w 156"/>
                <a:gd name="T3" fmla="*/ 0 h 178"/>
                <a:gd name="T4" fmla="*/ 0 w 156"/>
                <a:gd name="T5" fmla="*/ 0 h 178"/>
                <a:gd name="T6" fmla="*/ 0 w 156"/>
                <a:gd name="T7" fmla="*/ 0 h 178"/>
                <a:gd name="T8" fmla="*/ 0 w 156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78"/>
                <a:gd name="T17" fmla="*/ 156 w 156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78">
                  <a:moveTo>
                    <a:pt x="156" y="177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53" y="178"/>
                  </a:lnTo>
                  <a:lnTo>
                    <a:pt x="156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0" name="Freeform 107"/>
            <p:cNvSpPr>
              <a:spLocks noChangeAspect="1"/>
            </p:cNvSpPr>
            <p:nvPr/>
          </p:nvSpPr>
          <p:spPr bwMode="auto">
            <a:xfrm>
              <a:off x="6016" y="2674"/>
              <a:ext cx="18" cy="19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5"/>
                <a:gd name="T17" fmla="*/ 60 w 6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5">
                  <a:moveTo>
                    <a:pt x="60" y="6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7" y="65"/>
                  </a:lnTo>
                  <a:lnTo>
                    <a:pt x="6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1" name="Freeform 108"/>
            <p:cNvSpPr>
              <a:spLocks noChangeAspect="1"/>
            </p:cNvSpPr>
            <p:nvPr/>
          </p:nvSpPr>
          <p:spPr bwMode="auto">
            <a:xfrm>
              <a:off x="5445" y="2674"/>
              <a:ext cx="243" cy="286"/>
            </a:xfrm>
            <a:custGeom>
              <a:avLst/>
              <a:gdLst>
                <a:gd name="T0" fmla="*/ 0 w 832"/>
                <a:gd name="T1" fmla="*/ 2 h 975"/>
                <a:gd name="T2" fmla="*/ 2 w 832"/>
                <a:gd name="T3" fmla="*/ 0 h 975"/>
                <a:gd name="T4" fmla="*/ 2 w 832"/>
                <a:gd name="T5" fmla="*/ 0 h 975"/>
                <a:gd name="T6" fmla="*/ 0 w 832"/>
                <a:gd name="T7" fmla="*/ 2 h 975"/>
                <a:gd name="T8" fmla="*/ 0 w 832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2"/>
                <a:gd name="T16" fmla="*/ 0 h 975"/>
                <a:gd name="T17" fmla="*/ 832 w 832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2" h="975">
                  <a:moveTo>
                    <a:pt x="0" y="973"/>
                  </a:moveTo>
                  <a:lnTo>
                    <a:pt x="829" y="0"/>
                  </a:lnTo>
                  <a:lnTo>
                    <a:pt x="832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2" name="Freeform 109"/>
            <p:cNvSpPr>
              <a:spLocks noChangeAspect="1"/>
            </p:cNvSpPr>
            <p:nvPr/>
          </p:nvSpPr>
          <p:spPr bwMode="auto">
            <a:xfrm>
              <a:off x="5472" y="2674"/>
              <a:ext cx="243" cy="286"/>
            </a:xfrm>
            <a:custGeom>
              <a:avLst/>
              <a:gdLst>
                <a:gd name="T0" fmla="*/ 0 w 831"/>
                <a:gd name="T1" fmla="*/ 2 h 975"/>
                <a:gd name="T2" fmla="*/ 2 w 831"/>
                <a:gd name="T3" fmla="*/ 0 h 975"/>
                <a:gd name="T4" fmla="*/ 2 w 831"/>
                <a:gd name="T5" fmla="*/ 0 h 975"/>
                <a:gd name="T6" fmla="*/ 0 w 831"/>
                <a:gd name="T7" fmla="*/ 2 h 975"/>
                <a:gd name="T8" fmla="*/ 0 w 831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0" y="973"/>
                  </a:moveTo>
                  <a:lnTo>
                    <a:pt x="828" y="0"/>
                  </a:lnTo>
                  <a:lnTo>
                    <a:pt x="831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3" name="Freeform 110"/>
            <p:cNvSpPr>
              <a:spLocks noChangeAspect="1"/>
            </p:cNvSpPr>
            <p:nvPr/>
          </p:nvSpPr>
          <p:spPr bwMode="auto">
            <a:xfrm>
              <a:off x="5500" y="2674"/>
              <a:ext cx="244" cy="286"/>
            </a:xfrm>
            <a:custGeom>
              <a:avLst/>
              <a:gdLst>
                <a:gd name="T0" fmla="*/ 0 w 831"/>
                <a:gd name="T1" fmla="*/ 2 h 975"/>
                <a:gd name="T2" fmla="*/ 2 w 831"/>
                <a:gd name="T3" fmla="*/ 0 h 975"/>
                <a:gd name="T4" fmla="*/ 2 w 831"/>
                <a:gd name="T5" fmla="*/ 0 h 975"/>
                <a:gd name="T6" fmla="*/ 0 w 831"/>
                <a:gd name="T7" fmla="*/ 2 h 975"/>
                <a:gd name="T8" fmla="*/ 0 w 831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1"/>
                <a:gd name="T16" fmla="*/ 0 h 975"/>
                <a:gd name="T17" fmla="*/ 831 w 831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1" h="975">
                  <a:moveTo>
                    <a:pt x="0" y="973"/>
                  </a:moveTo>
                  <a:lnTo>
                    <a:pt x="828" y="0"/>
                  </a:lnTo>
                  <a:lnTo>
                    <a:pt x="831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4" name="Freeform 111"/>
            <p:cNvSpPr>
              <a:spLocks noChangeAspect="1"/>
            </p:cNvSpPr>
            <p:nvPr/>
          </p:nvSpPr>
          <p:spPr bwMode="auto">
            <a:xfrm>
              <a:off x="5528" y="2674"/>
              <a:ext cx="243" cy="286"/>
            </a:xfrm>
            <a:custGeom>
              <a:avLst/>
              <a:gdLst>
                <a:gd name="T0" fmla="*/ 0 w 830"/>
                <a:gd name="T1" fmla="*/ 2 h 975"/>
                <a:gd name="T2" fmla="*/ 2 w 830"/>
                <a:gd name="T3" fmla="*/ 0 h 975"/>
                <a:gd name="T4" fmla="*/ 2 w 830"/>
                <a:gd name="T5" fmla="*/ 0 h 975"/>
                <a:gd name="T6" fmla="*/ 0 w 830"/>
                <a:gd name="T7" fmla="*/ 2 h 975"/>
                <a:gd name="T8" fmla="*/ 0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5" name="Freeform 112"/>
            <p:cNvSpPr>
              <a:spLocks noChangeAspect="1"/>
            </p:cNvSpPr>
            <p:nvPr/>
          </p:nvSpPr>
          <p:spPr bwMode="auto">
            <a:xfrm>
              <a:off x="5555" y="2674"/>
              <a:ext cx="243" cy="286"/>
            </a:xfrm>
            <a:custGeom>
              <a:avLst/>
              <a:gdLst>
                <a:gd name="T0" fmla="*/ 0 w 829"/>
                <a:gd name="T1" fmla="*/ 2 h 975"/>
                <a:gd name="T2" fmla="*/ 2 w 829"/>
                <a:gd name="T3" fmla="*/ 0 h 975"/>
                <a:gd name="T4" fmla="*/ 2 w 829"/>
                <a:gd name="T5" fmla="*/ 0 h 975"/>
                <a:gd name="T6" fmla="*/ 0 w 829"/>
                <a:gd name="T7" fmla="*/ 2 h 975"/>
                <a:gd name="T8" fmla="*/ 0 w 829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5"/>
                <a:gd name="T17" fmla="*/ 829 w 829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5">
                  <a:moveTo>
                    <a:pt x="0" y="973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6" name="Freeform 113"/>
            <p:cNvSpPr>
              <a:spLocks noChangeAspect="1"/>
            </p:cNvSpPr>
            <p:nvPr/>
          </p:nvSpPr>
          <p:spPr bwMode="auto">
            <a:xfrm>
              <a:off x="5583" y="2674"/>
              <a:ext cx="243" cy="286"/>
            </a:xfrm>
            <a:custGeom>
              <a:avLst/>
              <a:gdLst>
                <a:gd name="T0" fmla="*/ 0 w 828"/>
                <a:gd name="T1" fmla="*/ 2 h 975"/>
                <a:gd name="T2" fmla="*/ 2 w 828"/>
                <a:gd name="T3" fmla="*/ 0 h 975"/>
                <a:gd name="T4" fmla="*/ 2 w 828"/>
                <a:gd name="T5" fmla="*/ 0 h 975"/>
                <a:gd name="T6" fmla="*/ 0 w 828"/>
                <a:gd name="T7" fmla="*/ 2 h 975"/>
                <a:gd name="T8" fmla="*/ 0 w 828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0" y="973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7" name="Freeform 114"/>
            <p:cNvSpPr>
              <a:spLocks noChangeAspect="1"/>
            </p:cNvSpPr>
            <p:nvPr/>
          </p:nvSpPr>
          <p:spPr bwMode="auto">
            <a:xfrm>
              <a:off x="5611" y="2674"/>
              <a:ext cx="242" cy="286"/>
            </a:xfrm>
            <a:custGeom>
              <a:avLst/>
              <a:gdLst>
                <a:gd name="T0" fmla="*/ 0 w 829"/>
                <a:gd name="T1" fmla="*/ 2 h 975"/>
                <a:gd name="T2" fmla="*/ 2 w 829"/>
                <a:gd name="T3" fmla="*/ 0 h 975"/>
                <a:gd name="T4" fmla="*/ 2 w 829"/>
                <a:gd name="T5" fmla="*/ 0 h 975"/>
                <a:gd name="T6" fmla="*/ 0 w 829"/>
                <a:gd name="T7" fmla="*/ 2 h 975"/>
                <a:gd name="T8" fmla="*/ 0 w 829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975"/>
                <a:gd name="T17" fmla="*/ 829 w 829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975">
                  <a:moveTo>
                    <a:pt x="0" y="973"/>
                  </a:moveTo>
                  <a:lnTo>
                    <a:pt x="826" y="0"/>
                  </a:lnTo>
                  <a:lnTo>
                    <a:pt x="829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8" name="Freeform 115"/>
            <p:cNvSpPr>
              <a:spLocks noChangeAspect="1"/>
            </p:cNvSpPr>
            <p:nvPr/>
          </p:nvSpPr>
          <p:spPr bwMode="auto">
            <a:xfrm>
              <a:off x="5638" y="2674"/>
              <a:ext cx="244" cy="286"/>
            </a:xfrm>
            <a:custGeom>
              <a:avLst/>
              <a:gdLst>
                <a:gd name="T0" fmla="*/ 0 w 830"/>
                <a:gd name="T1" fmla="*/ 2 h 975"/>
                <a:gd name="T2" fmla="*/ 2 w 830"/>
                <a:gd name="T3" fmla="*/ 0 h 975"/>
                <a:gd name="T4" fmla="*/ 2 w 830"/>
                <a:gd name="T5" fmla="*/ 0 h 975"/>
                <a:gd name="T6" fmla="*/ 0 w 830"/>
                <a:gd name="T7" fmla="*/ 2 h 975"/>
                <a:gd name="T8" fmla="*/ 0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39" name="Freeform 116"/>
            <p:cNvSpPr>
              <a:spLocks noChangeAspect="1"/>
            </p:cNvSpPr>
            <p:nvPr/>
          </p:nvSpPr>
          <p:spPr bwMode="auto">
            <a:xfrm>
              <a:off x="5665" y="2674"/>
              <a:ext cx="244" cy="286"/>
            </a:xfrm>
            <a:custGeom>
              <a:avLst/>
              <a:gdLst>
                <a:gd name="T0" fmla="*/ 0 w 830"/>
                <a:gd name="T1" fmla="*/ 2 h 975"/>
                <a:gd name="T2" fmla="*/ 2 w 830"/>
                <a:gd name="T3" fmla="*/ 0 h 975"/>
                <a:gd name="T4" fmla="*/ 2 w 830"/>
                <a:gd name="T5" fmla="*/ 0 h 975"/>
                <a:gd name="T6" fmla="*/ 0 w 830"/>
                <a:gd name="T7" fmla="*/ 2 h 975"/>
                <a:gd name="T8" fmla="*/ 0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0" name="Freeform 117"/>
            <p:cNvSpPr>
              <a:spLocks noChangeAspect="1"/>
            </p:cNvSpPr>
            <p:nvPr/>
          </p:nvSpPr>
          <p:spPr bwMode="auto">
            <a:xfrm>
              <a:off x="5693" y="2674"/>
              <a:ext cx="244" cy="286"/>
            </a:xfrm>
            <a:custGeom>
              <a:avLst/>
              <a:gdLst>
                <a:gd name="T0" fmla="*/ 0 w 830"/>
                <a:gd name="T1" fmla="*/ 2 h 975"/>
                <a:gd name="T2" fmla="*/ 2 w 830"/>
                <a:gd name="T3" fmla="*/ 0 h 975"/>
                <a:gd name="T4" fmla="*/ 2 w 830"/>
                <a:gd name="T5" fmla="*/ 0 h 975"/>
                <a:gd name="T6" fmla="*/ 0 w 830"/>
                <a:gd name="T7" fmla="*/ 2 h 975"/>
                <a:gd name="T8" fmla="*/ 0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1" name="Freeform 118"/>
            <p:cNvSpPr>
              <a:spLocks noChangeAspect="1"/>
            </p:cNvSpPr>
            <p:nvPr/>
          </p:nvSpPr>
          <p:spPr bwMode="auto">
            <a:xfrm>
              <a:off x="5721" y="2674"/>
              <a:ext cx="243" cy="286"/>
            </a:xfrm>
            <a:custGeom>
              <a:avLst/>
              <a:gdLst>
                <a:gd name="T0" fmla="*/ 0 w 830"/>
                <a:gd name="T1" fmla="*/ 2 h 975"/>
                <a:gd name="T2" fmla="*/ 2 w 830"/>
                <a:gd name="T3" fmla="*/ 0 h 975"/>
                <a:gd name="T4" fmla="*/ 2 w 830"/>
                <a:gd name="T5" fmla="*/ 0 h 975"/>
                <a:gd name="T6" fmla="*/ 0 w 830"/>
                <a:gd name="T7" fmla="*/ 2 h 975"/>
                <a:gd name="T8" fmla="*/ 0 w 830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0"/>
                <a:gd name="T16" fmla="*/ 0 h 975"/>
                <a:gd name="T17" fmla="*/ 830 w 830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0" h="975">
                  <a:moveTo>
                    <a:pt x="0" y="973"/>
                  </a:moveTo>
                  <a:lnTo>
                    <a:pt x="827" y="0"/>
                  </a:lnTo>
                  <a:lnTo>
                    <a:pt x="830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2" name="Freeform 119"/>
            <p:cNvSpPr>
              <a:spLocks noChangeAspect="1"/>
            </p:cNvSpPr>
            <p:nvPr/>
          </p:nvSpPr>
          <p:spPr bwMode="auto">
            <a:xfrm>
              <a:off x="5749" y="2674"/>
              <a:ext cx="243" cy="286"/>
            </a:xfrm>
            <a:custGeom>
              <a:avLst/>
              <a:gdLst>
                <a:gd name="T0" fmla="*/ 0 w 828"/>
                <a:gd name="T1" fmla="*/ 2 h 975"/>
                <a:gd name="T2" fmla="*/ 2 w 828"/>
                <a:gd name="T3" fmla="*/ 0 h 975"/>
                <a:gd name="T4" fmla="*/ 2 w 828"/>
                <a:gd name="T5" fmla="*/ 0 h 975"/>
                <a:gd name="T6" fmla="*/ 0 w 828"/>
                <a:gd name="T7" fmla="*/ 2 h 975"/>
                <a:gd name="T8" fmla="*/ 0 w 828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"/>
                <a:gd name="T16" fmla="*/ 0 h 975"/>
                <a:gd name="T17" fmla="*/ 828 w 828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" h="975">
                  <a:moveTo>
                    <a:pt x="0" y="973"/>
                  </a:moveTo>
                  <a:lnTo>
                    <a:pt x="825" y="0"/>
                  </a:lnTo>
                  <a:lnTo>
                    <a:pt x="828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3" name="Freeform 120"/>
            <p:cNvSpPr>
              <a:spLocks noChangeAspect="1"/>
            </p:cNvSpPr>
            <p:nvPr/>
          </p:nvSpPr>
          <p:spPr bwMode="auto">
            <a:xfrm>
              <a:off x="5777" y="2674"/>
              <a:ext cx="242" cy="286"/>
            </a:xfrm>
            <a:custGeom>
              <a:avLst/>
              <a:gdLst>
                <a:gd name="T0" fmla="*/ 0 w 827"/>
                <a:gd name="T1" fmla="*/ 2 h 975"/>
                <a:gd name="T2" fmla="*/ 2 w 827"/>
                <a:gd name="T3" fmla="*/ 0 h 975"/>
                <a:gd name="T4" fmla="*/ 2 w 827"/>
                <a:gd name="T5" fmla="*/ 0 h 975"/>
                <a:gd name="T6" fmla="*/ 0 w 827"/>
                <a:gd name="T7" fmla="*/ 2 h 975"/>
                <a:gd name="T8" fmla="*/ 0 w 827"/>
                <a:gd name="T9" fmla="*/ 2 h 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975"/>
                <a:gd name="T17" fmla="*/ 827 w 827"/>
                <a:gd name="T18" fmla="*/ 975 h 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975">
                  <a:moveTo>
                    <a:pt x="0" y="973"/>
                  </a:moveTo>
                  <a:lnTo>
                    <a:pt x="824" y="0"/>
                  </a:lnTo>
                  <a:lnTo>
                    <a:pt x="827" y="2"/>
                  </a:lnTo>
                  <a:lnTo>
                    <a:pt x="3" y="975"/>
                  </a:lnTo>
                  <a:lnTo>
                    <a:pt x="0" y="9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4" name="Freeform 121"/>
            <p:cNvSpPr>
              <a:spLocks noChangeAspect="1"/>
            </p:cNvSpPr>
            <p:nvPr/>
          </p:nvSpPr>
          <p:spPr bwMode="auto">
            <a:xfrm>
              <a:off x="5803" y="2689"/>
              <a:ext cx="231" cy="271"/>
            </a:xfrm>
            <a:custGeom>
              <a:avLst/>
              <a:gdLst>
                <a:gd name="T0" fmla="*/ 0 w 785"/>
                <a:gd name="T1" fmla="*/ 2 h 925"/>
                <a:gd name="T2" fmla="*/ 2 w 785"/>
                <a:gd name="T3" fmla="*/ 0 h 925"/>
                <a:gd name="T4" fmla="*/ 2 w 785"/>
                <a:gd name="T5" fmla="*/ 0 h 925"/>
                <a:gd name="T6" fmla="*/ 0 w 785"/>
                <a:gd name="T7" fmla="*/ 2 h 925"/>
                <a:gd name="T8" fmla="*/ 0 w 785"/>
                <a:gd name="T9" fmla="*/ 2 h 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5"/>
                <a:gd name="T16" fmla="*/ 0 h 925"/>
                <a:gd name="T17" fmla="*/ 785 w 785"/>
                <a:gd name="T18" fmla="*/ 925 h 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5" h="925">
                  <a:moveTo>
                    <a:pt x="0" y="923"/>
                  </a:moveTo>
                  <a:lnTo>
                    <a:pt x="782" y="0"/>
                  </a:lnTo>
                  <a:lnTo>
                    <a:pt x="785" y="1"/>
                  </a:lnTo>
                  <a:lnTo>
                    <a:pt x="3" y="925"/>
                  </a:lnTo>
                  <a:lnTo>
                    <a:pt x="0" y="9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5" name="Freeform 122"/>
            <p:cNvSpPr>
              <a:spLocks noChangeAspect="1"/>
            </p:cNvSpPr>
            <p:nvPr/>
          </p:nvSpPr>
          <p:spPr bwMode="auto">
            <a:xfrm>
              <a:off x="5831" y="2721"/>
              <a:ext cx="203" cy="239"/>
            </a:xfrm>
            <a:custGeom>
              <a:avLst/>
              <a:gdLst>
                <a:gd name="T0" fmla="*/ 0 w 691"/>
                <a:gd name="T1" fmla="*/ 2 h 812"/>
                <a:gd name="T2" fmla="*/ 1 w 691"/>
                <a:gd name="T3" fmla="*/ 0 h 812"/>
                <a:gd name="T4" fmla="*/ 1 w 691"/>
                <a:gd name="T5" fmla="*/ 0 h 812"/>
                <a:gd name="T6" fmla="*/ 0 w 691"/>
                <a:gd name="T7" fmla="*/ 2 h 812"/>
                <a:gd name="T8" fmla="*/ 0 w 691"/>
                <a:gd name="T9" fmla="*/ 2 h 8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1"/>
                <a:gd name="T16" fmla="*/ 0 h 812"/>
                <a:gd name="T17" fmla="*/ 691 w 691"/>
                <a:gd name="T18" fmla="*/ 812 h 8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1" h="812">
                  <a:moveTo>
                    <a:pt x="0" y="810"/>
                  </a:moveTo>
                  <a:lnTo>
                    <a:pt x="688" y="0"/>
                  </a:lnTo>
                  <a:lnTo>
                    <a:pt x="691" y="2"/>
                  </a:lnTo>
                  <a:lnTo>
                    <a:pt x="3" y="812"/>
                  </a:lnTo>
                  <a:lnTo>
                    <a:pt x="0" y="8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6" name="Freeform 123"/>
            <p:cNvSpPr>
              <a:spLocks noChangeAspect="1"/>
            </p:cNvSpPr>
            <p:nvPr/>
          </p:nvSpPr>
          <p:spPr bwMode="auto">
            <a:xfrm>
              <a:off x="5859" y="2755"/>
              <a:ext cx="175" cy="205"/>
            </a:xfrm>
            <a:custGeom>
              <a:avLst/>
              <a:gdLst>
                <a:gd name="T0" fmla="*/ 0 w 596"/>
                <a:gd name="T1" fmla="*/ 1 h 700"/>
                <a:gd name="T2" fmla="*/ 1 w 596"/>
                <a:gd name="T3" fmla="*/ 0 h 700"/>
                <a:gd name="T4" fmla="*/ 1 w 596"/>
                <a:gd name="T5" fmla="*/ 0 h 700"/>
                <a:gd name="T6" fmla="*/ 0 w 596"/>
                <a:gd name="T7" fmla="*/ 1 h 700"/>
                <a:gd name="T8" fmla="*/ 0 w 596"/>
                <a:gd name="T9" fmla="*/ 1 h 7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6"/>
                <a:gd name="T16" fmla="*/ 0 h 700"/>
                <a:gd name="T17" fmla="*/ 596 w 596"/>
                <a:gd name="T18" fmla="*/ 700 h 7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6" h="700">
                  <a:moveTo>
                    <a:pt x="0" y="698"/>
                  </a:moveTo>
                  <a:lnTo>
                    <a:pt x="593" y="0"/>
                  </a:lnTo>
                  <a:lnTo>
                    <a:pt x="596" y="2"/>
                  </a:lnTo>
                  <a:lnTo>
                    <a:pt x="3" y="700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7" name="Freeform 124"/>
            <p:cNvSpPr>
              <a:spLocks noChangeAspect="1"/>
            </p:cNvSpPr>
            <p:nvPr/>
          </p:nvSpPr>
          <p:spPr bwMode="auto">
            <a:xfrm>
              <a:off x="5887" y="2785"/>
              <a:ext cx="148" cy="175"/>
            </a:xfrm>
            <a:custGeom>
              <a:avLst/>
              <a:gdLst>
                <a:gd name="T0" fmla="*/ 0 w 505"/>
                <a:gd name="T1" fmla="*/ 1 h 597"/>
                <a:gd name="T2" fmla="*/ 1 w 505"/>
                <a:gd name="T3" fmla="*/ 0 h 597"/>
                <a:gd name="T4" fmla="*/ 1 w 505"/>
                <a:gd name="T5" fmla="*/ 0 h 597"/>
                <a:gd name="T6" fmla="*/ 0 w 505"/>
                <a:gd name="T7" fmla="*/ 1 h 597"/>
                <a:gd name="T8" fmla="*/ 0 w 505"/>
                <a:gd name="T9" fmla="*/ 1 h 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5"/>
                <a:gd name="T16" fmla="*/ 0 h 597"/>
                <a:gd name="T17" fmla="*/ 505 w 505"/>
                <a:gd name="T18" fmla="*/ 597 h 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5" h="597">
                  <a:moveTo>
                    <a:pt x="0" y="595"/>
                  </a:moveTo>
                  <a:lnTo>
                    <a:pt x="502" y="0"/>
                  </a:lnTo>
                  <a:lnTo>
                    <a:pt x="505" y="2"/>
                  </a:lnTo>
                  <a:lnTo>
                    <a:pt x="3" y="597"/>
                  </a:lnTo>
                  <a:lnTo>
                    <a:pt x="0" y="5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8" name="Freeform 125"/>
            <p:cNvSpPr>
              <a:spLocks noChangeAspect="1"/>
            </p:cNvSpPr>
            <p:nvPr/>
          </p:nvSpPr>
          <p:spPr bwMode="auto">
            <a:xfrm>
              <a:off x="5915" y="2818"/>
              <a:ext cx="119" cy="142"/>
            </a:xfrm>
            <a:custGeom>
              <a:avLst/>
              <a:gdLst>
                <a:gd name="T0" fmla="*/ 0 w 406"/>
                <a:gd name="T1" fmla="*/ 1 h 483"/>
                <a:gd name="T2" fmla="*/ 1 w 406"/>
                <a:gd name="T3" fmla="*/ 0 h 483"/>
                <a:gd name="T4" fmla="*/ 1 w 406"/>
                <a:gd name="T5" fmla="*/ 0 h 483"/>
                <a:gd name="T6" fmla="*/ 0 w 406"/>
                <a:gd name="T7" fmla="*/ 1 h 483"/>
                <a:gd name="T8" fmla="*/ 0 w 406"/>
                <a:gd name="T9" fmla="*/ 1 h 4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6"/>
                <a:gd name="T16" fmla="*/ 0 h 483"/>
                <a:gd name="T17" fmla="*/ 406 w 406"/>
                <a:gd name="T18" fmla="*/ 483 h 4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6" h="483">
                  <a:moveTo>
                    <a:pt x="0" y="481"/>
                  </a:moveTo>
                  <a:lnTo>
                    <a:pt x="403" y="0"/>
                  </a:lnTo>
                  <a:lnTo>
                    <a:pt x="406" y="2"/>
                  </a:lnTo>
                  <a:lnTo>
                    <a:pt x="3" y="483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49" name="Freeform 126"/>
            <p:cNvSpPr>
              <a:spLocks noChangeAspect="1"/>
            </p:cNvSpPr>
            <p:nvPr/>
          </p:nvSpPr>
          <p:spPr bwMode="auto">
            <a:xfrm>
              <a:off x="5942" y="2853"/>
              <a:ext cx="93" cy="107"/>
            </a:xfrm>
            <a:custGeom>
              <a:avLst/>
              <a:gdLst>
                <a:gd name="T0" fmla="*/ 0 w 316"/>
                <a:gd name="T1" fmla="*/ 1 h 362"/>
                <a:gd name="T2" fmla="*/ 1 w 316"/>
                <a:gd name="T3" fmla="*/ 0 h 362"/>
                <a:gd name="T4" fmla="*/ 1 w 316"/>
                <a:gd name="T5" fmla="*/ 0 h 362"/>
                <a:gd name="T6" fmla="*/ 0 w 316"/>
                <a:gd name="T7" fmla="*/ 1 h 362"/>
                <a:gd name="T8" fmla="*/ 0 w 316"/>
                <a:gd name="T9" fmla="*/ 1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362"/>
                <a:gd name="T17" fmla="*/ 316 w 316"/>
                <a:gd name="T18" fmla="*/ 362 h 3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362">
                  <a:moveTo>
                    <a:pt x="0" y="360"/>
                  </a:moveTo>
                  <a:lnTo>
                    <a:pt x="313" y="0"/>
                  </a:lnTo>
                  <a:lnTo>
                    <a:pt x="316" y="2"/>
                  </a:lnTo>
                  <a:lnTo>
                    <a:pt x="3" y="362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0" name="Freeform 127"/>
            <p:cNvSpPr>
              <a:spLocks noChangeAspect="1"/>
            </p:cNvSpPr>
            <p:nvPr/>
          </p:nvSpPr>
          <p:spPr bwMode="auto">
            <a:xfrm>
              <a:off x="5970" y="2886"/>
              <a:ext cx="64" cy="74"/>
            </a:xfrm>
            <a:custGeom>
              <a:avLst/>
              <a:gdLst>
                <a:gd name="T0" fmla="*/ 0 w 217"/>
                <a:gd name="T1" fmla="*/ 1 h 251"/>
                <a:gd name="T2" fmla="*/ 1 w 217"/>
                <a:gd name="T3" fmla="*/ 0 h 251"/>
                <a:gd name="T4" fmla="*/ 1 w 217"/>
                <a:gd name="T5" fmla="*/ 0 h 251"/>
                <a:gd name="T6" fmla="*/ 0 w 217"/>
                <a:gd name="T7" fmla="*/ 1 h 251"/>
                <a:gd name="T8" fmla="*/ 0 w 217"/>
                <a:gd name="T9" fmla="*/ 1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251"/>
                <a:gd name="T17" fmla="*/ 217 w 217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251">
                  <a:moveTo>
                    <a:pt x="0" y="249"/>
                  </a:moveTo>
                  <a:lnTo>
                    <a:pt x="214" y="0"/>
                  </a:lnTo>
                  <a:lnTo>
                    <a:pt x="217" y="1"/>
                  </a:lnTo>
                  <a:lnTo>
                    <a:pt x="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1" name="Freeform 128"/>
            <p:cNvSpPr>
              <a:spLocks noChangeAspect="1"/>
            </p:cNvSpPr>
            <p:nvPr/>
          </p:nvSpPr>
          <p:spPr bwMode="auto">
            <a:xfrm>
              <a:off x="5998" y="2914"/>
              <a:ext cx="36" cy="46"/>
            </a:xfrm>
            <a:custGeom>
              <a:avLst/>
              <a:gdLst>
                <a:gd name="T0" fmla="*/ 0 w 124"/>
                <a:gd name="T1" fmla="*/ 0 h 156"/>
                <a:gd name="T2" fmla="*/ 0 w 124"/>
                <a:gd name="T3" fmla="*/ 0 h 156"/>
                <a:gd name="T4" fmla="*/ 0 w 124"/>
                <a:gd name="T5" fmla="*/ 0 h 156"/>
                <a:gd name="T6" fmla="*/ 0 w 124"/>
                <a:gd name="T7" fmla="*/ 0 h 156"/>
                <a:gd name="T8" fmla="*/ 0 w 1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56"/>
                <a:gd name="T17" fmla="*/ 124 w 124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56">
                  <a:moveTo>
                    <a:pt x="0" y="154"/>
                  </a:moveTo>
                  <a:lnTo>
                    <a:pt x="121" y="0"/>
                  </a:lnTo>
                  <a:lnTo>
                    <a:pt x="124" y="2"/>
                  </a:lnTo>
                  <a:lnTo>
                    <a:pt x="3" y="156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2" name="Freeform 129"/>
            <p:cNvSpPr>
              <a:spLocks noChangeAspect="1"/>
            </p:cNvSpPr>
            <p:nvPr/>
          </p:nvSpPr>
          <p:spPr bwMode="auto">
            <a:xfrm>
              <a:off x="5442" y="2674"/>
              <a:ext cx="217" cy="251"/>
            </a:xfrm>
            <a:custGeom>
              <a:avLst/>
              <a:gdLst>
                <a:gd name="T0" fmla="*/ 0 w 741"/>
                <a:gd name="T1" fmla="*/ 2 h 858"/>
                <a:gd name="T2" fmla="*/ 1 w 741"/>
                <a:gd name="T3" fmla="*/ 0 h 858"/>
                <a:gd name="T4" fmla="*/ 2 w 741"/>
                <a:gd name="T5" fmla="*/ 0 h 858"/>
                <a:gd name="T6" fmla="*/ 0 w 741"/>
                <a:gd name="T7" fmla="*/ 2 h 858"/>
                <a:gd name="T8" fmla="*/ 0 w 741"/>
                <a:gd name="T9" fmla="*/ 2 h 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858"/>
                <a:gd name="T17" fmla="*/ 741 w 741"/>
                <a:gd name="T18" fmla="*/ 858 h 8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858">
                  <a:moveTo>
                    <a:pt x="0" y="857"/>
                  </a:moveTo>
                  <a:lnTo>
                    <a:pt x="738" y="0"/>
                  </a:lnTo>
                  <a:lnTo>
                    <a:pt x="741" y="2"/>
                  </a:lnTo>
                  <a:lnTo>
                    <a:pt x="3" y="858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3" name="Freeform 130"/>
            <p:cNvSpPr>
              <a:spLocks noChangeAspect="1"/>
            </p:cNvSpPr>
            <p:nvPr/>
          </p:nvSpPr>
          <p:spPr bwMode="auto">
            <a:xfrm>
              <a:off x="5442" y="2674"/>
              <a:ext cx="189" cy="221"/>
            </a:xfrm>
            <a:custGeom>
              <a:avLst/>
              <a:gdLst>
                <a:gd name="T0" fmla="*/ 0 w 646"/>
                <a:gd name="T1" fmla="*/ 2 h 755"/>
                <a:gd name="T2" fmla="*/ 1 w 646"/>
                <a:gd name="T3" fmla="*/ 0 h 755"/>
                <a:gd name="T4" fmla="*/ 1 w 646"/>
                <a:gd name="T5" fmla="*/ 0 h 755"/>
                <a:gd name="T6" fmla="*/ 0 w 646"/>
                <a:gd name="T7" fmla="*/ 2 h 755"/>
                <a:gd name="T8" fmla="*/ 0 w 646"/>
                <a:gd name="T9" fmla="*/ 2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755"/>
                <a:gd name="T17" fmla="*/ 646 w 646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755">
                  <a:moveTo>
                    <a:pt x="0" y="754"/>
                  </a:moveTo>
                  <a:lnTo>
                    <a:pt x="643" y="0"/>
                  </a:lnTo>
                  <a:lnTo>
                    <a:pt x="646" y="2"/>
                  </a:lnTo>
                  <a:lnTo>
                    <a:pt x="3" y="755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4" name="Freeform 131"/>
            <p:cNvSpPr>
              <a:spLocks noChangeAspect="1"/>
            </p:cNvSpPr>
            <p:nvPr/>
          </p:nvSpPr>
          <p:spPr bwMode="auto">
            <a:xfrm>
              <a:off x="5444" y="2674"/>
              <a:ext cx="159" cy="185"/>
            </a:xfrm>
            <a:custGeom>
              <a:avLst/>
              <a:gdLst>
                <a:gd name="T0" fmla="*/ 0 w 541"/>
                <a:gd name="T1" fmla="*/ 1 h 634"/>
                <a:gd name="T2" fmla="*/ 1 w 541"/>
                <a:gd name="T3" fmla="*/ 0 h 634"/>
                <a:gd name="T4" fmla="*/ 1 w 541"/>
                <a:gd name="T5" fmla="*/ 0 h 634"/>
                <a:gd name="T6" fmla="*/ 0 w 541"/>
                <a:gd name="T7" fmla="*/ 1 h 634"/>
                <a:gd name="T8" fmla="*/ 0 w 541"/>
                <a:gd name="T9" fmla="*/ 1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1"/>
                <a:gd name="T16" fmla="*/ 0 h 634"/>
                <a:gd name="T17" fmla="*/ 541 w 541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1" h="634">
                  <a:moveTo>
                    <a:pt x="0" y="633"/>
                  </a:moveTo>
                  <a:lnTo>
                    <a:pt x="538" y="0"/>
                  </a:lnTo>
                  <a:lnTo>
                    <a:pt x="541" y="2"/>
                  </a:lnTo>
                  <a:lnTo>
                    <a:pt x="3" y="634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5" name="Freeform 132"/>
            <p:cNvSpPr>
              <a:spLocks noChangeAspect="1"/>
            </p:cNvSpPr>
            <p:nvPr/>
          </p:nvSpPr>
          <p:spPr bwMode="auto">
            <a:xfrm>
              <a:off x="5444" y="2674"/>
              <a:ext cx="130" cy="153"/>
            </a:xfrm>
            <a:custGeom>
              <a:avLst/>
              <a:gdLst>
                <a:gd name="T0" fmla="*/ 0 w 443"/>
                <a:gd name="T1" fmla="*/ 1 h 523"/>
                <a:gd name="T2" fmla="*/ 1 w 443"/>
                <a:gd name="T3" fmla="*/ 0 h 523"/>
                <a:gd name="T4" fmla="*/ 1 w 443"/>
                <a:gd name="T5" fmla="*/ 0 h 523"/>
                <a:gd name="T6" fmla="*/ 0 w 443"/>
                <a:gd name="T7" fmla="*/ 1 h 523"/>
                <a:gd name="T8" fmla="*/ 0 w 443"/>
                <a:gd name="T9" fmla="*/ 1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3"/>
                <a:gd name="T16" fmla="*/ 0 h 523"/>
                <a:gd name="T17" fmla="*/ 443 w 443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3" h="523">
                  <a:moveTo>
                    <a:pt x="0" y="522"/>
                  </a:moveTo>
                  <a:lnTo>
                    <a:pt x="440" y="0"/>
                  </a:lnTo>
                  <a:lnTo>
                    <a:pt x="443" y="2"/>
                  </a:lnTo>
                  <a:lnTo>
                    <a:pt x="3" y="523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6" name="Freeform 133"/>
            <p:cNvSpPr>
              <a:spLocks noChangeAspect="1"/>
            </p:cNvSpPr>
            <p:nvPr/>
          </p:nvSpPr>
          <p:spPr bwMode="auto">
            <a:xfrm>
              <a:off x="5442" y="2674"/>
              <a:ext cx="104" cy="120"/>
            </a:xfrm>
            <a:custGeom>
              <a:avLst/>
              <a:gdLst>
                <a:gd name="T0" fmla="*/ 0 w 353"/>
                <a:gd name="T1" fmla="*/ 1 h 410"/>
                <a:gd name="T2" fmla="*/ 1 w 353"/>
                <a:gd name="T3" fmla="*/ 0 h 410"/>
                <a:gd name="T4" fmla="*/ 1 w 353"/>
                <a:gd name="T5" fmla="*/ 0 h 410"/>
                <a:gd name="T6" fmla="*/ 0 w 353"/>
                <a:gd name="T7" fmla="*/ 1 h 410"/>
                <a:gd name="T8" fmla="*/ 0 w 353"/>
                <a:gd name="T9" fmla="*/ 1 h 4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3"/>
                <a:gd name="T16" fmla="*/ 0 h 410"/>
                <a:gd name="T17" fmla="*/ 353 w 353"/>
                <a:gd name="T18" fmla="*/ 410 h 4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3" h="410">
                  <a:moveTo>
                    <a:pt x="0" y="408"/>
                  </a:moveTo>
                  <a:lnTo>
                    <a:pt x="350" y="0"/>
                  </a:lnTo>
                  <a:lnTo>
                    <a:pt x="353" y="2"/>
                  </a:lnTo>
                  <a:lnTo>
                    <a:pt x="3" y="41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7" name="Freeform 134"/>
            <p:cNvSpPr>
              <a:spLocks noChangeAspect="1"/>
            </p:cNvSpPr>
            <p:nvPr/>
          </p:nvSpPr>
          <p:spPr bwMode="auto">
            <a:xfrm>
              <a:off x="5442" y="2674"/>
              <a:ext cx="76" cy="90"/>
            </a:xfrm>
            <a:custGeom>
              <a:avLst/>
              <a:gdLst>
                <a:gd name="T0" fmla="*/ 0 w 256"/>
                <a:gd name="T1" fmla="*/ 1 h 305"/>
                <a:gd name="T2" fmla="*/ 1 w 256"/>
                <a:gd name="T3" fmla="*/ 0 h 305"/>
                <a:gd name="T4" fmla="*/ 1 w 256"/>
                <a:gd name="T5" fmla="*/ 0 h 305"/>
                <a:gd name="T6" fmla="*/ 0 w 256"/>
                <a:gd name="T7" fmla="*/ 1 h 305"/>
                <a:gd name="T8" fmla="*/ 0 w 256"/>
                <a:gd name="T9" fmla="*/ 1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305"/>
                <a:gd name="T17" fmla="*/ 256 w 256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305">
                  <a:moveTo>
                    <a:pt x="0" y="304"/>
                  </a:moveTo>
                  <a:lnTo>
                    <a:pt x="253" y="0"/>
                  </a:lnTo>
                  <a:lnTo>
                    <a:pt x="256" y="2"/>
                  </a:lnTo>
                  <a:lnTo>
                    <a:pt x="3" y="305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8" name="Freeform 135"/>
            <p:cNvSpPr>
              <a:spLocks noChangeAspect="1"/>
            </p:cNvSpPr>
            <p:nvPr/>
          </p:nvSpPr>
          <p:spPr bwMode="auto">
            <a:xfrm>
              <a:off x="5441" y="2676"/>
              <a:ext cx="47" cy="51"/>
            </a:xfrm>
            <a:custGeom>
              <a:avLst/>
              <a:gdLst>
                <a:gd name="T0" fmla="*/ 0 w 159"/>
                <a:gd name="T1" fmla="*/ 0 h 178"/>
                <a:gd name="T2" fmla="*/ 0 w 159"/>
                <a:gd name="T3" fmla="*/ 0 h 178"/>
                <a:gd name="T4" fmla="*/ 0 w 159"/>
                <a:gd name="T5" fmla="*/ 0 h 178"/>
                <a:gd name="T6" fmla="*/ 0 w 159"/>
                <a:gd name="T7" fmla="*/ 0 h 178"/>
                <a:gd name="T8" fmla="*/ 0 w 159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78"/>
                <a:gd name="T17" fmla="*/ 159 w 159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78">
                  <a:moveTo>
                    <a:pt x="0" y="176"/>
                  </a:moveTo>
                  <a:lnTo>
                    <a:pt x="156" y="0"/>
                  </a:lnTo>
                  <a:lnTo>
                    <a:pt x="159" y="1"/>
                  </a:lnTo>
                  <a:lnTo>
                    <a:pt x="3" y="178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59" name="Freeform 136"/>
            <p:cNvSpPr>
              <a:spLocks noChangeAspect="1"/>
            </p:cNvSpPr>
            <p:nvPr/>
          </p:nvSpPr>
          <p:spPr bwMode="auto">
            <a:xfrm>
              <a:off x="5442" y="2674"/>
              <a:ext cx="18" cy="19"/>
            </a:xfrm>
            <a:custGeom>
              <a:avLst/>
              <a:gdLst>
                <a:gd name="T0" fmla="*/ 0 w 60"/>
                <a:gd name="T1" fmla="*/ 0 h 65"/>
                <a:gd name="T2" fmla="*/ 0 w 60"/>
                <a:gd name="T3" fmla="*/ 0 h 65"/>
                <a:gd name="T4" fmla="*/ 0 w 60"/>
                <a:gd name="T5" fmla="*/ 0 h 65"/>
                <a:gd name="T6" fmla="*/ 0 w 60"/>
                <a:gd name="T7" fmla="*/ 0 h 65"/>
                <a:gd name="T8" fmla="*/ 0 w 60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5"/>
                <a:gd name="T17" fmla="*/ 60 w 6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5">
                  <a:moveTo>
                    <a:pt x="0" y="63"/>
                  </a:moveTo>
                  <a:lnTo>
                    <a:pt x="58" y="0"/>
                  </a:lnTo>
                  <a:lnTo>
                    <a:pt x="60" y="2"/>
                  </a:lnTo>
                  <a:lnTo>
                    <a:pt x="1" y="65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60" name="Freeform 137"/>
            <p:cNvSpPr>
              <a:spLocks noChangeAspect="1"/>
            </p:cNvSpPr>
            <p:nvPr/>
          </p:nvSpPr>
          <p:spPr bwMode="auto">
            <a:xfrm>
              <a:off x="5374" y="3047"/>
              <a:ext cx="119" cy="120"/>
            </a:xfrm>
            <a:custGeom>
              <a:avLst/>
              <a:gdLst>
                <a:gd name="T0" fmla="*/ 0 w 407"/>
                <a:gd name="T1" fmla="*/ 0 h 410"/>
                <a:gd name="T2" fmla="*/ 0 w 407"/>
                <a:gd name="T3" fmla="*/ 1 h 410"/>
                <a:gd name="T4" fmla="*/ 0 w 407"/>
                <a:gd name="T5" fmla="*/ 1 h 410"/>
                <a:gd name="T6" fmla="*/ 0 w 407"/>
                <a:gd name="T7" fmla="*/ 1 h 410"/>
                <a:gd name="T8" fmla="*/ 0 w 407"/>
                <a:gd name="T9" fmla="*/ 1 h 410"/>
                <a:gd name="T10" fmla="*/ 0 w 407"/>
                <a:gd name="T11" fmla="*/ 1 h 410"/>
                <a:gd name="T12" fmla="*/ 0 w 407"/>
                <a:gd name="T13" fmla="*/ 1 h 410"/>
                <a:gd name="T14" fmla="*/ 0 w 407"/>
                <a:gd name="T15" fmla="*/ 1 h 410"/>
                <a:gd name="T16" fmla="*/ 0 w 407"/>
                <a:gd name="T17" fmla="*/ 1 h 410"/>
                <a:gd name="T18" fmla="*/ 0 w 407"/>
                <a:gd name="T19" fmla="*/ 1 h 410"/>
                <a:gd name="T20" fmla="*/ 1 w 407"/>
                <a:gd name="T21" fmla="*/ 1 h 410"/>
                <a:gd name="T22" fmla="*/ 1 w 407"/>
                <a:gd name="T23" fmla="*/ 1 h 410"/>
                <a:gd name="T24" fmla="*/ 1 w 407"/>
                <a:gd name="T25" fmla="*/ 1 h 410"/>
                <a:gd name="T26" fmla="*/ 1 w 407"/>
                <a:gd name="T27" fmla="*/ 1 h 410"/>
                <a:gd name="T28" fmla="*/ 1 w 407"/>
                <a:gd name="T29" fmla="*/ 1 h 410"/>
                <a:gd name="T30" fmla="*/ 1 w 407"/>
                <a:gd name="T31" fmla="*/ 1 h 410"/>
                <a:gd name="T32" fmla="*/ 1 w 407"/>
                <a:gd name="T33" fmla="*/ 1 h 410"/>
                <a:gd name="T34" fmla="*/ 1 w 407"/>
                <a:gd name="T35" fmla="*/ 1 h 410"/>
                <a:gd name="T36" fmla="*/ 1 w 407"/>
                <a:gd name="T37" fmla="*/ 0 h 410"/>
                <a:gd name="T38" fmla="*/ 1 w 407"/>
                <a:gd name="T39" fmla="*/ 0 h 410"/>
                <a:gd name="T40" fmla="*/ 1 w 407"/>
                <a:gd name="T41" fmla="*/ 0 h 410"/>
                <a:gd name="T42" fmla="*/ 1 w 407"/>
                <a:gd name="T43" fmla="*/ 0 h 410"/>
                <a:gd name="T44" fmla="*/ 1 w 407"/>
                <a:gd name="T45" fmla="*/ 0 h 410"/>
                <a:gd name="T46" fmla="*/ 1 w 407"/>
                <a:gd name="T47" fmla="*/ 0 h 410"/>
                <a:gd name="T48" fmla="*/ 1 w 407"/>
                <a:gd name="T49" fmla="*/ 0 h 410"/>
                <a:gd name="T50" fmla="*/ 1 w 407"/>
                <a:gd name="T51" fmla="*/ 0 h 410"/>
                <a:gd name="T52" fmla="*/ 1 w 407"/>
                <a:gd name="T53" fmla="*/ 0 h 410"/>
                <a:gd name="T54" fmla="*/ 0 w 407"/>
                <a:gd name="T55" fmla="*/ 0 h 410"/>
                <a:gd name="T56" fmla="*/ 0 w 407"/>
                <a:gd name="T57" fmla="*/ 0 h 410"/>
                <a:gd name="T58" fmla="*/ 0 w 407"/>
                <a:gd name="T59" fmla="*/ 0 h 410"/>
                <a:gd name="T60" fmla="*/ 0 w 407"/>
                <a:gd name="T61" fmla="*/ 0 h 410"/>
                <a:gd name="T62" fmla="*/ 0 w 407"/>
                <a:gd name="T63" fmla="*/ 0 h 410"/>
                <a:gd name="T64" fmla="*/ 0 w 407"/>
                <a:gd name="T65" fmla="*/ 0 h 410"/>
                <a:gd name="T66" fmla="*/ 0 w 407"/>
                <a:gd name="T67" fmla="*/ 0 h 410"/>
                <a:gd name="T68" fmla="*/ 0 w 407"/>
                <a:gd name="T69" fmla="*/ 0 h 410"/>
                <a:gd name="T70" fmla="*/ 0 w 407"/>
                <a:gd name="T71" fmla="*/ 0 h 410"/>
                <a:gd name="T72" fmla="*/ 0 w 407"/>
                <a:gd name="T73" fmla="*/ 0 h 4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7"/>
                <a:gd name="T112" fmla="*/ 0 h 410"/>
                <a:gd name="T113" fmla="*/ 407 w 407"/>
                <a:gd name="T114" fmla="*/ 410 h 4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7" h="410">
                  <a:moveTo>
                    <a:pt x="0" y="202"/>
                  </a:moveTo>
                  <a:lnTo>
                    <a:pt x="3" y="242"/>
                  </a:lnTo>
                  <a:lnTo>
                    <a:pt x="12" y="277"/>
                  </a:lnTo>
                  <a:lnTo>
                    <a:pt x="30" y="308"/>
                  </a:lnTo>
                  <a:lnTo>
                    <a:pt x="47" y="338"/>
                  </a:lnTo>
                  <a:lnTo>
                    <a:pt x="71" y="362"/>
                  </a:lnTo>
                  <a:lnTo>
                    <a:pt x="101" y="383"/>
                  </a:lnTo>
                  <a:lnTo>
                    <a:pt x="132" y="398"/>
                  </a:lnTo>
                  <a:lnTo>
                    <a:pt x="165" y="407"/>
                  </a:lnTo>
                  <a:lnTo>
                    <a:pt x="203" y="410"/>
                  </a:lnTo>
                  <a:lnTo>
                    <a:pt x="242" y="407"/>
                  </a:lnTo>
                  <a:lnTo>
                    <a:pt x="275" y="398"/>
                  </a:lnTo>
                  <a:lnTo>
                    <a:pt x="306" y="383"/>
                  </a:lnTo>
                  <a:lnTo>
                    <a:pt x="336" y="362"/>
                  </a:lnTo>
                  <a:lnTo>
                    <a:pt x="360" y="338"/>
                  </a:lnTo>
                  <a:lnTo>
                    <a:pt x="377" y="308"/>
                  </a:lnTo>
                  <a:lnTo>
                    <a:pt x="395" y="277"/>
                  </a:lnTo>
                  <a:lnTo>
                    <a:pt x="404" y="242"/>
                  </a:lnTo>
                  <a:lnTo>
                    <a:pt x="407" y="202"/>
                  </a:lnTo>
                  <a:lnTo>
                    <a:pt x="404" y="168"/>
                  </a:lnTo>
                  <a:lnTo>
                    <a:pt x="395" y="130"/>
                  </a:lnTo>
                  <a:lnTo>
                    <a:pt x="377" y="99"/>
                  </a:lnTo>
                  <a:lnTo>
                    <a:pt x="360" y="72"/>
                  </a:lnTo>
                  <a:lnTo>
                    <a:pt x="336" y="47"/>
                  </a:lnTo>
                  <a:lnTo>
                    <a:pt x="306" y="27"/>
                  </a:lnTo>
                  <a:lnTo>
                    <a:pt x="275" y="9"/>
                  </a:lnTo>
                  <a:lnTo>
                    <a:pt x="242" y="2"/>
                  </a:lnTo>
                  <a:lnTo>
                    <a:pt x="203" y="0"/>
                  </a:lnTo>
                  <a:lnTo>
                    <a:pt x="165" y="2"/>
                  </a:lnTo>
                  <a:lnTo>
                    <a:pt x="132" y="9"/>
                  </a:lnTo>
                  <a:lnTo>
                    <a:pt x="101" y="27"/>
                  </a:lnTo>
                  <a:lnTo>
                    <a:pt x="71" y="47"/>
                  </a:lnTo>
                  <a:lnTo>
                    <a:pt x="47" y="72"/>
                  </a:lnTo>
                  <a:lnTo>
                    <a:pt x="30" y="99"/>
                  </a:lnTo>
                  <a:lnTo>
                    <a:pt x="12" y="130"/>
                  </a:lnTo>
                  <a:lnTo>
                    <a:pt x="3" y="168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761" name="Freeform 138"/>
            <p:cNvSpPr>
              <a:spLocks noChangeAspect="1"/>
            </p:cNvSpPr>
            <p:nvPr/>
          </p:nvSpPr>
          <p:spPr bwMode="auto">
            <a:xfrm>
              <a:off x="5374" y="2051"/>
              <a:ext cx="119" cy="121"/>
            </a:xfrm>
            <a:custGeom>
              <a:avLst/>
              <a:gdLst>
                <a:gd name="T0" fmla="*/ 0 w 407"/>
                <a:gd name="T1" fmla="*/ 0 h 411"/>
                <a:gd name="T2" fmla="*/ 0 w 407"/>
                <a:gd name="T3" fmla="*/ 1 h 411"/>
                <a:gd name="T4" fmla="*/ 0 w 407"/>
                <a:gd name="T5" fmla="*/ 1 h 411"/>
                <a:gd name="T6" fmla="*/ 0 w 407"/>
                <a:gd name="T7" fmla="*/ 1 h 411"/>
                <a:gd name="T8" fmla="*/ 0 w 407"/>
                <a:gd name="T9" fmla="*/ 1 h 411"/>
                <a:gd name="T10" fmla="*/ 0 w 407"/>
                <a:gd name="T11" fmla="*/ 1 h 411"/>
                <a:gd name="T12" fmla="*/ 0 w 407"/>
                <a:gd name="T13" fmla="*/ 1 h 411"/>
                <a:gd name="T14" fmla="*/ 0 w 407"/>
                <a:gd name="T15" fmla="*/ 1 h 411"/>
                <a:gd name="T16" fmla="*/ 0 w 407"/>
                <a:gd name="T17" fmla="*/ 1 h 411"/>
                <a:gd name="T18" fmla="*/ 0 w 407"/>
                <a:gd name="T19" fmla="*/ 1 h 411"/>
                <a:gd name="T20" fmla="*/ 1 w 407"/>
                <a:gd name="T21" fmla="*/ 1 h 411"/>
                <a:gd name="T22" fmla="*/ 1 w 407"/>
                <a:gd name="T23" fmla="*/ 1 h 411"/>
                <a:gd name="T24" fmla="*/ 1 w 407"/>
                <a:gd name="T25" fmla="*/ 1 h 411"/>
                <a:gd name="T26" fmla="*/ 1 w 407"/>
                <a:gd name="T27" fmla="*/ 1 h 411"/>
                <a:gd name="T28" fmla="*/ 1 w 407"/>
                <a:gd name="T29" fmla="*/ 1 h 411"/>
                <a:gd name="T30" fmla="*/ 1 w 407"/>
                <a:gd name="T31" fmla="*/ 1 h 411"/>
                <a:gd name="T32" fmla="*/ 1 w 407"/>
                <a:gd name="T33" fmla="*/ 1 h 411"/>
                <a:gd name="T34" fmla="*/ 1 w 407"/>
                <a:gd name="T35" fmla="*/ 1 h 411"/>
                <a:gd name="T36" fmla="*/ 1 w 407"/>
                <a:gd name="T37" fmla="*/ 0 h 411"/>
                <a:gd name="T38" fmla="*/ 1 w 407"/>
                <a:gd name="T39" fmla="*/ 0 h 411"/>
                <a:gd name="T40" fmla="*/ 1 w 407"/>
                <a:gd name="T41" fmla="*/ 0 h 411"/>
                <a:gd name="T42" fmla="*/ 1 w 407"/>
                <a:gd name="T43" fmla="*/ 0 h 411"/>
                <a:gd name="T44" fmla="*/ 1 w 407"/>
                <a:gd name="T45" fmla="*/ 0 h 411"/>
                <a:gd name="T46" fmla="*/ 1 w 407"/>
                <a:gd name="T47" fmla="*/ 0 h 411"/>
                <a:gd name="T48" fmla="*/ 1 w 407"/>
                <a:gd name="T49" fmla="*/ 0 h 411"/>
                <a:gd name="T50" fmla="*/ 1 w 407"/>
                <a:gd name="T51" fmla="*/ 0 h 411"/>
                <a:gd name="T52" fmla="*/ 1 w 407"/>
                <a:gd name="T53" fmla="*/ 0 h 411"/>
                <a:gd name="T54" fmla="*/ 0 w 407"/>
                <a:gd name="T55" fmla="*/ 0 h 411"/>
                <a:gd name="T56" fmla="*/ 0 w 407"/>
                <a:gd name="T57" fmla="*/ 0 h 411"/>
                <a:gd name="T58" fmla="*/ 0 w 407"/>
                <a:gd name="T59" fmla="*/ 0 h 411"/>
                <a:gd name="T60" fmla="*/ 0 w 407"/>
                <a:gd name="T61" fmla="*/ 0 h 411"/>
                <a:gd name="T62" fmla="*/ 0 w 407"/>
                <a:gd name="T63" fmla="*/ 0 h 411"/>
                <a:gd name="T64" fmla="*/ 0 w 407"/>
                <a:gd name="T65" fmla="*/ 0 h 411"/>
                <a:gd name="T66" fmla="*/ 0 w 407"/>
                <a:gd name="T67" fmla="*/ 0 h 411"/>
                <a:gd name="T68" fmla="*/ 0 w 407"/>
                <a:gd name="T69" fmla="*/ 0 h 411"/>
                <a:gd name="T70" fmla="*/ 0 w 407"/>
                <a:gd name="T71" fmla="*/ 0 h 411"/>
                <a:gd name="T72" fmla="*/ 0 w 407"/>
                <a:gd name="T73" fmla="*/ 0 h 4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7"/>
                <a:gd name="T112" fmla="*/ 0 h 411"/>
                <a:gd name="T113" fmla="*/ 407 w 407"/>
                <a:gd name="T114" fmla="*/ 411 h 4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7" h="411">
                  <a:moveTo>
                    <a:pt x="0" y="205"/>
                  </a:moveTo>
                  <a:lnTo>
                    <a:pt x="3" y="241"/>
                  </a:lnTo>
                  <a:lnTo>
                    <a:pt x="12" y="275"/>
                  </a:lnTo>
                  <a:lnTo>
                    <a:pt x="30" y="311"/>
                  </a:lnTo>
                  <a:lnTo>
                    <a:pt x="47" y="338"/>
                  </a:lnTo>
                  <a:lnTo>
                    <a:pt x="71" y="362"/>
                  </a:lnTo>
                  <a:lnTo>
                    <a:pt x="101" y="381"/>
                  </a:lnTo>
                  <a:lnTo>
                    <a:pt x="132" y="396"/>
                  </a:lnTo>
                  <a:lnTo>
                    <a:pt x="165" y="407"/>
                  </a:lnTo>
                  <a:lnTo>
                    <a:pt x="203" y="411"/>
                  </a:lnTo>
                  <a:lnTo>
                    <a:pt x="242" y="407"/>
                  </a:lnTo>
                  <a:lnTo>
                    <a:pt x="275" y="396"/>
                  </a:lnTo>
                  <a:lnTo>
                    <a:pt x="306" y="381"/>
                  </a:lnTo>
                  <a:lnTo>
                    <a:pt x="336" y="362"/>
                  </a:lnTo>
                  <a:lnTo>
                    <a:pt x="360" y="338"/>
                  </a:lnTo>
                  <a:lnTo>
                    <a:pt x="377" y="311"/>
                  </a:lnTo>
                  <a:lnTo>
                    <a:pt x="395" y="275"/>
                  </a:lnTo>
                  <a:lnTo>
                    <a:pt x="404" y="241"/>
                  </a:lnTo>
                  <a:lnTo>
                    <a:pt x="407" y="205"/>
                  </a:lnTo>
                  <a:lnTo>
                    <a:pt x="404" y="167"/>
                  </a:lnTo>
                  <a:lnTo>
                    <a:pt x="395" y="133"/>
                  </a:lnTo>
                  <a:lnTo>
                    <a:pt x="377" y="100"/>
                  </a:lnTo>
                  <a:lnTo>
                    <a:pt x="360" y="70"/>
                  </a:lnTo>
                  <a:lnTo>
                    <a:pt x="336" y="46"/>
                  </a:lnTo>
                  <a:lnTo>
                    <a:pt x="306" y="27"/>
                  </a:lnTo>
                  <a:lnTo>
                    <a:pt x="275" y="12"/>
                  </a:lnTo>
                  <a:lnTo>
                    <a:pt x="242" y="1"/>
                  </a:lnTo>
                  <a:lnTo>
                    <a:pt x="203" y="0"/>
                  </a:lnTo>
                  <a:lnTo>
                    <a:pt x="165" y="1"/>
                  </a:lnTo>
                  <a:lnTo>
                    <a:pt x="132" y="12"/>
                  </a:lnTo>
                  <a:lnTo>
                    <a:pt x="101" y="27"/>
                  </a:lnTo>
                  <a:lnTo>
                    <a:pt x="71" y="46"/>
                  </a:lnTo>
                  <a:lnTo>
                    <a:pt x="47" y="70"/>
                  </a:lnTo>
                  <a:lnTo>
                    <a:pt x="30" y="100"/>
                  </a:lnTo>
                  <a:lnTo>
                    <a:pt x="12" y="133"/>
                  </a:lnTo>
                  <a:lnTo>
                    <a:pt x="3" y="167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56329" name="AutoShape 419"/>
          <p:cNvSpPr>
            <a:spLocks noChangeArrowheads="1"/>
          </p:cNvSpPr>
          <p:nvPr/>
        </p:nvSpPr>
        <p:spPr bwMode="auto">
          <a:xfrm>
            <a:off x="2395883" y="1814078"/>
            <a:ext cx="51197" cy="742950"/>
          </a:xfrm>
          <a:prstGeom prst="upArrow">
            <a:avLst>
              <a:gd name="adj1" fmla="val 50000"/>
              <a:gd name="adj2" fmla="val 3627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30" name="AutoShape 428"/>
          <p:cNvSpPr>
            <a:spLocks noChangeArrowheads="1"/>
          </p:cNvSpPr>
          <p:nvPr/>
        </p:nvSpPr>
        <p:spPr bwMode="auto">
          <a:xfrm flipH="1">
            <a:off x="3886200" y="1828140"/>
            <a:ext cx="2101453" cy="666750"/>
          </a:xfrm>
          <a:prstGeom prst="curvedDownArrow">
            <a:avLst>
              <a:gd name="adj1" fmla="val 63036"/>
              <a:gd name="adj2" fmla="val 126071"/>
              <a:gd name="adj3" fmla="val 3333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28814" name="Rectangle 430"/>
          <p:cNvSpPr>
            <a:spLocks noChangeArrowheads="1"/>
          </p:cNvSpPr>
          <p:nvPr/>
        </p:nvSpPr>
        <p:spPr bwMode="auto">
          <a:xfrm>
            <a:off x="1091713" y="981436"/>
            <a:ext cx="6962627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Advantages – Minimized Recirculation Potential</a:t>
            </a:r>
          </a:p>
        </p:txBody>
      </p:sp>
      <p:grpSp>
        <p:nvGrpSpPr>
          <p:cNvPr id="56333" name="Group 139"/>
          <p:cNvGrpSpPr>
            <a:grpSpLocks/>
          </p:cNvGrpSpPr>
          <p:nvPr/>
        </p:nvGrpSpPr>
        <p:grpSpPr bwMode="auto">
          <a:xfrm>
            <a:off x="4635103" y="2552040"/>
            <a:ext cx="2870597" cy="1887141"/>
            <a:chOff x="1920" y="1584"/>
            <a:chExt cx="2712" cy="1585"/>
          </a:xfrm>
        </p:grpSpPr>
        <p:sp>
          <p:nvSpPr>
            <p:cNvPr id="56355" name="Freeform 140"/>
            <p:cNvSpPr>
              <a:spLocks noChangeAspect="1"/>
            </p:cNvSpPr>
            <p:nvPr/>
          </p:nvSpPr>
          <p:spPr bwMode="auto">
            <a:xfrm>
              <a:off x="2104" y="1987"/>
              <a:ext cx="2348" cy="957"/>
            </a:xfrm>
            <a:custGeom>
              <a:avLst/>
              <a:gdLst>
                <a:gd name="T0" fmla="*/ 0 w 8010"/>
                <a:gd name="T1" fmla="*/ 0 h 3268"/>
                <a:gd name="T2" fmla="*/ 1 w 8010"/>
                <a:gd name="T3" fmla="*/ 7 h 3268"/>
                <a:gd name="T4" fmla="*/ 17 w 8010"/>
                <a:gd name="T5" fmla="*/ 7 h 3268"/>
                <a:gd name="T6" fmla="*/ 17 w 8010"/>
                <a:gd name="T7" fmla="*/ 0 h 3268"/>
                <a:gd name="T8" fmla="*/ 0 w 8010"/>
                <a:gd name="T9" fmla="*/ 0 h 3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10"/>
                <a:gd name="T16" fmla="*/ 0 h 3268"/>
                <a:gd name="T17" fmla="*/ 8010 w 8010"/>
                <a:gd name="T18" fmla="*/ 3268 h 3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10" h="3268">
                  <a:moveTo>
                    <a:pt x="0" y="0"/>
                  </a:moveTo>
                  <a:lnTo>
                    <a:pt x="308" y="3268"/>
                  </a:lnTo>
                  <a:lnTo>
                    <a:pt x="7682" y="3268"/>
                  </a:lnTo>
                  <a:lnTo>
                    <a:pt x="80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56" name="Rectangle 141"/>
            <p:cNvSpPr>
              <a:spLocks noChangeAspect="1" noChangeArrowheads="1"/>
            </p:cNvSpPr>
            <p:nvPr/>
          </p:nvSpPr>
          <p:spPr bwMode="auto">
            <a:xfrm>
              <a:off x="2075" y="2946"/>
              <a:ext cx="2393" cy="223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57" name="Freeform 142"/>
            <p:cNvSpPr>
              <a:spLocks noChangeAspect="1"/>
            </p:cNvSpPr>
            <p:nvPr/>
          </p:nvSpPr>
          <p:spPr bwMode="auto">
            <a:xfrm>
              <a:off x="1920" y="1635"/>
              <a:ext cx="28" cy="66"/>
            </a:xfrm>
            <a:custGeom>
              <a:avLst/>
              <a:gdLst>
                <a:gd name="T0" fmla="*/ 0 w 97"/>
                <a:gd name="T1" fmla="*/ 1 h 223"/>
                <a:gd name="T2" fmla="*/ 0 w 97"/>
                <a:gd name="T3" fmla="*/ 0 h 223"/>
                <a:gd name="T4" fmla="*/ 0 w 97"/>
                <a:gd name="T5" fmla="*/ 0 h 223"/>
                <a:gd name="T6" fmla="*/ 0 w 97"/>
                <a:gd name="T7" fmla="*/ 0 h 223"/>
                <a:gd name="T8" fmla="*/ 0 w 97"/>
                <a:gd name="T9" fmla="*/ 0 h 223"/>
                <a:gd name="T10" fmla="*/ 0 w 97"/>
                <a:gd name="T11" fmla="*/ 0 h 223"/>
                <a:gd name="T12" fmla="*/ 0 w 97"/>
                <a:gd name="T13" fmla="*/ 0 h 223"/>
                <a:gd name="T14" fmla="*/ 0 w 97"/>
                <a:gd name="T15" fmla="*/ 0 h 223"/>
                <a:gd name="T16" fmla="*/ 0 w 97"/>
                <a:gd name="T17" fmla="*/ 1 h 223"/>
                <a:gd name="T18" fmla="*/ 0 w 97"/>
                <a:gd name="T19" fmla="*/ 1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223"/>
                <a:gd name="T32" fmla="*/ 97 w 97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223">
                  <a:moveTo>
                    <a:pt x="37" y="223"/>
                  </a:moveTo>
                  <a:lnTo>
                    <a:pt x="22" y="211"/>
                  </a:lnTo>
                  <a:lnTo>
                    <a:pt x="10" y="193"/>
                  </a:lnTo>
                  <a:lnTo>
                    <a:pt x="3" y="167"/>
                  </a:lnTo>
                  <a:lnTo>
                    <a:pt x="0" y="136"/>
                  </a:lnTo>
                  <a:lnTo>
                    <a:pt x="6" y="90"/>
                  </a:lnTo>
                  <a:lnTo>
                    <a:pt x="19" y="25"/>
                  </a:lnTo>
                  <a:lnTo>
                    <a:pt x="30" y="0"/>
                  </a:lnTo>
                  <a:lnTo>
                    <a:pt x="97" y="223"/>
                  </a:lnTo>
                  <a:lnTo>
                    <a:pt x="37" y="223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58" name="Freeform 143"/>
            <p:cNvSpPr>
              <a:spLocks noChangeAspect="1"/>
            </p:cNvSpPr>
            <p:nvPr/>
          </p:nvSpPr>
          <p:spPr bwMode="auto">
            <a:xfrm>
              <a:off x="1923" y="1584"/>
              <a:ext cx="323" cy="320"/>
            </a:xfrm>
            <a:custGeom>
              <a:avLst/>
              <a:gdLst>
                <a:gd name="T0" fmla="*/ 2 w 1102"/>
                <a:gd name="T1" fmla="*/ 2 h 1091"/>
                <a:gd name="T2" fmla="*/ 2 w 1102"/>
                <a:gd name="T3" fmla="*/ 1 h 1091"/>
                <a:gd name="T4" fmla="*/ 2 w 1102"/>
                <a:gd name="T5" fmla="*/ 1 h 1091"/>
                <a:gd name="T6" fmla="*/ 2 w 1102"/>
                <a:gd name="T7" fmla="*/ 1 h 1091"/>
                <a:gd name="T8" fmla="*/ 2 w 1102"/>
                <a:gd name="T9" fmla="*/ 1 h 1091"/>
                <a:gd name="T10" fmla="*/ 2 w 1102"/>
                <a:gd name="T11" fmla="*/ 1 h 1091"/>
                <a:gd name="T12" fmla="*/ 2 w 1102"/>
                <a:gd name="T13" fmla="*/ 1 h 1091"/>
                <a:gd name="T14" fmla="*/ 2 w 1102"/>
                <a:gd name="T15" fmla="*/ 1 h 1091"/>
                <a:gd name="T16" fmla="*/ 2 w 1102"/>
                <a:gd name="T17" fmla="*/ 1 h 1091"/>
                <a:gd name="T18" fmla="*/ 2 w 1102"/>
                <a:gd name="T19" fmla="*/ 1 h 1091"/>
                <a:gd name="T20" fmla="*/ 2 w 1102"/>
                <a:gd name="T21" fmla="*/ 1 h 1091"/>
                <a:gd name="T22" fmla="*/ 2 w 1102"/>
                <a:gd name="T23" fmla="*/ 0 h 1091"/>
                <a:gd name="T24" fmla="*/ 2 w 1102"/>
                <a:gd name="T25" fmla="*/ 0 h 1091"/>
                <a:gd name="T26" fmla="*/ 2 w 1102"/>
                <a:gd name="T27" fmla="*/ 0 h 1091"/>
                <a:gd name="T28" fmla="*/ 2 w 1102"/>
                <a:gd name="T29" fmla="*/ 0 h 1091"/>
                <a:gd name="T30" fmla="*/ 2 w 1102"/>
                <a:gd name="T31" fmla="*/ 0 h 1091"/>
                <a:gd name="T32" fmla="*/ 2 w 1102"/>
                <a:gd name="T33" fmla="*/ 0 h 1091"/>
                <a:gd name="T34" fmla="*/ 2 w 1102"/>
                <a:gd name="T35" fmla="*/ 0 h 1091"/>
                <a:gd name="T36" fmla="*/ 2 w 1102"/>
                <a:gd name="T37" fmla="*/ 0 h 1091"/>
                <a:gd name="T38" fmla="*/ 2 w 1102"/>
                <a:gd name="T39" fmla="*/ 0 h 1091"/>
                <a:gd name="T40" fmla="*/ 2 w 1102"/>
                <a:gd name="T41" fmla="*/ 0 h 1091"/>
                <a:gd name="T42" fmla="*/ 1 w 1102"/>
                <a:gd name="T43" fmla="*/ 0 h 1091"/>
                <a:gd name="T44" fmla="*/ 1 w 1102"/>
                <a:gd name="T45" fmla="*/ 0 h 1091"/>
                <a:gd name="T46" fmla="*/ 1 w 1102"/>
                <a:gd name="T47" fmla="*/ 0 h 1091"/>
                <a:gd name="T48" fmla="*/ 0 w 1102"/>
                <a:gd name="T49" fmla="*/ 0 h 1091"/>
                <a:gd name="T50" fmla="*/ 0 w 1102"/>
                <a:gd name="T51" fmla="*/ 0 h 1091"/>
                <a:gd name="T52" fmla="*/ 0 w 1102"/>
                <a:gd name="T53" fmla="*/ 0 h 1091"/>
                <a:gd name="T54" fmla="*/ 0 w 1102"/>
                <a:gd name="T55" fmla="*/ 0 h 1091"/>
                <a:gd name="T56" fmla="*/ 0 w 1102"/>
                <a:gd name="T57" fmla="*/ 0 h 1091"/>
                <a:gd name="T58" fmla="*/ 0 w 1102"/>
                <a:gd name="T59" fmla="*/ 0 h 1091"/>
                <a:gd name="T60" fmla="*/ 0 w 1102"/>
                <a:gd name="T61" fmla="*/ 0 h 1091"/>
                <a:gd name="T62" fmla="*/ 0 w 1102"/>
                <a:gd name="T63" fmla="*/ 1 h 1091"/>
                <a:gd name="T64" fmla="*/ 0 w 1102"/>
                <a:gd name="T65" fmla="*/ 1 h 1091"/>
                <a:gd name="T66" fmla="*/ 0 w 1102"/>
                <a:gd name="T67" fmla="*/ 1 h 1091"/>
                <a:gd name="T68" fmla="*/ 0 w 1102"/>
                <a:gd name="T69" fmla="*/ 1 h 1091"/>
                <a:gd name="T70" fmla="*/ 0 w 1102"/>
                <a:gd name="T71" fmla="*/ 1 h 1091"/>
                <a:gd name="T72" fmla="*/ 0 w 1102"/>
                <a:gd name="T73" fmla="*/ 1 h 1091"/>
                <a:gd name="T74" fmla="*/ 1 w 1102"/>
                <a:gd name="T75" fmla="*/ 1 h 1091"/>
                <a:gd name="T76" fmla="*/ 1 w 1102"/>
                <a:gd name="T77" fmla="*/ 1 h 1091"/>
                <a:gd name="T78" fmla="*/ 1 w 1102"/>
                <a:gd name="T79" fmla="*/ 1 h 1091"/>
                <a:gd name="T80" fmla="*/ 1 w 1102"/>
                <a:gd name="T81" fmla="*/ 1 h 1091"/>
                <a:gd name="T82" fmla="*/ 1 w 1102"/>
                <a:gd name="T83" fmla="*/ 1 h 1091"/>
                <a:gd name="T84" fmla="*/ 1 w 1102"/>
                <a:gd name="T85" fmla="*/ 1 h 1091"/>
                <a:gd name="T86" fmla="*/ 1 w 1102"/>
                <a:gd name="T87" fmla="*/ 1 h 1091"/>
                <a:gd name="T88" fmla="*/ 1 w 1102"/>
                <a:gd name="T89" fmla="*/ 1 h 1091"/>
                <a:gd name="T90" fmla="*/ 1 w 1102"/>
                <a:gd name="T91" fmla="*/ 1 h 1091"/>
                <a:gd name="T92" fmla="*/ 1 w 1102"/>
                <a:gd name="T93" fmla="*/ 1 h 1091"/>
                <a:gd name="T94" fmla="*/ 1 w 1102"/>
                <a:gd name="T95" fmla="*/ 2 h 1091"/>
                <a:gd name="T96" fmla="*/ 2 w 1102"/>
                <a:gd name="T97" fmla="*/ 2 h 10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2"/>
                <a:gd name="T148" fmla="*/ 0 h 1091"/>
                <a:gd name="T149" fmla="*/ 1102 w 1102"/>
                <a:gd name="T150" fmla="*/ 1091 h 10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2" h="1091">
                  <a:moveTo>
                    <a:pt x="1102" y="1076"/>
                  </a:moveTo>
                  <a:lnTo>
                    <a:pt x="1102" y="477"/>
                  </a:lnTo>
                  <a:lnTo>
                    <a:pt x="1099" y="450"/>
                  </a:lnTo>
                  <a:lnTo>
                    <a:pt x="1097" y="423"/>
                  </a:lnTo>
                  <a:lnTo>
                    <a:pt x="1090" y="393"/>
                  </a:lnTo>
                  <a:lnTo>
                    <a:pt x="1079" y="363"/>
                  </a:lnTo>
                  <a:lnTo>
                    <a:pt x="1070" y="336"/>
                  </a:lnTo>
                  <a:lnTo>
                    <a:pt x="1058" y="306"/>
                  </a:lnTo>
                  <a:lnTo>
                    <a:pt x="1042" y="276"/>
                  </a:lnTo>
                  <a:lnTo>
                    <a:pt x="1027" y="250"/>
                  </a:lnTo>
                  <a:lnTo>
                    <a:pt x="1007" y="223"/>
                  </a:lnTo>
                  <a:lnTo>
                    <a:pt x="985" y="196"/>
                  </a:lnTo>
                  <a:lnTo>
                    <a:pt x="964" y="169"/>
                  </a:lnTo>
                  <a:lnTo>
                    <a:pt x="941" y="143"/>
                  </a:lnTo>
                  <a:lnTo>
                    <a:pt x="914" y="121"/>
                  </a:lnTo>
                  <a:lnTo>
                    <a:pt x="890" y="99"/>
                  </a:lnTo>
                  <a:lnTo>
                    <a:pt x="862" y="79"/>
                  </a:lnTo>
                  <a:lnTo>
                    <a:pt x="832" y="60"/>
                  </a:lnTo>
                  <a:lnTo>
                    <a:pt x="804" y="45"/>
                  </a:lnTo>
                  <a:lnTo>
                    <a:pt x="774" y="30"/>
                  </a:lnTo>
                  <a:lnTo>
                    <a:pt x="742" y="19"/>
                  </a:lnTo>
                  <a:lnTo>
                    <a:pt x="711" y="10"/>
                  </a:lnTo>
                  <a:lnTo>
                    <a:pt x="678" y="3"/>
                  </a:lnTo>
                  <a:lnTo>
                    <a:pt x="643" y="0"/>
                  </a:lnTo>
                  <a:lnTo>
                    <a:pt x="17" y="0"/>
                  </a:lnTo>
                  <a:lnTo>
                    <a:pt x="5" y="30"/>
                  </a:lnTo>
                  <a:lnTo>
                    <a:pt x="0" y="63"/>
                  </a:lnTo>
                  <a:lnTo>
                    <a:pt x="0" y="97"/>
                  </a:lnTo>
                  <a:lnTo>
                    <a:pt x="2" y="133"/>
                  </a:lnTo>
                  <a:lnTo>
                    <a:pt x="8" y="170"/>
                  </a:lnTo>
                  <a:lnTo>
                    <a:pt x="15" y="211"/>
                  </a:lnTo>
                  <a:lnTo>
                    <a:pt x="21" y="247"/>
                  </a:lnTo>
                  <a:lnTo>
                    <a:pt x="29" y="284"/>
                  </a:lnTo>
                  <a:lnTo>
                    <a:pt x="35" y="318"/>
                  </a:lnTo>
                  <a:lnTo>
                    <a:pt x="36" y="348"/>
                  </a:lnTo>
                  <a:lnTo>
                    <a:pt x="36" y="375"/>
                  </a:lnTo>
                  <a:lnTo>
                    <a:pt x="29" y="395"/>
                  </a:lnTo>
                  <a:lnTo>
                    <a:pt x="546" y="395"/>
                  </a:lnTo>
                  <a:lnTo>
                    <a:pt x="577" y="401"/>
                  </a:lnTo>
                  <a:lnTo>
                    <a:pt x="604" y="408"/>
                  </a:lnTo>
                  <a:lnTo>
                    <a:pt x="631" y="420"/>
                  </a:lnTo>
                  <a:lnTo>
                    <a:pt x="652" y="436"/>
                  </a:lnTo>
                  <a:lnTo>
                    <a:pt x="672" y="462"/>
                  </a:lnTo>
                  <a:lnTo>
                    <a:pt x="687" y="493"/>
                  </a:lnTo>
                  <a:lnTo>
                    <a:pt x="699" y="531"/>
                  </a:lnTo>
                  <a:lnTo>
                    <a:pt x="703" y="575"/>
                  </a:lnTo>
                  <a:lnTo>
                    <a:pt x="706" y="632"/>
                  </a:lnTo>
                  <a:lnTo>
                    <a:pt x="706" y="1091"/>
                  </a:lnTo>
                  <a:lnTo>
                    <a:pt x="1102" y="1076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59" name="Rectangle 144"/>
            <p:cNvSpPr>
              <a:spLocks noChangeAspect="1" noChangeArrowheads="1"/>
            </p:cNvSpPr>
            <p:nvPr/>
          </p:nvSpPr>
          <p:spPr bwMode="auto">
            <a:xfrm>
              <a:off x="2099" y="1758"/>
              <a:ext cx="182" cy="19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0" name="Rectangle 145"/>
            <p:cNvSpPr>
              <a:spLocks noChangeAspect="1" noChangeArrowheads="1"/>
            </p:cNvSpPr>
            <p:nvPr/>
          </p:nvSpPr>
          <p:spPr bwMode="auto">
            <a:xfrm>
              <a:off x="2099" y="1815"/>
              <a:ext cx="182" cy="20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1" name="Freeform 146"/>
            <p:cNvSpPr>
              <a:spLocks noChangeAspect="1"/>
            </p:cNvSpPr>
            <p:nvPr/>
          </p:nvSpPr>
          <p:spPr bwMode="auto">
            <a:xfrm>
              <a:off x="2188" y="1689"/>
              <a:ext cx="127" cy="109"/>
            </a:xfrm>
            <a:custGeom>
              <a:avLst/>
              <a:gdLst>
                <a:gd name="T0" fmla="*/ 0 w 432"/>
                <a:gd name="T1" fmla="*/ 1 h 374"/>
                <a:gd name="T2" fmla="*/ 1 w 432"/>
                <a:gd name="T3" fmla="*/ 0 h 374"/>
                <a:gd name="T4" fmla="*/ 1 w 432"/>
                <a:gd name="T5" fmla="*/ 0 h 374"/>
                <a:gd name="T6" fmla="*/ 0 w 432"/>
                <a:gd name="T7" fmla="*/ 1 h 374"/>
                <a:gd name="T8" fmla="*/ 0 w 432"/>
                <a:gd name="T9" fmla="*/ 1 h 3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374"/>
                <a:gd name="T17" fmla="*/ 432 w 432"/>
                <a:gd name="T18" fmla="*/ 374 h 3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374">
                  <a:moveTo>
                    <a:pt x="0" y="322"/>
                  </a:moveTo>
                  <a:lnTo>
                    <a:pt x="389" y="0"/>
                  </a:lnTo>
                  <a:lnTo>
                    <a:pt x="432" y="52"/>
                  </a:lnTo>
                  <a:lnTo>
                    <a:pt x="44" y="374"/>
                  </a:lnTo>
                  <a:lnTo>
                    <a:pt x="0" y="322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62" name="Freeform 147"/>
            <p:cNvSpPr>
              <a:spLocks noChangeAspect="1"/>
            </p:cNvSpPr>
            <p:nvPr/>
          </p:nvSpPr>
          <p:spPr bwMode="auto">
            <a:xfrm>
              <a:off x="2179" y="1782"/>
              <a:ext cx="22" cy="21"/>
            </a:xfrm>
            <a:custGeom>
              <a:avLst/>
              <a:gdLst>
                <a:gd name="T0" fmla="*/ 0 w 73"/>
                <a:gd name="T1" fmla="*/ 0 h 73"/>
                <a:gd name="T2" fmla="*/ 0 w 73"/>
                <a:gd name="T3" fmla="*/ 0 h 73"/>
                <a:gd name="T4" fmla="*/ 0 w 73"/>
                <a:gd name="T5" fmla="*/ 0 h 73"/>
                <a:gd name="T6" fmla="*/ 0 w 73"/>
                <a:gd name="T7" fmla="*/ 0 h 73"/>
                <a:gd name="T8" fmla="*/ 0 w 73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3"/>
                <a:gd name="T17" fmla="*/ 73 w 73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3">
                  <a:moveTo>
                    <a:pt x="0" y="34"/>
                  </a:moveTo>
                  <a:lnTo>
                    <a:pt x="37" y="73"/>
                  </a:lnTo>
                  <a:lnTo>
                    <a:pt x="73" y="34"/>
                  </a:lnTo>
                  <a:lnTo>
                    <a:pt x="37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63" name="Rectangle 148"/>
            <p:cNvSpPr>
              <a:spLocks noChangeAspect="1" noChangeArrowheads="1"/>
            </p:cNvSpPr>
            <p:nvPr/>
          </p:nvSpPr>
          <p:spPr bwMode="auto">
            <a:xfrm>
              <a:off x="2075" y="1694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4" name="Rectangle 149"/>
            <p:cNvSpPr>
              <a:spLocks noChangeAspect="1" noChangeArrowheads="1"/>
            </p:cNvSpPr>
            <p:nvPr/>
          </p:nvSpPr>
          <p:spPr bwMode="auto">
            <a:xfrm>
              <a:off x="2075" y="1674"/>
              <a:ext cx="5" cy="9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5" name="Rectangle 150"/>
            <p:cNvSpPr>
              <a:spLocks noChangeAspect="1" noChangeArrowheads="1"/>
            </p:cNvSpPr>
            <p:nvPr/>
          </p:nvSpPr>
          <p:spPr bwMode="auto">
            <a:xfrm>
              <a:off x="2075" y="1653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6" name="Rectangle 151"/>
            <p:cNvSpPr>
              <a:spLocks noChangeAspect="1" noChangeArrowheads="1"/>
            </p:cNvSpPr>
            <p:nvPr/>
          </p:nvSpPr>
          <p:spPr bwMode="auto">
            <a:xfrm>
              <a:off x="2075" y="1633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7" name="Rectangle 152"/>
            <p:cNvSpPr>
              <a:spLocks noChangeAspect="1" noChangeArrowheads="1"/>
            </p:cNvSpPr>
            <p:nvPr/>
          </p:nvSpPr>
          <p:spPr bwMode="auto">
            <a:xfrm>
              <a:off x="2075" y="1612"/>
              <a:ext cx="5" cy="11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8" name="Rectangle 153"/>
            <p:cNvSpPr>
              <a:spLocks noChangeAspect="1" noChangeArrowheads="1"/>
            </p:cNvSpPr>
            <p:nvPr/>
          </p:nvSpPr>
          <p:spPr bwMode="auto">
            <a:xfrm>
              <a:off x="2075" y="1592"/>
              <a:ext cx="5" cy="10"/>
            </a:xfrm>
            <a:prstGeom prst="rect">
              <a:avLst/>
            </a:pr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69" name="Rectangle 154"/>
            <p:cNvSpPr>
              <a:spLocks noChangeAspect="1" noChangeArrowheads="1"/>
            </p:cNvSpPr>
            <p:nvPr/>
          </p:nvSpPr>
          <p:spPr bwMode="auto">
            <a:xfrm>
              <a:off x="2098" y="1901"/>
              <a:ext cx="487" cy="87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70" name="Freeform 155"/>
            <p:cNvSpPr>
              <a:spLocks noChangeAspect="1"/>
            </p:cNvSpPr>
            <p:nvPr/>
          </p:nvSpPr>
          <p:spPr bwMode="auto">
            <a:xfrm>
              <a:off x="4603" y="1635"/>
              <a:ext cx="29" cy="66"/>
            </a:xfrm>
            <a:custGeom>
              <a:avLst/>
              <a:gdLst>
                <a:gd name="T0" fmla="*/ 0 w 99"/>
                <a:gd name="T1" fmla="*/ 1 h 223"/>
                <a:gd name="T2" fmla="*/ 0 w 99"/>
                <a:gd name="T3" fmla="*/ 0 h 223"/>
                <a:gd name="T4" fmla="*/ 0 w 99"/>
                <a:gd name="T5" fmla="*/ 0 h 223"/>
                <a:gd name="T6" fmla="*/ 0 w 99"/>
                <a:gd name="T7" fmla="*/ 0 h 223"/>
                <a:gd name="T8" fmla="*/ 0 w 99"/>
                <a:gd name="T9" fmla="*/ 0 h 223"/>
                <a:gd name="T10" fmla="*/ 0 w 99"/>
                <a:gd name="T11" fmla="*/ 0 h 223"/>
                <a:gd name="T12" fmla="*/ 0 w 99"/>
                <a:gd name="T13" fmla="*/ 0 h 223"/>
                <a:gd name="T14" fmla="*/ 0 w 99"/>
                <a:gd name="T15" fmla="*/ 0 h 223"/>
                <a:gd name="T16" fmla="*/ 0 w 99"/>
                <a:gd name="T17" fmla="*/ 1 h 223"/>
                <a:gd name="T18" fmla="*/ 0 w 99"/>
                <a:gd name="T19" fmla="*/ 1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223"/>
                <a:gd name="T32" fmla="*/ 99 w 9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223">
                  <a:moveTo>
                    <a:pt x="63" y="223"/>
                  </a:moveTo>
                  <a:lnTo>
                    <a:pt x="78" y="211"/>
                  </a:lnTo>
                  <a:lnTo>
                    <a:pt x="90" y="193"/>
                  </a:lnTo>
                  <a:lnTo>
                    <a:pt x="96" y="167"/>
                  </a:lnTo>
                  <a:lnTo>
                    <a:pt x="99" y="136"/>
                  </a:lnTo>
                  <a:lnTo>
                    <a:pt x="95" y="90"/>
                  </a:lnTo>
                  <a:lnTo>
                    <a:pt x="80" y="25"/>
                  </a:lnTo>
                  <a:lnTo>
                    <a:pt x="71" y="0"/>
                  </a:lnTo>
                  <a:lnTo>
                    <a:pt x="0" y="223"/>
                  </a:lnTo>
                  <a:lnTo>
                    <a:pt x="63" y="223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71" name="Freeform 156"/>
            <p:cNvSpPr>
              <a:spLocks noChangeAspect="1"/>
            </p:cNvSpPr>
            <p:nvPr/>
          </p:nvSpPr>
          <p:spPr bwMode="auto">
            <a:xfrm>
              <a:off x="4306" y="1584"/>
              <a:ext cx="323" cy="320"/>
            </a:xfrm>
            <a:custGeom>
              <a:avLst/>
              <a:gdLst>
                <a:gd name="T0" fmla="*/ 0 w 1103"/>
                <a:gd name="T1" fmla="*/ 2 h 1091"/>
                <a:gd name="T2" fmla="*/ 0 w 1103"/>
                <a:gd name="T3" fmla="*/ 1 h 1091"/>
                <a:gd name="T4" fmla="*/ 0 w 1103"/>
                <a:gd name="T5" fmla="*/ 1 h 1091"/>
                <a:gd name="T6" fmla="*/ 0 w 1103"/>
                <a:gd name="T7" fmla="*/ 1 h 1091"/>
                <a:gd name="T8" fmla="*/ 0 w 1103"/>
                <a:gd name="T9" fmla="*/ 1 h 1091"/>
                <a:gd name="T10" fmla="*/ 0 w 1103"/>
                <a:gd name="T11" fmla="*/ 1 h 1091"/>
                <a:gd name="T12" fmla="*/ 0 w 1103"/>
                <a:gd name="T13" fmla="*/ 1 h 1091"/>
                <a:gd name="T14" fmla="*/ 0 w 1103"/>
                <a:gd name="T15" fmla="*/ 1 h 1091"/>
                <a:gd name="T16" fmla="*/ 0 w 1103"/>
                <a:gd name="T17" fmla="*/ 1 h 1091"/>
                <a:gd name="T18" fmla="*/ 0 w 1103"/>
                <a:gd name="T19" fmla="*/ 1 h 1091"/>
                <a:gd name="T20" fmla="*/ 0 w 1103"/>
                <a:gd name="T21" fmla="*/ 1 h 1091"/>
                <a:gd name="T22" fmla="*/ 0 w 1103"/>
                <a:gd name="T23" fmla="*/ 0 h 1091"/>
                <a:gd name="T24" fmla="*/ 0 w 1103"/>
                <a:gd name="T25" fmla="*/ 0 h 1091"/>
                <a:gd name="T26" fmla="*/ 0 w 1103"/>
                <a:gd name="T27" fmla="*/ 0 h 1091"/>
                <a:gd name="T28" fmla="*/ 0 w 1103"/>
                <a:gd name="T29" fmla="*/ 0 h 1091"/>
                <a:gd name="T30" fmla="*/ 0 w 1103"/>
                <a:gd name="T31" fmla="*/ 0 h 1091"/>
                <a:gd name="T32" fmla="*/ 1 w 1103"/>
                <a:gd name="T33" fmla="*/ 0 h 1091"/>
                <a:gd name="T34" fmla="*/ 1 w 1103"/>
                <a:gd name="T35" fmla="*/ 0 h 1091"/>
                <a:gd name="T36" fmla="*/ 1 w 1103"/>
                <a:gd name="T37" fmla="*/ 0 h 1091"/>
                <a:gd name="T38" fmla="*/ 1 w 1103"/>
                <a:gd name="T39" fmla="*/ 0 h 1091"/>
                <a:gd name="T40" fmla="*/ 1 w 1103"/>
                <a:gd name="T41" fmla="*/ 0 h 1091"/>
                <a:gd name="T42" fmla="*/ 1 w 1103"/>
                <a:gd name="T43" fmla="*/ 0 h 1091"/>
                <a:gd name="T44" fmla="*/ 1 w 1103"/>
                <a:gd name="T45" fmla="*/ 0 h 1091"/>
                <a:gd name="T46" fmla="*/ 1 w 1103"/>
                <a:gd name="T47" fmla="*/ 0 h 1091"/>
                <a:gd name="T48" fmla="*/ 2 w 1103"/>
                <a:gd name="T49" fmla="*/ 0 h 1091"/>
                <a:gd name="T50" fmla="*/ 2 w 1103"/>
                <a:gd name="T51" fmla="*/ 0 h 1091"/>
                <a:gd name="T52" fmla="*/ 2 w 1103"/>
                <a:gd name="T53" fmla="*/ 0 h 1091"/>
                <a:gd name="T54" fmla="*/ 2 w 1103"/>
                <a:gd name="T55" fmla="*/ 0 h 1091"/>
                <a:gd name="T56" fmla="*/ 2 w 1103"/>
                <a:gd name="T57" fmla="*/ 0 h 1091"/>
                <a:gd name="T58" fmla="*/ 2 w 1103"/>
                <a:gd name="T59" fmla="*/ 0 h 1091"/>
                <a:gd name="T60" fmla="*/ 2 w 1103"/>
                <a:gd name="T61" fmla="*/ 0 h 1091"/>
                <a:gd name="T62" fmla="*/ 2 w 1103"/>
                <a:gd name="T63" fmla="*/ 1 h 1091"/>
                <a:gd name="T64" fmla="*/ 2 w 1103"/>
                <a:gd name="T65" fmla="*/ 1 h 1091"/>
                <a:gd name="T66" fmla="*/ 2 w 1103"/>
                <a:gd name="T67" fmla="*/ 1 h 1091"/>
                <a:gd name="T68" fmla="*/ 2 w 1103"/>
                <a:gd name="T69" fmla="*/ 1 h 1091"/>
                <a:gd name="T70" fmla="*/ 2 w 1103"/>
                <a:gd name="T71" fmla="*/ 1 h 1091"/>
                <a:gd name="T72" fmla="*/ 2 w 1103"/>
                <a:gd name="T73" fmla="*/ 1 h 1091"/>
                <a:gd name="T74" fmla="*/ 1 w 1103"/>
                <a:gd name="T75" fmla="*/ 1 h 1091"/>
                <a:gd name="T76" fmla="*/ 1 w 1103"/>
                <a:gd name="T77" fmla="*/ 1 h 1091"/>
                <a:gd name="T78" fmla="*/ 1 w 1103"/>
                <a:gd name="T79" fmla="*/ 1 h 1091"/>
                <a:gd name="T80" fmla="*/ 1 w 1103"/>
                <a:gd name="T81" fmla="*/ 1 h 1091"/>
                <a:gd name="T82" fmla="*/ 1 w 1103"/>
                <a:gd name="T83" fmla="*/ 1 h 1091"/>
                <a:gd name="T84" fmla="*/ 1 w 1103"/>
                <a:gd name="T85" fmla="*/ 1 h 1091"/>
                <a:gd name="T86" fmla="*/ 1 w 1103"/>
                <a:gd name="T87" fmla="*/ 1 h 1091"/>
                <a:gd name="T88" fmla="*/ 1 w 1103"/>
                <a:gd name="T89" fmla="*/ 1 h 1091"/>
                <a:gd name="T90" fmla="*/ 1 w 1103"/>
                <a:gd name="T91" fmla="*/ 1 h 1091"/>
                <a:gd name="T92" fmla="*/ 1 w 1103"/>
                <a:gd name="T93" fmla="*/ 1 h 1091"/>
                <a:gd name="T94" fmla="*/ 1 w 1103"/>
                <a:gd name="T95" fmla="*/ 2 h 1091"/>
                <a:gd name="T96" fmla="*/ 0 w 1103"/>
                <a:gd name="T97" fmla="*/ 2 h 10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3"/>
                <a:gd name="T148" fmla="*/ 0 h 1091"/>
                <a:gd name="T149" fmla="*/ 1103 w 1103"/>
                <a:gd name="T150" fmla="*/ 1091 h 10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3" h="1091">
                  <a:moveTo>
                    <a:pt x="0" y="1076"/>
                  </a:moveTo>
                  <a:lnTo>
                    <a:pt x="0" y="477"/>
                  </a:lnTo>
                  <a:lnTo>
                    <a:pt x="3" y="450"/>
                  </a:lnTo>
                  <a:lnTo>
                    <a:pt x="6" y="423"/>
                  </a:lnTo>
                  <a:lnTo>
                    <a:pt x="12" y="393"/>
                  </a:lnTo>
                  <a:lnTo>
                    <a:pt x="20" y="363"/>
                  </a:lnTo>
                  <a:lnTo>
                    <a:pt x="32" y="336"/>
                  </a:lnTo>
                  <a:lnTo>
                    <a:pt x="45" y="306"/>
                  </a:lnTo>
                  <a:lnTo>
                    <a:pt x="59" y="276"/>
                  </a:lnTo>
                  <a:lnTo>
                    <a:pt x="77" y="250"/>
                  </a:lnTo>
                  <a:lnTo>
                    <a:pt x="96" y="223"/>
                  </a:lnTo>
                  <a:lnTo>
                    <a:pt x="117" y="196"/>
                  </a:lnTo>
                  <a:lnTo>
                    <a:pt x="137" y="169"/>
                  </a:lnTo>
                  <a:lnTo>
                    <a:pt x="161" y="143"/>
                  </a:lnTo>
                  <a:lnTo>
                    <a:pt x="188" y="121"/>
                  </a:lnTo>
                  <a:lnTo>
                    <a:pt x="212" y="99"/>
                  </a:lnTo>
                  <a:lnTo>
                    <a:pt x="241" y="79"/>
                  </a:lnTo>
                  <a:lnTo>
                    <a:pt x="268" y="60"/>
                  </a:lnTo>
                  <a:lnTo>
                    <a:pt x="297" y="45"/>
                  </a:lnTo>
                  <a:lnTo>
                    <a:pt x="328" y="30"/>
                  </a:lnTo>
                  <a:lnTo>
                    <a:pt x="360" y="19"/>
                  </a:lnTo>
                  <a:lnTo>
                    <a:pt x="391" y="10"/>
                  </a:lnTo>
                  <a:lnTo>
                    <a:pt x="426" y="3"/>
                  </a:lnTo>
                  <a:lnTo>
                    <a:pt x="457" y="0"/>
                  </a:lnTo>
                  <a:lnTo>
                    <a:pt x="1084" y="0"/>
                  </a:lnTo>
                  <a:lnTo>
                    <a:pt x="1096" y="30"/>
                  </a:lnTo>
                  <a:lnTo>
                    <a:pt x="1103" y="63"/>
                  </a:lnTo>
                  <a:lnTo>
                    <a:pt x="1103" y="97"/>
                  </a:lnTo>
                  <a:lnTo>
                    <a:pt x="1100" y="133"/>
                  </a:lnTo>
                  <a:lnTo>
                    <a:pt x="1093" y="170"/>
                  </a:lnTo>
                  <a:lnTo>
                    <a:pt x="1088" y="211"/>
                  </a:lnTo>
                  <a:lnTo>
                    <a:pt x="1081" y="247"/>
                  </a:lnTo>
                  <a:lnTo>
                    <a:pt x="1072" y="284"/>
                  </a:lnTo>
                  <a:lnTo>
                    <a:pt x="1066" y="318"/>
                  </a:lnTo>
                  <a:lnTo>
                    <a:pt x="1064" y="348"/>
                  </a:lnTo>
                  <a:lnTo>
                    <a:pt x="1066" y="375"/>
                  </a:lnTo>
                  <a:lnTo>
                    <a:pt x="1072" y="395"/>
                  </a:lnTo>
                  <a:lnTo>
                    <a:pt x="555" y="395"/>
                  </a:lnTo>
                  <a:lnTo>
                    <a:pt x="525" y="401"/>
                  </a:lnTo>
                  <a:lnTo>
                    <a:pt x="498" y="408"/>
                  </a:lnTo>
                  <a:lnTo>
                    <a:pt x="472" y="420"/>
                  </a:lnTo>
                  <a:lnTo>
                    <a:pt x="450" y="436"/>
                  </a:lnTo>
                  <a:lnTo>
                    <a:pt x="430" y="462"/>
                  </a:lnTo>
                  <a:lnTo>
                    <a:pt x="414" y="493"/>
                  </a:lnTo>
                  <a:lnTo>
                    <a:pt x="403" y="531"/>
                  </a:lnTo>
                  <a:lnTo>
                    <a:pt x="399" y="575"/>
                  </a:lnTo>
                  <a:lnTo>
                    <a:pt x="396" y="632"/>
                  </a:lnTo>
                  <a:lnTo>
                    <a:pt x="396" y="109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72" name="Rectangle 157"/>
            <p:cNvSpPr>
              <a:spLocks noChangeAspect="1" noChangeArrowheads="1"/>
            </p:cNvSpPr>
            <p:nvPr/>
          </p:nvSpPr>
          <p:spPr bwMode="auto">
            <a:xfrm>
              <a:off x="4271" y="1758"/>
              <a:ext cx="182" cy="19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73" name="Rectangle 158"/>
            <p:cNvSpPr>
              <a:spLocks noChangeAspect="1" noChangeArrowheads="1"/>
            </p:cNvSpPr>
            <p:nvPr/>
          </p:nvSpPr>
          <p:spPr bwMode="auto">
            <a:xfrm>
              <a:off x="4271" y="1815"/>
              <a:ext cx="182" cy="20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sp>
          <p:nvSpPr>
            <p:cNvPr id="56374" name="Freeform 159"/>
            <p:cNvSpPr>
              <a:spLocks noChangeAspect="1"/>
            </p:cNvSpPr>
            <p:nvPr/>
          </p:nvSpPr>
          <p:spPr bwMode="auto">
            <a:xfrm>
              <a:off x="4238" y="1689"/>
              <a:ext cx="125" cy="109"/>
            </a:xfrm>
            <a:custGeom>
              <a:avLst/>
              <a:gdLst>
                <a:gd name="T0" fmla="*/ 1 w 427"/>
                <a:gd name="T1" fmla="*/ 1 h 374"/>
                <a:gd name="T2" fmla="*/ 0 w 427"/>
                <a:gd name="T3" fmla="*/ 0 h 374"/>
                <a:gd name="T4" fmla="*/ 0 w 427"/>
                <a:gd name="T5" fmla="*/ 0 h 374"/>
                <a:gd name="T6" fmla="*/ 1 w 427"/>
                <a:gd name="T7" fmla="*/ 1 h 374"/>
                <a:gd name="T8" fmla="*/ 1 w 427"/>
                <a:gd name="T9" fmla="*/ 1 h 3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7"/>
                <a:gd name="T16" fmla="*/ 0 h 374"/>
                <a:gd name="T17" fmla="*/ 427 w 427"/>
                <a:gd name="T18" fmla="*/ 374 h 3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7" h="374">
                  <a:moveTo>
                    <a:pt x="427" y="322"/>
                  </a:moveTo>
                  <a:lnTo>
                    <a:pt x="40" y="0"/>
                  </a:lnTo>
                  <a:lnTo>
                    <a:pt x="0" y="52"/>
                  </a:lnTo>
                  <a:lnTo>
                    <a:pt x="385" y="374"/>
                  </a:lnTo>
                  <a:lnTo>
                    <a:pt x="427" y="322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75" name="Freeform 160"/>
            <p:cNvSpPr>
              <a:spLocks noChangeAspect="1"/>
            </p:cNvSpPr>
            <p:nvPr/>
          </p:nvSpPr>
          <p:spPr bwMode="auto">
            <a:xfrm>
              <a:off x="4355" y="1787"/>
              <a:ext cx="21" cy="22"/>
            </a:xfrm>
            <a:custGeom>
              <a:avLst/>
              <a:gdLst>
                <a:gd name="T0" fmla="*/ 0 w 71"/>
                <a:gd name="T1" fmla="*/ 0 h 74"/>
                <a:gd name="T2" fmla="*/ 0 w 71"/>
                <a:gd name="T3" fmla="*/ 0 h 74"/>
                <a:gd name="T4" fmla="*/ 0 w 71"/>
                <a:gd name="T5" fmla="*/ 0 h 74"/>
                <a:gd name="T6" fmla="*/ 0 w 71"/>
                <a:gd name="T7" fmla="*/ 0 h 74"/>
                <a:gd name="T8" fmla="*/ 0 w 71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74"/>
                <a:gd name="T17" fmla="*/ 71 w 71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74">
                  <a:moveTo>
                    <a:pt x="71" y="35"/>
                  </a:moveTo>
                  <a:lnTo>
                    <a:pt x="36" y="74"/>
                  </a:lnTo>
                  <a:lnTo>
                    <a:pt x="0" y="35"/>
                  </a:lnTo>
                  <a:lnTo>
                    <a:pt x="36" y="0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AAAAAA"/>
            </a:solidFill>
            <a:ln w="7938">
              <a:solidFill>
                <a:srgbClr val="AA2E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76" name="Rectangle 161"/>
            <p:cNvSpPr>
              <a:spLocks noChangeAspect="1" noChangeArrowheads="1"/>
            </p:cNvSpPr>
            <p:nvPr/>
          </p:nvSpPr>
          <p:spPr bwMode="auto">
            <a:xfrm>
              <a:off x="3968" y="1901"/>
              <a:ext cx="486" cy="87"/>
            </a:xfrm>
            <a:prstGeom prst="rect">
              <a:avLst/>
            </a:prstGeom>
            <a:solidFill>
              <a:srgbClr val="AAAAAA"/>
            </a:solidFill>
            <a:ln w="7938">
              <a:solidFill>
                <a:srgbClr val="AA2E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nl-NL" altLang="en-US" sz="2100"/>
            </a:p>
          </p:txBody>
        </p:sp>
        <p:grpSp>
          <p:nvGrpSpPr>
            <p:cNvPr id="56377" name="Group 162"/>
            <p:cNvGrpSpPr>
              <a:grpSpLocks/>
            </p:cNvGrpSpPr>
            <p:nvPr/>
          </p:nvGrpSpPr>
          <p:grpSpPr bwMode="auto">
            <a:xfrm>
              <a:off x="2544" y="2010"/>
              <a:ext cx="867" cy="6"/>
              <a:chOff x="4752" y="2008"/>
              <a:chExt cx="867" cy="6"/>
            </a:xfrm>
          </p:grpSpPr>
          <p:sp>
            <p:nvSpPr>
              <p:cNvPr id="56590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475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1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477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2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479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3" name="Rectangle 166"/>
              <p:cNvSpPr>
                <a:spLocks noChangeAspect="1" noChangeArrowheads="1"/>
              </p:cNvSpPr>
              <p:nvPr/>
            </p:nvSpPr>
            <p:spPr bwMode="auto">
              <a:xfrm>
                <a:off x="481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4" name="Rectangle 167"/>
              <p:cNvSpPr>
                <a:spLocks noChangeAspect="1" noChangeArrowheads="1"/>
              </p:cNvSpPr>
              <p:nvPr/>
            </p:nvSpPr>
            <p:spPr bwMode="auto">
              <a:xfrm>
                <a:off x="483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5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4852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6" name="Rectangle 169"/>
              <p:cNvSpPr>
                <a:spLocks noChangeAspect="1" noChangeArrowheads="1"/>
              </p:cNvSpPr>
              <p:nvPr/>
            </p:nvSpPr>
            <p:spPr bwMode="auto">
              <a:xfrm>
                <a:off x="4871" y="2008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7" name="Rectangle 170"/>
              <p:cNvSpPr>
                <a:spLocks noChangeAspect="1" noChangeArrowheads="1"/>
              </p:cNvSpPr>
              <p:nvPr/>
            </p:nvSpPr>
            <p:spPr bwMode="auto">
              <a:xfrm>
                <a:off x="489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8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4912" y="2008"/>
                <a:ext cx="9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99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4931" y="2008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0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495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1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497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2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499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3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501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4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503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5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5051" y="2008"/>
                <a:ext cx="10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6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5071" y="2008"/>
                <a:ext cx="9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7" name="Freeform 180"/>
              <p:cNvSpPr>
                <a:spLocks noChangeAspect="1"/>
              </p:cNvSpPr>
              <p:nvPr/>
            </p:nvSpPr>
            <p:spPr bwMode="auto">
              <a:xfrm>
                <a:off x="5091" y="2008"/>
                <a:ext cx="11" cy="6"/>
              </a:xfrm>
              <a:custGeom>
                <a:avLst/>
                <a:gdLst>
                  <a:gd name="T0" fmla="*/ 0 w 36"/>
                  <a:gd name="T1" fmla="*/ 0 h 19"/>
                  <a:gd name="T2" fmla="*/ 0 w 36"/>
                  <a:gd name="T3" fmla="*/ 0 h 19"/>
                  <a:gd name="T4" fmla="*/ 0 w 36"/>
                  <a:gd name="T5" fmla="*/ 0 h 19"/>
                  <a:gd name="T6" fmla="*/ 0 w 36"/>
                  <a:gd name="T7" fmla="*/ 0 h 19"/>
                  <a:gd name="T8" fmla="*/ 0 w 3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9"/>
                  <a:gd name="T17" fmla="*/ 36 w 3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9">
                    <a:moveTo>
                      <a:pt x="0" y="3"/>
                    </a:moveTo>
                    <a:lnTo>
                      <a:pt x="35" y="0"/>
                    </a:lnTo>
                    <a:lnTo>
                      <a:pt x="36" y="16"/>
                    </a:lnTo>
                    <a:lnTo>
                      <a:pt x="2" y="1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608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5110" y="2008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09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5131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0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5151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1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5170" y="2008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2" name="Rectangle 185"/>
              <p:cNvSpPr>
                <a:spLocks noChangeAspect="1" noChangeArrowheads="1"/>
              </p:cNvSpPr>
              <p:nvPr/>
            </p:nvSpPr>
            <p:spPr bwMode="auto">
              <a:xfrm>
                <a:off x="5190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3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5211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4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5230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5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5250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6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5270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7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5290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8" name="Rectangle 191"/>
              <p:cNvSpPr>
                <a:spLocks noChangeAspect="1" noChangeArrowheads="1"/>
              </p:cNvSpPr>
              <p:nvPr/>
            </p:nvSpPr>
            <p:spPr bwMode="auto">
              <a:xfrm>
                <a:off x="5310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19" name="Rectangle 192"/>
              <p:cNvSpPr>
                <a:spLocks noChangeAspect="1" noChangeArrowheads="1"/>
              </p:cNvSpPr>
              <p:nvPr/>
            </p:nvSpPr>
            <p:spPr bwMode="auto">
              <a:xfrm>
                <a:off x="5329" y="2008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0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5350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1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5370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2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5389" y="2008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3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540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4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5430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5" name="Rectangle 198"/>
              <p:cNvSpPr>
                <a:spLocks noChangeAspect="1" noChangeArrowheads="1"/>
              </p:cNvSpPr>
              <p:nvPr/>
            </p:nvSpPr>
            <p:spPr bwMode="auto">
              <a:xfrm>
                <a:off x="5449" y="2008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6" name="Rectangle 199"/>
              <p:cNvSpPr>
                <a:spLocks noChangeAspect="1" noChangeArrowheads="1"/>
              </p:cNvSpPr>
              <p:nvPr/>
            </p:nvSpPr>
            <p:spPr bwMode="auto">
              <a:xfrm>
                <a:off x="546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7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548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8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550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29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552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30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554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31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556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32" name="Rectangle 205"/>
              <p:cNvSpPr>
                <a:spLocks noChangeAspect="1" noChangeArrowheads="1"/>
              </p:cNvSpPr>
              <p:nvPr/>
            </p:nvSpPr>
            <p:spPr bwMode="auto">
              <a:xfrm>
                <a:off x="5589" y="2008"/>
                <a:ext cx="9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633" name="Rectangle 206"/>
              <p:cNvSpPr>
                <a:spLocks noChangeAspect="1" noChangeArrowheads="1"/>
              </p:cNvSpPr>
              <p:nvPr/>
            </p:nvSpPr>
            <p:spPr bwMode="auto">
              <a:xfrm>
                <a:off x="5609" y="2008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</p:grpSp>
        <p:grpSp>
          <p:nvGrpSpPr>
            <p:cNvPr id="56378" name="Group 207"/>
            <p:cNvGrpSpPr>
              <a:grpSpLocks noChangeAspect="1"/>
            </p:cNvGrpSpPr>
            <p:nvPr/>
          </p:nvGrpSpPr>
          <p:grpSpPr bwMode="auto">
            <a:xfrm>
              <a:off x="2096" y="1703"/>
              <a:ext cx="2357" cy="1230"/>
              <a:chOff x="1811" y="1572"/>
              <a:chExt cx="2681" cy="1400"/>
            </a:xfrm>
          </p:grpSpPr>
          <p:sp>
            <p:nvSpPr>
              <p:cNvPr id="56390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3374" y="1896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1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3396" y="1896"/>
                <a:ext cx="12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2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3419" y="1896"/>
                <a:ext cx="12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3" name="Rectangle 211"/>
              <p:cNvSpPr>
                <a:spLocks noChangeAspect="1" noChangeArrowheads="1"/>
              </p:cNvSpPr>
              <p:nvPr/>
            </p:nvSpPr>
            <p:spPr bwMode="auto">
              <a:xfrm>
                <a:off x="3442" y="1896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4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3465" y="1896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5" name="Rectangle 213"/>
              <p:cNvSpPr>
                <a:spLocks noChangeAspect="1" noChangeArrowheads="1"/>
              </p:cNvSpPr>
              <p:nvPr/>
            </p:nvSpPr>
            <p:spPr bwMode="auto">
              <a:xfrm>
                <a:off x="3487" y="1896"/>
                <a:ext cx="12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6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3510" y="1896"/>
                <a:ext cx="1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7" name="Freeform 215"/>
              <p:cNvSpPr>
                <a:spLocks noChangeAspect="1"/>
              </p:cNvSpPr>
              <p:nvPr/>
            </p:nvSpPr>
            <p:spPr bwMode="auto">
              <a:xfrm>
                <a:off x="3532" y="1896"/>
                <a:ext cx="12" cy="6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0 h 17"/>
                  <a:gd name="T4" fmla="*/ 0 w 34"/>
                  <a:gd name="T5" fmla="*/ 0 h 17"/>
                  <a:gd name="T6" fmla="*/ 0 w 34"/>
                  <a:gd name="T7" fmla="*/ 0 h 17"/>
                  <a:gd name="T8" fmla="*/ 0 w 3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7"/>
                  <a:gd name="T17" fmla="*/ 34 w 3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7">
                    <a:moveTo>
                      <a:pt x="0" y="1"/>
                    </a:moveTo>
                    <a:lnTo>
                      <a:pt x="33" y="0"/>
                    </a:lnTo>
                    <a:lnTo>
                      <a:pt x="34" y="16"/>
                    </a:lnTo>
                    <a:lnTo>
                      <a:pt x="1" y="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398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3555" y="1896"/>
                <a:ext cx="1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399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3578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0" name="Rectangle 218"/>
              <p:cNvSpPr>
                <a:spLocks noChangeAspect="1" noChangeArrowheads="1"/>
              </p:cNvSpPr>
              <p:nvPr/>
            </p:nvSpPr>
            <p:spPr bwMode="auto">
              <a:xfrm>
                <a:off x="3601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1" name="Rectangle 219"/>
              <p:cNvSpPr>
                <a:spLocks noChangeAspect="1" noChangeArrowheads="1"/>
              </p:cNvSpPr>
              <p:nvPr/>
            </p:nvSpPr>
            <p:spPr bwMode="auto">
              <a:xfrm>
                <a:off x="3623" y="1896"/>
                <a:ext cx="1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2" name="Rectangle 220"/>
              <p:cNvSpPr>
                <a:spLocks noChangeAspect="1" noChangeArrowheads="1"/>
              </p:cNvSpPr>
              <p:nvPr/>
            </p:nvSpPr>
            <p:spPr bwMode="auto">
              <a:xfrm>
                <a:off x="3646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3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3669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4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3691" y="1896"/>
                <a:ext cx="1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5" name="Rectangle 223"/>
              <p:cNvSpPr>
                <a:spLocks noChangeAspect="1" noChangeArrowheads="1"/>
              </p:cNvSpPr>
              <p:nvPr/>
            </p:nvSpPr>
            <p:spPr bwMode="auto">
              <a:xfrm>
                <a:off x="3714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6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3737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7" name="Rectangle 225"/>
              <p:cNvSpPr>
                <a:spLocks noChangeAspect="1" noChangeArrowheads="1"/>
              </p:cNvSpPr>
              <p:nvPr/>
            </p:nvSpPr>
            <p:spPr bwMode="auto">
              <a:xfrm>
                <a:off x="3759" y="1896"/>
                <a:ext cx="1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8" name="Rectangle 226"/>
              <p:cNvSpPr>
                <a:spLocks noChangeAspect="1" noChangeArrowheads="1"/>
              </p:cNvSpPr>
              <p:nvPr/>
            </p:nvSpPr>
            <p:spPr bwMode="auto">
              <a:xfrm>
                <a:off x="3782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09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3805" y="1896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0" name="Rectangle 228"/>
              <p:cNvSpPr>
                <a:spLocks noChangeAspect="1" noChangeArrowheads="1"/>
              </p:cNvSpPr>
              <p:nvPr/>
            </p:nvSpPr>
            <p:spPr bwMode="auto">
              <a:xfrm>
                <a:off x="3827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1" name="Rectangle 229"/>
              <p:cNvSpPr>
                <a:spLocks noChangeAspect="1" noChangeArrowheads="1"/>
              </p:cNvSpPr>
              <p:nvPr/>
            </p:nvSpPr>
            <p:spPr bwMode="auto">
              <a:xfrm>
                <a:off x="3849" y="1896"/>
                <a:ext cx="1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2" name="Rectangle 230"/>
              <p:cNvSpPr>
                <a:spLocks noChangeAspect="1" noChangeArrowheads="1"/>
              </p:cNvSpPr>
              <p:nvPr/>
            </p:nvSpPr>
            <p:spPr bwMode="auto">
              <a:xfrm>
                <a:off x="3872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3" name="Rectangle 231"/>
              <p:cNvSpPr>
                <a:spLocks noChangeAspect="1" noChangeArrowheads="1"/>
              </p:cNvSpPr>
              <p:nvPr/>
            </p:nvSpPr>
            <p:spPr bwMode="auto">
              <a:xfrm>
                <a:off x="3895" y="1896"/>
                <a:ext cx="1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4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3917" y="1896"/>
                <a:ext cx="10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15" name="Freeform 233"/>
              <p:cNvSpPr>
                <a:spLocks noChangeAspect="1"/>
              </p:cNvSpPr>
              <p:nvPr/>
            </p:nvSpPr>
            <p:spPr bwMode="auto">
              <a:xfrm>
                <a:off x="2518" y="1897"/>
                <a:ext cx="12" cy="8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0 w 37"/>
                  <a:gd name="T5" fmla="*/ 0 h 23"/>
                  <a:gd name="T6" fmla="*/ 0 w 37"/>
                  <a:gd name="T7" fmla="*/ 0 h 23"/>
                  <a:gd name="T8" fmla="*/ 0 w 37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3"/>
                  <a:gd name="T17" fmla="*/ 37 w 3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3">
                    <a:moveTo>
                      <a:pt x="0" y="7"/>
                    </a:moveTo>
                    <a:lnTo>
                      <a:pt x="34" y="0"/>
                    </a:lnTo>
                    <a:lnTo>
                      <a:pt x="37" y="16"/>
                    </a:lnTo>
                    <a:lnTo>
                      <a:pt x="3" y="2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16" name="Freeform 234"/>
              <p:cNvSpPr>
                <a:spLocks noChangeAspect="1"/>
              </p:cNvSpPr>
              <p:nvPr/>
            </p:nvSpPr>
            <p:spPr bwMode="auto">
              <a:xfrm>
                <a:off x="2539" y="1888"/>
                <a:ext cx="11" cy="10"/>
              </a:xfrm>
              <a:custGeom>
                <a:avLst/>
                <a:gdLst>
                  <a:gd name="T0" fmla="*/ 0 w 34"/>
                  <a:gd name="T1" fmla="*/ 0 h 29"/>
                  <a:gd name="T2" fmla="*/ 0 w 34"/>
                  <a:gd name="T3" fmla="*/ 0 h 29"/>
                  <a:gd name="T4" fmla="*/ 0 w 34"/>
                  <a:gd name="T5" fmla="*/ 0 h 29"/>
                  <a:gd name="T6" fmla="*/ 0 w 34"/>
                  <a:gd name="T7" fmla="*/ 0 h 29"/>
                  <a:gd name="T8" fmla="*/ 0 w 34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29"/>
                  <a:gd name="T17" fmla="*/ 34 w 3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29">
                    <a:moveTo>
                      <a:pt x="0" y="15"/>
                    </a:moveTo>
                    <a:lnTo>
                      <a:pt x="25" y="0"/>
                    </a:lnTo>
                    <a:lnTo>
                      <a:pt x="34" y="14"/>
                    </a:lnTo>
                    <a:lnTo>
                      <a:pt x="9" y="2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17" name="Freeform 235"/>
              <p:cNvSpPr>
                <a:spLocks noChangeAspect="1"/>
              </p:cNvSpPr>
              <p:nvPr/>
            </p:nvSpPr>
            <p:spPr bwMode="auto">
              <a:xfrm>
                <a:off x="2547" y="1888"/>
                <a:ext cx="5" cy="5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0 w 15"/>
                  <a:gd name="T5" fmla="*/ 0 h 15"/>
                  <a:gd name="T6" fmla="*/ 0 w 15"/>
                  <a:gd name="T7" fmla="*/ 0 h 15"/>
                  <a:gd name="T8" fmla="*/ 0 w 1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5"/>
                  <a:gd name="T17" fmla="*/ 15 w 1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5">
                    <a:moveTo>
                      <a:pt x="0" y="3"/>
                    </a:moveTo>
                    <a:lnTo>
                      <a:pt x="3" y="0"/>
                    </a:lnTo>
                    <a:lnTo>
                      <a:pt x="15" y="12"/>
                    </a:lnTo>
                    <a:lnTo>
                      <a:pt x="12" y="1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18" name="Freeform 236"/>
              <p:cNvSpPr>
                <a:spLocks noChangeAspect="1"/>
              </p:cNvSpPr>
              <p:nvPr/>
            </p:nvSpPr>
            <p:spPr bwMode="auto">
              <a:xfrm>
                <a:off x="2555" y="1874"/>
                <a:ext cx="10" cy="10"/>
              </a:xfrm>
              <a:custGeom>
                <a:avLst/>
                <a:gdLst>
                  <a:gd name="T0" fmla="*/ 0 w 29"/>
                  <a:gd name="T1" fmla="*/ 0 h 30"/>
                  <a:gd name="T2" fmla="*/ 0 w 29"/>
                  <a:gd name="T3" fmla="*/ 0 h 30"/>
                  <a:gd name="T4" fmla="*/ 0 w 29"/>
                  <a:gd name="T5" fmla="*/ 0 h 30"/>
                  <a:gd name="T6" fmla="*/ 0 w 29"/>
                  <a:gd name="T7" fmla="*/ 0 h 30"/>
                  <a:gd name="T8" fmla="*/ 0 w 29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0"/>
                  <a:gd name="T17" fmla="*/ 29 w 2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0">
                    <a:moveTo>
                      <a:pt x="0" y="19"/>
                    </a:moveTo>
                    <a:lnTo>
                      <a:pt x="15" y="0"/>
                    </a:lnTo>
                    <a:lnTo>
                      <a:pt x="29" y="10"/>
                    </a:lnTo>
                    <a:lnTo>
                      <a:pt x="14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19" name="Freeform 237"/>
              <p:cNvSpPr>
                <a:spLocks noChangeAspect="1"/>
              </p:cNvSpPr>
              <p:nvPr/>
            </p:nvSpPr>
            <p:spPr bwMode="auto">
              <a:xfrm>
                <a:off x="2560" y="1871"/>
                <a:ext cx="7" cy="6"/>
              </a:xfrm>
              <a:custGeom>
                <a:avLst/>
                <a:gdLst>
                  <a:gd name="T0" fmla="*/ 0 w 20"/>
                  <a:gd name="T1" fmla="*/ 0 h 17"/>
                  <a:gd name="T2" fmla="*/ 0 w 20"/>
                  <a:gd name="T3" fmla="*/ 0 h 17"/>
                  <a:gd name="T4" fmla="*/ 0 w 20"/>
                  <a:gd name="T5" fmla="*/ 0 h 17"/>
                  <a:gd name="T6" fmla="*/ 0 w 20"/>
                  <a:gd name="T7" fmla="*/ 0 h 17"/>
                  <a:gd name="T8" fmla="*/ 0 w 20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7"/>
                  <a:gd name="T17" fmla="*/ 20 w 2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7">
                    <a:moveTo>
                      <a:pt x="0" y="11"/>
                    </a:moveTo>
                    <a:lnTo>
                      <a:pt x="5" y="0"/>
                    </a:lnTo>
                    <a:lnTo>
                      <a:pt x="20" y="6"/>
                    </a:lnTo>
                    <a:lnTo>
                      <a:pt x="15" y="1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20" name="Freeform 238"/>
              <p:cNvSpPr>
                <a:spLocks noChangeAspect="1"/>
              </p:cNvSpPr>
              <p:nvPr/>
            </p:nvSpPr>
            <p:spPr bwMode="auto">
              <a:xfrm>
                <a:off x="2565" y="1852"/>
                <a:ext cx="8" cy="10"/>
              </a:xfrm>
              <a:custGeom>
                <a:avLst/>
                <a:gdLst>
                  <a:gd name="T0" fmla="*/ 0 w 24"/>
                  <a:gd name="T1" fmla="*/ 0 h 31"/>
                  <a:gd name="T2" fmla="*/ 0 w 24"/>
                  <a:gd name="T3" fmla="*/ 0 h 31"/>
                  <a:gd name="T4" fmla="*/ 0 w 24"/>
                  <a:gd name="T5" fmla="*/ 0 h 31"/>
                  <a:gd name="T6" fmla="*/ 0 w 24"/>
                  <a:gd name="T7" fmla="*/ 0 h 31"/>
                  <a:gd name="T8" fmla="*/ 0 w 24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1"/>
                  <a:gd name="T17" fmla="*/ 24 w 2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1">
                    <a:moveTo>
                      <a:pt x="0" y="27"/>
                    </a:moveTo>
                    <a:lnTo>
                      <a:pt x="8" y="0"/>
                    </a:lnTo>
                    <a:lnTo>
                      <a:pt x="24" y="4"/>
                    </a:lnTo>
                    <a:lnTo>
                      <a:pt x="17" y="31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21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2568" y="1851"/>
                <a:ext cx="6" cy="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2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2570" y="1828"/>
                <a:ext cx="5" cy="1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3" name="Rectangle 241"/>
              <p:cNvSpPr>
                <a:spLocks noChangeAspect="1" noChangeArrowheads="1"/>
              </p:cNvSpPr>
              <p:nvPr/>
            </p:nvSpPr>
            <p:spPr bwMode="auto">
              <a:xfrm>
                <a:off x="2570" y="1805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4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2570" y="1782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5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2570" y="1759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6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2570" y="1736"/>
                <a:ext cx="5" cy="1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7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2570" y="1713"/>
                <a:ext cx="5" cy="1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8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2570" y="1690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29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2570" y="1667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30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2570" y="1652"/>
                <a:ext cx="5" cy="3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31" name="Freeform 249"/>
              <p:cNvSpPr>
                <a:spLocks noChangeAspect="1"/>
              </p:cNvSpPr>
              <p:nvPr/>
            </p:nvSpPr>
            <p:spPr bwMode="auto">
              <a:xfrm>
                <a:off x="2572" y="1649"/>
                <a:ext cx="9" cy="6"/>
              </a:xfrm>
              <a:custGeom>
                <a:avLst/>
                <a:gdLst>
                  <a:gd name="T0" fmla="*/ 0 w 27"/>
                  <a:gd name="T1" fmla="*/ 0 h 20"/>
                  <a:gd name="T2" fmla="*/ 0 w 27"/>
                  <a:gd name="T3" fmla="*/ 0 h 20"/>
                  <a:gd name="T4" fmla="*/ 0 w 27"/>
                  <a:gd name="T5" fmla="*/ 0 h 20"/>
                  <a:gd name="T6" fmla="*/ 0 w 27"/>
                  <a:gd name="T7" fmla="*/ 0 h 20"/>
                  <a:gd name="T8" fmla="*/ 0 w 27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0"/>
                  <a:gd name="T17" fmla="*/ 27 w 2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0">
                    <a:moveTo>
                      <a:pt x="0" y="3"/>
                    </a:moveTo>
                    <a:lnTo>
                      <a:pt x="25" y="0"/>
                    </a:lnTo>
                    <a:lnTo>
                      <a:pt x="27" y="17"/>
                    </a:lnTo>
                    <a:lnTo>
                      <a:pt x="1" y="2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2" name="Freeform 250"/>
              <p:cNvSpPr>
                <a:spLocks noChangeAspect="1"/>
              </p:cNvSpPr>
              <p:nvPr/>
            </p:nvSpPr>
            <p:spPr bwMode="auto">
              <a:xfrm>
                <a:off x="2591" y="1645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4"/>
                    </a:moveTo>
                    <a:lnTo>
                      <a:pt x="35" y="0"/>
                    </a:lnTo>
                    <a:lnTo>
                      <a:pt x="36" y="16"/>
                    </a:lnTo>
                    <a:lnTo>
                      <a:pt x="2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3" name="Freeform 251"/>
              <p:cNvSpPr>
                <a:spLocks noChangeAspect="1"/>
              </p:cNvSpPr>
              <p:nvPr/>
            </p:nvSpPr>
            <p:spPr bwMode="auto">
              <a:xfrm>
                <a:off x="2614" y="1643"/>
                <a:ext cx="12" cy="6"/>
              </a:xfrm>
              <a:custGeom>
                <a:avLst/>
                <a:gdLst>
                  <a:gd name="T0" fmla="*/ 0 w 35"/>
                  <a:gd name="T1" fmla="*/ 0 h 18"/>
                  <a:gd name="T2" fmla="*/ 0 w 35"/>
                  <a:gd name="T3" fmla="*/ 0 h 18"/>
                  <a:gd name="T4" fmla="*/ 0 w 35"/>
                  <a:gd name="T5" fmla="*/ 0 h 18"/>
                  <a:gd name="T6" fmla="*/ 0 w 35"/>
                  <a:gd name="T7" fmla="*/ 0 h 18"/>
                  <a:gd name="T8" fmla="*/ 0 w 35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8"/>
                  <a:gd name="T17" fmla="*/ 35 w 35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8">
                    <a:moveTo>
                      <a:pt x="0" y="1"/>
                    </a:moveTo>
                    <a:lnTo>
                      <a:pt x="33" y="0"/>
                    </a:lnTo>
                    <a:lnTo>
                      <a:pt x="35" y="16"/>
                    </a:lnTo>
                    <a:lnTo>
                      <a:pt x="2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4" name="Freeform 252"/>
              <p:cNvSpPr>
                <a:spLocks noChangeAspect="1"/>
              </p:cNvSpPr>
              <p:nvPr/>
            </p:nvSpPr>
            <p:spPr bwMode="auto">
              <a:xfrm>
                <a:off x="2637" y="1639"/>
                <a:ext cx="11" cy="7"/>
              </a:xfrm>
              <a:custGeom>
                <a:avLst/>
                <a:gdLst>
                  <a:gd name="T0" fmla="*/ 0 w 34"/>
                  <a:gd name="T1" fmla="*/ 0 h 21"/>
                  <a:gd name="T2" fmla="*/ 0 w 34"/>
                  <a:gd name="T3" fmla="*/ 0 h 21"/>
                  <a:gd name="T4" fmla="*/ 0 w 34"/>
                  <a:gd name="T5" fmla="*/ 0 h 21"/>
                  <a:gd name="T6" fmla="*/ 0 w 34"/>
                  <a:gd name="T7" fmla="*/ 0 h 21"/>
                  <a:gd name="T8" fmla="*/ 0 w 34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21"/>
                  <a:gd name="T17" fmla="*/ 34 w 3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21">
                    <a:moveTo>
                      <a:pt x="0" y="4"/>
                    </a:moveTo>
                    <a:lnTo>
                      <a:pt x="31" y="0"/>
                    </a:lnTo>
                    <a:lnTo>
                      <a:pt x="34" y="16"/>
                    </a:lnTo>
                    <a:lnTo>
                      <a:pt x="3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5" name="Freeform 253"/>
              <p:cNvSpPr>
                <a:spLocks noChangeAspect="1"/>
              </p:cNvSpPr>
              <p:nvPr/>
            </p:nvSpPr>
            <p:spPr bwMode="auto">
              <a:xfrm>
                <a:off x="2659" y="1636"/>
                <a:ext cx="12" cy="7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3"/>
                  <a:gd name="T17" fmla="*/ 36 w 3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3">
                    <a:moveTo>
                      <a:pt x="0" y="6"/>
                    </a:moveTo>
                    <a:lnTo>
                      <a:pt x="33" y="0"/>
                    </a:lnTo>
                    <a:lnTo>
                      <a:pt x="36" y="17"/>
                    </a:lnTo>
                    <a:lnTo>
                      <a:pt x="3" y="2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6" name="Freeform 254"/>
              <p:cNvSpPr>
                <a:spLocks noChangeAspect="1"/>
              </p:cNvSpPr>
              <p:nvPr/>
            </p:nvSpPr>
            <p:spPr bwMode="auto">
              <a:xfrm>
                <a:off x="2681" y="1634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5"/>
                    </a:moveTo>
                    <a:lnTo>
                      <a:pt x="34" y="0"/>
                    </a:lnTo>
                    <a:lnTo>
                      <a:pt x="36" y="17"/>
                    </a:lnTo>
                    <a:lnTo>
                      <a:pt x="1" y="2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7" name="Freeform 255"/>
              <p:cNvSpPr>
                <a:spLocks noChangeAspect="1"/>
              </p:cNvSpPr>
              <p:nvPr/>
            </p:nvSpPr>
            <p:spPr bwMode="auto">
              <a:xfrm>
                <a:off x="2704" y="1630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4"/>
                    </a:moveTo>
                    <a:lnTo>
                      <a:pt x="35" y="0"/>
                    </a:lnTo>
                    <a:lnTo>
                      <a:pt x="36" y="16"/>
                    </a:lnTo>
                    <a:lnTo>
                      <a:pt x="2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8" name="Freeform 256"/>
              <p:cNvSpPr>
                <a:spLocks noChangeAspect="1"/>
              </p:cNvSpPr>
              <p:nvPr/>
            </p:nvSpPr>
            <p:spPr bwMode="auto">
              <a:xfrm>
                <a:off x="2727" y="1628"/>
                <a:ext cx="12" cy="7"/>
              </a:xfrm>
              <a:custGeom>
                <a:avLst/>
                <a:gdLst>
                  <a:gd name="T0" fmla="*/ 0 w 34"/>
                  <a:gd name="T1" fmla="*/ 0 h 19"/>
                  <a:gd name="T2" fmla="*/ 0 w 34"/>
                  <a:gd name="T3" fmla="*/ 0 h 19"/>
                  <a:gd name="T4" fmla="*/ 0 w 34"/>
                  <a:gd name="T5" fmla="*/ 0 h 19"/>
                  <a:gd name="T6" fmla="*/ 0 w 34"/>
                  <a:gd name="T7" fmla="*/ 0 h 19"/>
                  <a:gd name="T8" fmla="*/ 0 w 34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9"/>
                  <a:gd name="T17" fmla="*/ 34 w 3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9">
                    <a:moveTo>
                      <a:pt x="0" y="3"/>
                    </a:moveTo>
                    <a:lnTo>
                      <a:pt x="33" y="0"/>
                    </a:lnTo>
                    <a:lnTo>
                      <a:pt x="34" y="16"/>
                    </a:lnTo>
                    <a:lnTo>
                      <a:pt x="1" y="1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39" name="Freeform 257"/>
              <p:cNvSpPr>
                <a:spLocks noChangeAspect="1"/>
              </p:cNvSpPr>
              <p:nvPr/>
            </p:nvSpPr>
            <p:spPr bwMode="auto">
              <a:xfrm>
                <a:off x="2748" y="1624"/>
                <a:ext cx="13" cy="8"/>
              </a:xfrm>
              <a:custGeom>
                <a:avLst/>
                <a:gdLst>
                  <a:gd name="T0" fmla="*/ 0 w 37"/>
                  <a:gd name="T1" fmla="*/ 0 h 22"/>
                  <a:gd name="T2" fmla="*/ 0 w 37"/>
                  <a:gd name="T3" fmla="*/ 0 h 22"/>
                  <a:gd name="T4" fmla="*/ 0 w 37"/>
                  <a:gd name="T5" fmla="*/ 0 h 22"/>
                  <a:gd name="T6" fmla="*/ 0 w 37"/>
                  <a:gd name="T7" fmla="*/ 0 h 22"/>
                  <a:gd name="T8" fmla="*/ 0 w 37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2"/>
                  <a:gd name="T17" fmla="*/ 37 w 3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2">
                    <a:moveTo>
                      <a:pt x="0" y="6"/>
                    </a:moveTo>
                    <a:lnTo>
                      <a:pt x="34" y="0"/>
                    </a:lnTo>
                    <a:lnTo>
                      <a:pt x="37" y="16"/>
                    </a:lnTo>
                    <a:lnTo>
                      <a:pt x="3" y="2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0" name="Freeform 258"/>
              <p:cNvSpPr>
                <a:spLocks noChangeAspect="1"/>
              </p:cNvSpPr>
              <p:nvPr/>
            </p:nvSpPr>
            <p:spPr bwMode="auto">
              <a:xfrm>
                <a:off x="2772" y="1622"/>
                <a:ext cx="11" cy="7"/>
              </a:xfrm>
              <a:custGeom>
                <a:avLst/>
                <a:gdLst>
                  <a:gd name="T0" fmla="*/ 0 w 35"/>
                  <a:gd name="T1" fmla="*/ 0 h 19"/>
                  <a:gd name="T2" fmla="*/ 0 w 35"/>
                  <a:gd name="T3" fmla="*/ 0 h 19"/>
                  <a:gd name="T4" fmla="*/ 0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9"/>
                  <a:gd name="T17" fmla="*/ 35 w 35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9">
                    <a:moveTo>
                      <a:pt x="0" y="3"/>
                    </a:moveTo>
                    <a:lnTo>
                      <a:pt x="33" y="0"/>
                    </a:lnTo>
                    <a:lnTo>
                      <a:pt x="35" y="16"/>
                    </a:lnTo>
                    <a:lnTo>
                      <a:pt x="2" y="1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1" name="Freeform 259"/>
              <p:cNvSpPr>
                <a:spLocks noChangeAspect="1"/>
              </p:cNvSpPr>
              <p:nvPr/>
            </p:nvSpPr>
            <p:spPr bwMode="auto">
              <a:xfrm>
                <a:off x="2794" y="1619"/>
                <a:ext cx="12" cy="7"/>
              </a:xfrm>
              <a:custGeom>
                <a:avLst/>
                <a:gdLst>
                  <a:gd name="T0" fmla="*/ 0 w 36"/>
                  <a:gd name="T1" fmla="*/ 0 h 20"/>
                  <a:gd name="T2" fmla="*/ 0 w 36"/>
                  <a:gd name="T3" fmla="*/ 0 h 20"/>
                  <a:gd name="T4" fmla="*/ 0 w 36"/>
                  <a:gd name="T5" fmla="*/ 0 h 20"/>
                  <a:gd name="T6" fmla="*/ 0 w 36"/>
                  <a:gd name="T7" fmla="*/ 0 h 20"/>
                  <a:gd name="T8" fmla="*/ 0 w 36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0"/>
                  <a:gd name="T17" fmla="*/ 36 w 3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0">
                    <a:moveTo>
                      <a:pt x="0" y="4"/>
                    </a:moveTo>
                    <a:lnTo>
                      <a:pt x="34" y="0"/>
                    </a:lnTo>
                    <a:lnTo>
                      <a:pt x="36" y="16"/>
                    </a:lnTo>
                    <a:lnTo>
                      <a:pt x="1" y="2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2" name="Freeform 260"/>
              <p:cNvSpPr>
                <a:spLocks noChangeAspect="1"/>
              </p:cNvSpPr>
              <p:nvPr/>
            </p:nvSpPr>
            <p:spPr bwMode="auto">
              <a:xfrm>
                <a:off x="2816" y="1615"/>
                <a:ext cx="13" cy="8"/>
              </a:xfrm>
              <a:custGeom>
                <a:avLst/>
                <a:gdLst>
                  <a:gd name="T0" fmla="*/ 0 w 38"/>
                  <a:gd name="T1" fmla="*/ 0 h 22"/>
                  <a:gd name="T2" fmla="*/ 0 w 38"/>
                  <a:gd name="T3" fmla="*/ 0 h 22"/>
                  <a:gd name="T4" fmla="*/ 0 w 38"/>
                  <a:gd name="T5" fmla="*/ 0 h 22"/>
                  <a:gd name="T6" fmla="*/ 0 w 38"/>
                  <a:gd name="T7" fmla="*/ 0 h 22"/>
                  <a:gd name="T8" fmla="*/ 0 w 38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2"/>
                  <a:gd name="T17" fmla="*/ 38 w 3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2">
                    <a:moveTo>
                      <a:pt x="0" y="6"/>
                    </a:moveTo>
                    <a:lnTo>
                      <a:pt x="35" y="0"/>
                    </a:lnTo>
                    <a:lnTo>
                      <a:pt x="38" y="16"/>
                    </a:lnTo>
                    <a:lnTo>
                      <a:pt x="3" y="2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3" name="Freeform 261"/>
              <p:cNvSpPr>
                <a:spLocks noChangeAspect="1"/>
              </p:cNvSpPr>
              <p:nvPr/>
            </p:nvSpPr>
            <p:spPr bwMode="auto">
              <a:xfrm>
                <a:off x="2838" y="1613"/>
                <a:ext cx="13" cy="7"/>
              </a:xfrm>
              <a:custGeom>
                <a:avLst/>
                <a:gdLst>
                  <a:gd name="T0" fmla="*/ 0 w 38"/>
                  <a:gd name="T1" fmla="*/ 0 h 22"/>
                  <a:gd name="T2" fmla="*/ 0 w 38"/>
                  <a:gd name="T3" fmla="*/ 0 h 22"/>
                  <a:gd name="T4" fmla="*/ 0 w 38"/>
                  <a:gd name="T5" fmla="*/ 0 h 22"/>
                  <a:gd name="T6" fmla="*/ 0 w 38"/>
                  <a:gd name="T7" fmla="*/ 0 h 22"/>
                  <a:gd name="T8" fmla="*/ 0 w 38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2"/>
                  <a:gd name="T17" fmla="*/ 38 w 3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2">
                    <a:moveTo>
                      <a:pt x="0" y="6"/>
                    </a:moveTo>
                    <a:lnTo>
                      <a:pt x="35" y="0"/>
                    </a:lnTo>
                    <a:lnTo>
                      <a:pt x="38" y="16"/>
                    </a:lnTo>
                    <a:lnTo>
                      <a:pt x="3" y="2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4" name="Freeform 262"/>
              <p:cNvSpPr>
                <a:spLocks noChangeAspect="1"/>
              </p:cNvSpPr>
              <p:nvPr/>
            </p:nvSpPr>
            <p:spPr bwMode="auto">
              <a:xfrm>
                <a:off x="2861" y="1610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4"/>
                    </a:moveTo>
                    <a:lnTo>
                      <a:pt x="34" y="0"/>
                    </a:lnTo>
                    <a:lnTo>
                      <a:pt x="36" y="16"/>
                    </a:lnTo>
                    <a:lnTo>
                      <a:pt x="1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5" name="Freeform 263"/>
              <p:cNvSpPr>
                <a:spLocks noChangeAspect="1"/>
              </p:cNvSpPr>
              <p:nvPr/>
            </p:nvSpPr>
            <p:spPr bwMode="auto">
              <a:xfrm>
                <a:off x="2884" y="1608"/>
                <a:ext cx="11" cy="6"/>
              </a:xfrm>
              <a:custGeom>
                <a:avLst/>
                <a:gdLst>
                  <a:gd name="T0" fmla="*/ 0 w 34"/>
                  <a:gd name="T1" fmla="*/ 0 h 18"/>
                  <a:gd name="T2" fmla="*/ 0 w 34"/>
                  <a:gd name="T3" fmla="*/ 0 h 18"/>
                  <a:gd name="T4" fmla="*/ 0 w 34"/>
                  <a:gd name="T5" fmla="*/ 0 h 18"/>
                  <a:gd name="T6" fmla="*/ 0 w 34"/>
                  <a:gd name="T7" fmla="*/ 0 h 18"/>
                  <a:gd name="T8" fmla="*/ 0 w 34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8"/>
                  <a:gd name="T17" fmla="*/ 34 w 3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8">
                    <a:moveTo>
                      <a:pt x="0" y="1"/>
                    </a:moveTo>
                    <a:lnTo>
                      <a:pt x="33" y="0"/>
                    </a:lnTo>
                    <a:lnTo>
                      <a:pt x="34" y="16"/>
                    </a:lnTo>
                    <a:lnTo>
                      <a:pt x="1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6" name="Freeform 264"/>
              <p:cNvSpPr>
                <a:spLocks noChangeAspect="1"/>
              </p:cNvSpPr>
              <p:nvPr/>
            </p:nvSpPr>
            <p:spPr bwMode="auto">
              <a:xfrm>
                <a:off x="2906" y="1604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4"/>
                    </a:moveTo>
                    <a:lnTo>
                      <a:pt x="35" y="0"/>
                    </a:lnTo>
                    <a:lnTo>
                      <a:pt x="36" y="16"/>
                    </a:lnTo>
                    <a:lnTo>
                      <a:pt x="2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7" name="Freeform 265"/>
              <p:cNvSpPr>
                <a:spLocks noChangeAspect="1"/>
              </p:cNvSpPr>
              <p:nvPr/>
            </p:nvSpPr>
            <p:spPr bwMode="auto">
              <a:xfrm>
                <a:off x="2929" y="1600"/>
                <a:ext cx="11" cy="8"/>
              </a:xfrm>
              <a:custGeom>
                <a:avLst/>
                <a:gdLst>
                  <a:gd name="T0" fmla="*/ 0 w 35"/>
                  <a:gd name="T1" fmla="*/ 0 h 23"/>
                  <a:gd name="T2" fmla="*/ 0 w 35"/>
                  <a:gd name="T3" fmla="*/ 0 h 23"/>
                  <a:gd name="T4" fmla="*/ 0 w 35"/>
                  <a:gd name="T5" fmla="*/ 0 h 23"/>
                  <a:gd name="T6" fmla="*/ 0 w 35"/>
                  <a:gd name="T7" fmla="*/ 0 h 23"/>
                  <a:gd name="T8" fmla="*/ 0 w 35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23"/>
                  <a:gd name="T17" fmla="*/ 35 w 3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23">
                    <a:moveTo>
                      <a:pt x="0" y="6"/>
                    </a:moveTo>
                    <a:lnTo>
                      <a:pt x="32" y="0"/>
                    </a:lnTo>
                    <a:lnTo>
                      <a:pt x="35" y="17"/>
                    </a:lnTo>
                    <a:lnTo>
                      <a:pt x="3" y="2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8" name="Freeform 266"/>
              <p:cNvSpPr>
                <a:spLocks noChangeAspect="1"/>
              </p:cNvSpPr>
              <p:nvPr/>
            </p:nvSpPr>
            <p:spPr bwMode="auto">
              <a:xfrm>
                <a:off x="2950" y="1598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5"/>
                    </a:moveTo>
                    <a:lnTo>
                      <a:pt x="35" y="0"/>
                    </a:lnTo>
                    <a:lnTo>
                      <a:pt x="36" y="17"/>
                    </a:lnTo>
                    <a:lnTo>
                      <a:pt x="2" y="2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49" name="Freeform 267"/>
              <p:cNvSpPr>
                <a:spLocks noChangeAspect="1"/>
              </p:cNvSpPr>
              <p:nvPr/>
            </p:nvSpPr>
            <p:spPr bwMode="auto">
              <a:xfrm>
                <a:off x="2973" y="1595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4"/>
                    </a:moveTo>
                    <a:lnTo>
                      <a:pt x="33" y="0"/>
                    </a:lnTo>
                    <a:lnTo>
                      <a:pt x="36" y="16"/>
                    </a:lnTo>
                    <a:lnTo>
                      <a:pt x="3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0" name="Freeform 268"/>
              <p:cNvSpPr>
                <a:spLocks noChangeAspect="1"/>
              </p:cNvSpPr>
              <p:nvPr/>
            </p:nvSpPr>
            <p:spPr bwMode="auto">
              <a:xfrm>
                <a:off x="2996" y="1592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5"/>
                    </a:moveTo>
                    <a:lnTo>
                      <a:pt x="34" y="0"/>
                    </a:lnTo>
                    <a:lnTo>
                      <a:pt x="36" y="17"/>
                    </a:lnTo>
                    <a:lnTo>
                      <a:pt x="1" y="2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1" name="Freeform 269"/>
              <p:cNvSpPr>
                <a:spLocks noChangeAspect="1"/>
              </p:cNvSpPr>
              <p:nvPr/>
            </p:nvSpPr>
            <p:spPr bwMode="auto">
              <a:xfrm>
                <a:off x="3018" y="1589"/>
                <a:ext cx="13" cy="7"/>
              </a:xfrm>
              <a:custGeom>
                <a:avLst/>
                <a:gdLst>
                  <a:gd name="T0" fmla="*/ 0 w 38"/>
                  <a:gd name="T1" fmla="*/ 0 h 22"/>
                  <a:gd name="T2" fmla="*/ 0 w 38"/>
                  <a:gd name="T3" fmla="*/ 0 h 22"/>
                  <a:gd name="T4" fmla="*/ 0 w 38"/>
                  <a:gd name="T5" fmla="*/ 0 h 22"/>
                  <a:gd name="T6" fmla="*/ 0 w 38"/>
                  <a:gd name="T7" fmla="*/ 0 h 22"/>
                  <a:gd name="T8" fmla="*/ 0 w 38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2"/>
                  <a:gd name="T17" fmla="*/ 38 w 3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2">
                    <a:moveTo>
                      <a:pt x="0" y="6"/>
                    </a:moveTo>
                    <a:lnTo>
                      <a:pt x="35" y="0"/>
                    </a:lnTo>
                    <a:lnTo>
                      <a:pt x="38" y="16"/>
                    </a:lnTo>
                    <a:lnTo>
                      <a:pt x="3" y="2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2" name="Freeform 270"/>
              <p:cNvSpPr>
                <a:spLocks noChangeAspect="1"/>
              </p:cNvSpPr>
              <p:nvPr/>
            </p:nvSpPr>
            <p:spPr bwMode="auto">
              <a:xfrm>
                <a:off x="3041" y="1587"/>
                <a:ext cx="12" cy="6"/>
              </a:xfrm>
              <a:custGeom>
                <a:avLst/>
                <a:gdLst>
                  <a:gd name="T0" fmla="*/ 0 w 36"/>
                  <a:gd name="T1" fmla="*/ 0 h 19"/>
                  <a:gd name="T2" fmla="*/ 0 w 36"/>
                  <a:gd name="T3" fmla="*/ 0 h 19"/>
                  <a:gd name="T4" fmla="*/ 0 w 36"/>
                  <a:gd name="T5" fmla="*/ 0 h 19"/>
                  <a:gd name="T6" fmla="*/ 0 w 36"/>
                  <a:gd name="T7" fmla="*/ 0 h 19"/>
                  <a:gd name="T8" fmla="*/ 0 w 3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9"/>
                  <a:gd name="T17" fmla="*/ 36 w 3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9">
                    <a:moveTo>
                      <a:pt x="0" y="3"/>
                    </a:moveTo>
                    <a:lnTo>
                      <a:pt x="34" y="0"/>
                    </a:lnTo>
                    <a:lnTo>
                      <a:pt x="36" y="16"/>
                    </a:lnTo>
                    <a:lnTo>
                      <a:pt x="1" y="1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3" name="Freeform 271"/>
              <p:cNvSpPr>
                <a:spLocks noChangeAspect="1"/>
              </p:cNvSpPr>
              <p:nvPr/>
            </p:nvSpPr>
            <p:spPr bwMode="auto">
              <a:xfrm>
                <a:off x="3063" y="1583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5"/>
                    </a:moveTo>
                    <a:lnTo>
                      <a:pt x="34" y="0"/>
                    </a:lnTo>
                    <a:lnTo>
                      <a:pt x="36" y="17"/>
                    </a:lnTo>
                    <a:lnTo>
                      <a:pt x="1" y="2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4" name="Freeform 272"/>
              <p:cNvSpPr>
                <a:spLocks noChangeAspect="1"/>
              </p:cNvSpPr>
              <p:nvPr/>
            </p:nvSpPr>
            <p:spPr bwMode="auto">
              <a:xfrm>
                <a:off x="3086" y="1580"/>
                <a:ext cx="12" cy="7"/>
              </a:xfrm>
              <a:custGeom>
                <a:avLst/>
                <a:gdLst>
                  <a:gd name="T0" fmla="*/ 0 w 36"/>
                  <a:gd name="T1" fmla="*/ 0 h 22"/>
                  <a:gd name="T2" fmla="*/ 0 w 36"/>
                  <a:gd name="T3" fmla="*/ 0 h 22"/>
                  <a:gd name="T4" fmla="*/ 0 w 36"/>
                  <a:gd name="T5" fmla="*/ 0 h 22"/>
                  <a:gd name="T6" fmla="*/ 0 w 36"/>
                  <a:gd name="T7" fmla="*/ 0 h 22"/>
                  <a:gd name="T8" fmla="*/ 0 w 36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2"/>
                  <a:gd name="T17" fmla="*/ 36 w 3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2">
                    <a:moveTo>
                      <a:pt x="0" y="6"/>
                    </a:moveTo>
                    <a:lnTo>
                      <a:pt x="33" y="0"/>
                    </a:lnTo>
                    <a:lnTo>
                      <a:pt x="36" y="16"/>
                    </a:lnTo>
                    <a:lnTo>
                      <a:pt x="3" y="2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5" name="Freeform 273"/>
              <p:cNvSpPr>
                <a:spLocks noChangeAspect="1"/>
              </p:cNvSpPr>
              <p:nvPr/>
            </p:nvSpPr>
            <p:spPr bwMode="auto">
              <a:xfrm>
                <a:off x="3108" y="1577"/>
                <a:ext cx="13" cy="8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0 w 37"/>
                  <a:gd name="T5" fmla="*/ 0 h 23"/>
                  <a:gd name="T6" fmla="*/ 0 w 37"/>
                  <a:gd name="T7" fmla="*/ 0 h 23"/>
                  <a:gd name="T8" fmla="*/ 0 w 37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3"/>
                  <a:gd name="T17" fmla="*/ 37 w 3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3">
                    <a:moveTo>
                      <a:pt x="0" y="6"/>
                    </a:moveTo>
                    <a:lnTo>
                      <a:pt x="34" y="0"/>
                    </a:lnTo>
                    <a:lnTo>
                      <a:pt x="37" y="17"/>
                    </a:lnTo>
                    <a:lnTo>
                      <a:pt x="3" y="2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6" name="Freeform 274"/>
              <p:cNvSpPr>
                <a:spLocks noChangeAspect="1"/>
              </p:cNvSpPr>
              <p:nvPr/>
            </p:nvSpPr>
            <p:spPr bwMode="auto">
              <a:xfrm>
                <a:off x="3130" y="1574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0" y="5"/>
                    </a:moveTo>
                    <a:lnTo>
                      <a:pt x="33" y="0"/>
                    </a:lnTo>
                    <a:lnTo>
                      <a:pt x="36" y="17"/>
                    </a:lnTo>
                    <a:lnTo>
                      <a:pt x="3" y="2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7" name="Freeform 275"/>
              <p:cNvSpPr>
                <a:spLocks noChangeAspect="1"/>
              </p:cNvSpPr>
              <p:nvPr/>
            </p:nvSpPr>
            <p:spPr bwMode="auto">
              <a:xfrm>
                <a:off x="3153" y="1572"/>
                <a:ext cx="10" cy="7"/>
              </a:xfrm>
              <a:custGeom>
                <a:avLst/>
                <a:gdLst>
                  <a:gd name="T0" fmla="*/ 0 w 32"/>
                  <a:gd name="T1" fmla="*/ 0 h 21"/>
                  <a:gd name="T2" fmla="*/ 0 w 32"/>
                  <a:gd name="T3" fmla="*/ 0 h 21"/>
                  <a:gd name="T4" fmla="*/ 0 w 32"/>
                  <a:gd name="T5" fmla="*/ 0 h 21"/>
                  <a:gd name="T6" fmla="*/ 0 w 32"/>
                  <a:gd name="T7" fmla="*/ 0 h 21"/>
                  <a:gd name="T8" fmla="*/ 0 w 32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21"/>
                  <a:gd name="T17" fmla="*/ 32 w 3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21">
                    <a:moveTo>
                      <a:pt x="0" y="4"/>
                    </a:moveTo>
                    <a:lnTo>
                      <a:pt x="29" y="0"/>
                    </a:lnTo>
                    <a:lnTo>
                      <a:pt x="32" y="16"/>
                    </a:lnTo>
                    <a:lnTo>
                      <a:pt x="3" y="2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58" name="Rectangle 276"/>
              <p:cNvSpPr>
                <a:spLocks noChangeAspect="1" noChangeArrowheads="1"/>
              </p:cNvSpPr>
              <p:nvPr/>
            </p:nvSpPr>
            <p:spPr bwMode="auto">
              <a:xfrm>
                <a:off x="3163" y="1573"/>
                <a:ext cx="2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59" name="Freeform 277"/>
              <p:cNvSpPr>
                <a:spLocks noChangeAspect="1"/>
              </p:cNvSpPr>
              <p:nvPr/>
            </p:nvSpPr>
            <p:spPr bwMode="auto">
              <a:xfrm>
                <a:off x="3175" y="1573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5"/>
                    </a:lnTo>
                    <a:lnTo>
                      <a:pt x="34" y="21"/>
                    </a:lnTo>
                    <a:lnTo>
                      <a:pt x="0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0" name="Freeform 278"/>
              <p:cNvSpPr>
                <a:spLocks noChangeAspect="1"/>
              </p:cNvSpPr>
              <p:nvPr/>
            </p:nvSpPr>
            <p:spPr bwMode="auto">
              <a:xfrm>
                <a:off x="3198" y="1577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3" y="0"/>
                    </a:moveTo>
                    <a:lnTo>
                      <a:pt x="36" y="4"/>
                    </a:lnTo>
                    <a:lnTo>
                      <a:pt x="33" y="2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1" name="Freeform 279"/>
              <p:cNvSpPr>
                <a:spLocks noChangeAspect="1"/>
              </p:cNvSpPr>
              <p:nvPr/>
            </p:nvSpPr>
            <p:spPr bwMode="auto">
              <a:xfrm>
                <a:off x="3220" y="1580"/>
                <a:ext cx="12" cy="7"/>
              </a:xfrm>
              <a:custGeom>
                <a:avLst/>
                <a:gdLst>
                  <a:gd name="T0" fmla="*/ 0 w 37"/>
                  <a:gd name="T1" fmla="*/ 0 h 22"/>
                  <a:gd name="T2" fmla="*/ 0 w 37"/>
                  <a:gd name="T3" fmla="*/ 0 h 22"/>
                  <a:gd name="T4" fmla="*/ 0 w 37"/>
                  <a:gd name="T5" fmla="*/ 0 h 22"/>
                  <a:gd name="T6" fmla="*/ 0 w 37"/>
                  <a:gd name="T7" fmla="*/ 0 h 22"/>
                  <a:gd name="T8" fmla="*/ 0 w 37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2"/>
                  <a:gd name="T17" fmla="*/ 37 w 3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2">
                    <a:moveTo>
                      <a:pt x="3" y="0"/>
                    </a:moveTo>
                    <a:lnTo>
                      <a:pt x="37" y="6"/>
                    </a:lnTo>
                    <a:lnTo>
                      <a:pt x="34" y="22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2" name="Freeform 280"/>
              <p:cNvSpPr>
                <a:spLocks noChangeAspect="1"/>
              </p:cNvSpPr>
              <p:nvPr/>
            </p:nvSpPr>
            <p:spPr bwMode="auto">
              <a:xfrm>
                <a:off x="3243" y="1583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3" y="0"/>
                    </a:moveTo>
                    <a:lnTo>
                      <a:pt x="36" y="5"/>
                    </a:lnTo>
                    <a:lnTo>
                      <a:pt x="33" y="21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3" name="Freeform 281"/>
              <p:cNvSpPr>
                <a:spLocks noChangeAspect="1"/>
              </p:cNvSpPr>
              <p:nvPr/>
            </p:nvSpPr>
            <p:spPr bwMode="auto">
              <a:xfrm>
                <a:off x="3265" y="1586"/>
                <a:ext cx="13" cy="8"/>
              </a:xfrm>
              <a:custGeom>
                <a:avLst/>
                <a:gdLst>
                  <a:gd name="T0" fmla="*/ 0 w 38"/>
                  <a:gd name="T1" fmla="*/ 0 h 23"/>
                  <a:gd name="T2" fmla="*/ 0 w 38"/>
                  <a:gd name="T3" fmla="*/ 0 h 23"/>
                  <a:gd name="T4" fmla="*/ 0 w 38"/>
                  <a:gd name="T5" fmla="*/ 0 h 23"/>
                  <a:gd name="T6" fmla="*/ 0 w 38"/>
                  <a:gd name="T7" fmla="*/ 0 h 23"/>
                  <a:gd name="T8" fmla="*/ 0 w 38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3"/>
                  <a:gd name="T17" fmla="*/ 38 w 3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3">
                    <a:moveTo>
                      <a:pt x="3" y="0"/>
                    </a:moveTo>
                    <a:lnTo>
                      <a:pt x="38" y="6"/>
                    </a:lnTo>
                    <a:lnTo>
                      <a:pt x="35" y="23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4" name="Freeform 282"/>
              <p:cNvSpPr>
                <a:spLocks noChangeAspect="1"/>
              </p:cNvSpPr>
              <p:nvPr/>
            </p:nvSpPr>
            <p:spPr bwMode="auto">
              <a:xfrm>
                <a:off x="3288" y="1590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3" y="0"/>
                    </a:moveTo>
                    <a:lnTo>
                      <a:pt x="36" y="4"/>
                    </a:lnTo>
                    <a:lnTo>
                      <a:pt x="33" y="2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5" name="Freeform 283"/>
              <p:cNvSpPr>
                <a:spLocks noChangeAspect="1"/>
              </p:cNvSpPr>
              <p:nvPr/>
            </p:nvSpPr>
            <p:spPr bwMode="auto">
              <a:xfrm>
                <a:off x="3310" y="1593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5"/>
                    </a:lnTo>
                    <a:lnTo>
                      <a:pt x="34" y="21"/>
                    </a:lnTo>
                    <a:lnTo>
                      <a:pt x="0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6" name="Freeform 284"/>
              <p:cNvSpPr>
                <a:spLocks noChangeAspect="1"/>
              </p:cNvSpPr>
              <p:nvPr/>
            </p:nvSpPr>
            <p:spPr bwMode="auto">
              <a:xfrm>
                <a:off x="3333" y="1596"/>
                <a:ext cx="12" cy="8"/>
              </a:xfrm>
              <a:custGeom>
                <a:avLst/>
                <a:gdLst>
                  <a:gd name="T0" fmla="*/ 0 w 36"/>
                  <a:gd name="T1" fmla="*/ 0 h 23"/>
                  <a:gd name="T2" fmla="*/ 0 w 36"/>
                  <a:gd name="T3" fmla="*/ 0 h 23"/>
                  <a:gd name="T4" fmla="*/ 0 w 36"/>
                  <a:gd name="T5" fmla="*/ 0 h 23"/>
                  <a:gd name="T6" fmla="*/ 0 w 36"/>
                  <a:gd name="T7" fmla="*/ 0 h 23"/>
                  <a:gd name="T8" fmla="*/ 0 w 36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3"/>
                  <a:gd name="T17" fmla="*/ 36 w 3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3">
                    <a:moveTo>
                      <a:pt x="3" y="0"/>
                    </a:moveTo>
                    <a:lnTo>
                      <a:pt x="36" y="6"/>
                    </a:lnTo>
                    <a:lnTo>
                      <a:pt x="33" y="23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7" name="Freeform 285"/>
              <p:cNvSpPr>
                <a:spLocks noChangeAspect="1"/>
              </p:cNvSpPr>
              <p:nvPr/>
            </p:nvSpPr>
            <p:spPr bwMode="auto">
              <a:xfrm>
                <a:off x="3355" y="1600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2" y="0"/>
                    </a:moveTo>
                    <a:lnTo>
                      <a:pt x="36" y="4"/>
                    </a:lnTo>
                    <a:lnTo>
                      <a:pt x="35" y="21"/>
                    </a:lnTo>
                    <a:lnTo>
                      <a:pt x="0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8" name="Freeform 286"/>
              <p:cNvSpPr>
                <a:spLocks noChangeAspect="1"/>
              </p:cNvSpPr>
              <p:nvPr/>
            </p:nvSpPr>
            <p:spPr bwMode="auto">
              <a:xfrm>
                <a:off x="3377" y="1603"/>
                <a:ext cx="12" cy="7"/>
              </a:xfrm>
              <a:custGeom>
                <a:avLst/>
                <a:gdLst>
                  <a:gd name="T0" fmla="*/ 0 w 35"/>
                  <a:gd name="T1" fmla="*/ 0 h 22"/>
                  <a:gd name="T2" fmla="*/ 0 w 35"/>
                  <a:gd name="T3" fmla="*/ 0 h 22"/>
                  <a:gd name="T4" fmla="*/ 0 w 35"/>
                  <a:gd name="T5" fmla="*/ 0 h 22"/>
                  <a:gd name="T6" fmla="*/ 0 w 35"/>
                  <a:gd name="T7" fmla="*/ 0 h 22"/>
                  <a:gd name="T8" fmla="*/ 0 w 35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22"/>
                  <a:gd name="T17" fmla="*/ 35 w 3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22">
                    <a:moveTo>
                      <a:pt x="3" y="0"/>
                    </a:moveTo>
                    <a:lnTo>
                      <a:pt x="35" y="6"/>
                    </a:lnTo>
                    <a:lnTo>
                      <a:pt x="32" y="22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69" name="Freeform 287"/>
              <p:cNvSpPr>
                <a:spLocks noChangeAspect="1"/>
              </p:cNvSpPr>
              <p:nvPr/>
            </p:nvSpPr>
            <p:spPr bwMode="auto">
              <a:xfrm>
                <a:off x="3399" y="1606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2" y="0"/>
                    </a:moveTo>
                    <a:lnTo>
                      <a:pt x="36" y="5"/>
                    </a:lnTo>
                    <a:lnTo>
                      <a:pt x="35" y="21"/>
                    </a:lnTo>
                    <a:lnTo>
                      <a:pt x="0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0" name="Freeform 288"/>
              <p:cNvSpPr>
                <a:spLocks noChangeAspect="1"/>
              </p:cNvSpPr>
              <p:nvPr/>
            </p:nvSpPr>
            <p:spPr bwMode="auto">
              <a:xfrm>
                <a:off x="3422" y="1610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4"/>
                    </a:lnTo>
                    <a:lnTo>
                      <a:pt x="34" y="21"/>
                    </a:lnTo>
                    <a:lnTo>
                      <a:pt x="0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1" name="Freeform 289"/>
              <p:cNvSpPr>
                <a:spLocks noChangeAspect="1"/>
              </p:cNvSpPr>
              <p:nvPr/>
            </p:nvSpPr>
            <p:spPr bwMode="auto">
              <a:xfrm>
                <a:off x="3445" y="1613"/>
                <a:ext cx="11" cy="7"/>
              </a:xfrm>
              <a:custGeom>
                <a:avLst/>
                <a:gdLst>
                  <a:gd name="T0" fmla="*/ 0 w 34"/>
                  <a:gd name="T1" fmla="*/ 0 h 19"/>
                  <a:gd name="T2" fmla="*/ 0 w 34"/>
                  <a:gd name="T3" fmla="*/ 0 h 19"/>
                  <a:gd name="T4" fmla="*/ 0 w 34"/>
                  <a:gd name="T5" fmla="*/ 0 h 19"/>
                  <a:gd name="T6" fmla="*/ 0 w 34"/>
                  <a:gd name="T7" fmla="*/ 0 h 19"/>
                  <a:gd name="T8" fmla="*/ 0 w 34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9"/>
                  <a:gd name="T17" fmla="*/ 34 w 3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9">
                    <a:moveTo>
                      <a:pt x="1" y="0"/>
                    </a:moveTo>
                    <a:lnTo>
                      <a:pt x="34" y="3"/>
                    </a:lnTo>
                    <a:lnTo>
                      <a:pt x="33" y="19"/>
                    </a:lnTo>
                    <a:lnTo>
                      <a:pt x="0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2" name="Freeform 290"/>
              <p:cNvSpPr>
                <a:spLocks noChangeAspect="1"/>
              </p:cNvSpPr>
              <p:nvPr/>
            </p:nvSpPr>
            <p:spPr bwMode="auto">
              <a:xfrm>
                <a:off x="3466" y="1615"/>
                <a:ext cx="13" cy="8"/>
              </a:xfrm>
              <a:custGeom>
                <a:avLst/>
                <a:gdLst>
                  <a:gd name="T0" fmla="*/ 0 w 38"/>
                  <a:gd name="T1" fmla="*/ 0 h 22"/>
                  <a:gd name="T2" fmla="*/ 0 w 38"/>
                  <a:gd name="T3" fmla="*/ 0 h 22"/>
                  <a:gd name="T4" fmla="*/ 0 w 38"/>
                  <a:gd name="T5" fmla="*/ 0 h 22"/>
                  <a:gd name="T6" fmla="*/ 0 w 38"/>
                  <a:gd name="T7" fmla="*/ 0 h 22"/>
                  <a:gd name="T8" fmla="*/ 0 w 38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2"/>
                  <a:gd name="T17" fmla="*/ 38 w 3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2">
                    <a:moveTo>
                      <a:pt x="3" y="0"/>
                    </a:moveTo>
                    <a:lnTo>
                      <a:pt x="38" y="6"/>
                    </a:lnTo>
                    <a:lnTo>
                      <a:pt x="35" y="22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3" name="Freeform 291"/>
              <p:cNvSpPr>
                <a:spLocks noChangeAspect="1"/>
              </p:cNvSpPr>
              <p:nvPr/>
            </p:nvSpPr>
            <p:spPr bwMode="auto">
              <a:xfrm>
                <a:off x="3489" y="1619"/>
                <a:ext cx="12" cy="7"/>
              </a:xfrm>
              <a:custGeom>
                <a:avLst/>
                <a:gdLst>
                  <a:gd name="T0" fmla="*/ 0 w 36"/>
                  <a:gd name="T1" fmla="*/ 0 h 20"/>
                  <a:gd name="T2" fmla="*/ 0 w 36"/>
                  <a:gd name="T3" fmla="*/ 0 h 20"/>
                  <a:gd name="T4" fmla="*/ 0 w 36"/>
                  <a:gd name="T5" fmla="*/ 0 h 20"/>
                  <a:gd name="T6" fmla="*/ 0 w 36"/>
                  <a:gd name="T7" fmla="*/ 0 h 20"/>
                  <a:gd name="T8" fmla="*/ 0 w 36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0"/>
                  <a:gd name="T17" fmla="*/ 36 w 3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0">
                    <a:moveTo>
                      <a:pt x="3" y="0"/>
                    </a:moveTo>
                    <a:lnTo>
                      <a:pt x="36" y="4"/>
                    </a:lnTo>
                    <a:lnTo>
                      <a:pt x="33" y="20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4" name="Freeform 292"/>
              <p:cNvSpPr>
                <a:spLocks noChangeAspect="1"/>
              </p:cNvSpPr>
              <p:nvPr/>
            </p:nvSpPr>
            <p:spPr bwMode="auto">
              <a:xfrm>
                <a:off x="3512" y="1622"/>
                <a:ext cx="12" cy="7"/>
              </a:xfrm>
              <a:custGeom>
                <a:avLst/>
                <a:gdLst>
                  <a:gd name="T0" fmla="*/ 0 w 37"/>
                  <a:gd name="T1" fmla="*/ 0 h 23"/>
                  <a:gd name="T2" fmla="*/ 0 w 37"/>
                  <a:gd name="T3" fmla="*/ 0 h 23"/>
                  <a:gd name="T4" fmla="*/ 0 w 37"/>
                  <a:gd name="T5" fmla="*/ 0 h 23"/>
                  <a:gd name="T6" fmla="*/ 0 w 37"/>
                  <a:gd name="T7" fmla="*/ 0 h 23"/>
                  <a:gd name="T8" fmla="*/ 0 w 37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3"/>
                  <a:gd name="T17" fmla="*/ 37 w 3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3">
                    <a:moveTo>
                      <a:pt x="3" y="0"/>
                    </a:moveTo>
                    <a:lnTo>
                      <a:pt x="37" y="6"/>
                    </a:lnTo>
                    <a:lnTo>
                      <a:pt x="34" y="23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5" name="Freeform 293"/>
              <p:cNvSpPr>
                <a:spLocks noChangeAspect="1"/>
              </p:cNvSpPr>
              <p:nvPr/>
            </p:nvSpPr>
            <p:spPr bwMode="auto">
              <a:xfrm>
                <a:off x="3534" y="1625"/>
                <a:ext cx="12" cy="7"/>
              </a:xfrm>
              <a:custGeom>
                <a:avLst/>
                <a:gdLst>
                  <a:gd name="T0" fmla="*/ 0 w 34"/>
                  <a:gd name="T1" fmla="*/ 0 h 21"/>
                  <a:gd name="T2" fmla="*/ 0 w 34"/>
                  <a:gd name="T3" fmla="*/ 0 h 21"/>
                  <a:gd name="T4" fmla="*/ 0 w 34"/>
                  <a:gd name="T5" fmla="*/ 0 h 21"/>
                  <a:gd name="T6" fmla="*/ 0 w 34"/>
                  <a:gd name="T7" fmla="*/ 0 h 21"/>
                  <a:gd name="T8" fmla="*/ 0 w 34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21"/>
                  <a:gd name="T17" fmla="*/ 34 w 3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21">
                    <a:moveTo>
                      <a:pt x="3" y="0"/>
                    </a:moveTo>
                    <a:lnTo>
                      <a:pt x="34" y="4"/>
                    </a:lnTo>
                    <a:lnTo>
                      <a:pt x="31" y="2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6" name="Freeform 294"/>
              <p:cNvSpPr>
                <a:spLocks noChangeAspect="1"/>
              </p:cNvSpPr>
              <p:nvPr/>
            </p:nvSpPr>
            <p:spPr bwMode="auto">
              <a:xfrm>
                <a:off x="3556" y="1629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5"/>
                    </a:lnTo>
                    <a:lnTo>
                      <a:pt x="34" y="21"/>
                    </a:lnTo>
                    <a:lnTo>
                      <a:pt x="0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7" name="Freeform 295"/>
              <p:cNvSpPr>
                <a:spLocks noChangeAspect="1"/>
              </p:cNvSpPr>
              <p:nvPr/>
            </p:nvSpPr>
            <p:spPr bwMode="auto">
              <a:xfrm>
                <a:off x="3579" y="1632"/>
                <a:ext cx="12" cy="7"/>
              </a:xfrm>
              <a:custGeom>
                <a:avLst/>
                <a:gdLst>
                  <a:gd name="T0" fmla="*/ 0 w 38"/>
                  <a:gd name="T1" fmla="*/ 0 h 23"/>
                  <a:gd name="T2" fmla="*/ 0 w 38"/>
                  <a:gd name="T3" fmla="*/ 0 h 23"/>
                  <a:gd name="T4" fmla="*/ 0 w 38"/>
                  <a:gd name="T5" fmla="*/ 0 h 23"/>
                  <a:gd name="T6" fmla="*/ 0 w 38"/>
                  <a:gd name="T7" fmla="*/ 0 h 23"/>
                  <a:gd name="T8" fmla="*/ 0 w 38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3"/>
                  <a:gd name="T17" fmla="*/ 38 w 3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3">
                    <a:moveTo>
                      <a:pt x="3" y="0"/>
                    </a:moveTo>
                    <a:lnTo>
                      <a:pt x="38" y="6"/>
                    </a:lnTo>
                    <a:lnTo>
                      <a:pt x="35" y="23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8" name="Freeform 296"/>
              <p:cNvSpPr>
                <a:spLocks noChangeAspect="1"/>
              </p:cNvSpPr>
              <p:nvPr/>
            </p:nvSpPr>
            <p:spPr bwMode="auto">
              <a:xfrm>
                <a:off x="3602" y="1635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3" y="0"/>
                    </a:moveTo>
                    <a:lnTo>
                      <a:pt x="36" y="4"/>
                    </a:lnTo>
                    <a:lnTo>
                      <a:pt x="33" y="2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79" name="Freeform 297"/>
              <p:cNvSpPr>
                <a:spLocks noChangeAspect="1"/>
              </p:cNvSpPr>
              <p:nvPr/>
            </p:nvSpPr>
            <p:spPr bwMode="auto">
              <a:xfrm>
                <a:off x="3624" y="1638"/>
                <a:ext cx="12" cy="8"/>
              </a:xfrm>
              <a:custGeom>
                <a:avLst/>
                <a:gdLst>
                  <a:gd name="T0" fmla="*/ 0 w 36"/>
                  <a:gd name="T1" fmla="*/ 0 h 22"/>
                  <a:gd name="T2" fmla="*/ 0 w 36"/>
                  <a:gd name="T3" fmla="*/ 0 h 22"/>
                  <a:gd name="T4" fmla="*/ 0 w 36"/>
                  <a:gd name="T5" fmla="*/ 0 h 22"/>
                  <a:gd name="T6" fmla="*/ 0 w 36"/>
                  <a:gd name="T7" fmla="*/ 0 h 22"/>
                  <a:gd name="T8" fmla="*/ 0 w 36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2"/>
                  <a:gd name="T17" fmla="*/ 36 w 3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2">
                    <a:moveTo>
                      <a:pt x="3" y="0"/>
                    </a:moveTo>
                    <a:lnTo>
                      <a:pt x="36" y="6"/>
                    </a:lnTo>
                    <a:lnTo>
                      <a:pt x="33" y="22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80" name="Freeform 298"/>
              <p:cNvSpPr>
                <a:spLocks noChangeAspect="1"/>
              </p:cNvSpPr>
              <p:nvPr/>
            </p:nvSpPr>
            <p:spPr bwMode="auto">
              <a:xfrm>
                <a:off x="3646" y="1642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5"/>
                    </a:lnTo>
                    <a:lnTo>
                      <a:pt x="34" y="21"/>
                    </a:lnTo>
                    <a:lnTo>
                      <a:pt x="0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81" name="Freeform 299"/>
              <p:cNvSpPr>
                <a:spLocks noChangeAspect="1"/>
              </p:cNvSpPr>
              <p:nvPr/>
            </p:nvSpPr>
            <p:spPr bwMode="auto">
              <a:xfrm>
                <a:off x="3669" y="1645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1" y="0"/>
                    </a:moveTo>
                    <a:lnTo>
                      <a:pt x="36" y="4"/>
                    </a:lnTo>
                    <a:lnTo>
                      <a:pt x="34" y="21"/>
                    </a:lnTo>
                    <a:lnTo>
                      <a:pt x="0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82" name="Freeform 300"/>
              <p:cNvSpPr>
                <a:spLocks noChangeAspect="1"/>
              </p:cNvSpPr>
              <p:nvPr/>
            </p:nvSpPr>
            <p:spPr bwMode="auto">
              <a:xfrm>
                <a:off x="3692" y="1648"/>
                <a:ext cx="11" cy="8"/>
              </a:xfrm>
              <a:custGeom>
                <a:avLst/>
                <a:gdLst>
                  <a:gd name="T0" fmla="*/ 0 w 34"/>
                  <a:gd name="T1" fmla="*/ 0 h 22"/>
                  <a:gd name="T2" fmla="*/ 0 w 34"/>
                  <a:gd name="T3" fmla="*/ 0 h 22"/>
                  <a:gd name="T4" fmla="*/ 0 w 34"/>
                  <a:gd name="T5" fmla="*/ 0 h 22"/>
                  <a:gd name="T6" fmla="*/ 0 w 34"/>
                  <a:gd name="T7" fmla="*/ 0 h 22"/>
                  <a:gd name="T8" fmla="*/ 0 w 34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22"/>
                  <a:gd name="T17" fmla="*/ 34 w 34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22">
                    <a:moveTo>
                      <a:pt x="3" y="0"/>
                    </a:moveTo>
                    <a:lnTo>
                      <a:pt x="34" y="6"/>
                    </a:lnTo>
                    <a:lnTo>
                      <a:pt x="31" y="22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83" name="Freeform 301"/>
              <p:cNvSpPr>
                <a:spLocks noChangeAspect="1"/>
              </p:cNvSpPr>
              <p:nvPr/>
            </p:nvSpPr>
            <p:spPr bwMode="auto">
              <a:xfrm>
                <a:off x="3713" y="1652"/>
                <a:ext cx="12" cy="7"/>
              </a:xfrm>
              <a:custGeom>
                <a:avLst/>
                <a:gdLst>
                  <a:gd name="T0" fmla="*/ 0 w 36"/>
                  <a:gd name="T1" fmla="*/ 0 h 21"/>
                  <a:gd name="T2" fmla="*/ 0 w 36"/>
                  <a:gd name="T3" fmla="*/ 0 h 21"/>
                  <a:gd name="T4" fmla="*/ 0 w 36"/>
                  <a:gd name="T5" fmla="*/ 0 h 21"/>
                  <a:gd name="T6" fmla="*/ 0 w 36"/>
                  <a:gd name="T7" fmla="*/ 0 h 21"/>
                  <a:gd name="T8" fmla="*/ 0 w 3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21"/>
                  <a:gd name="T17" fmla="*/ 36 w 3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21">
                    <a:moveTo>
                      <a:pt x="2" y="0"/>
                    </a:moveTo>
                    <a:lnTo>
                      <a:pt x="36" y="5"/>
                    </a:lnTo>
                    <a:lnTo>
                      <a:pt x="35" y="21"/>
                    </a:lnTo>
                    <a:lnTo>
                      <a:pt x="0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84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3737" y="1655"/>
                <a:ext cx="1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85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3736" y="1658"/>
                <a:ext cx="5" cy="10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86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3736" y="1679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87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3736" y="1703"/>
                <a:ext cx="5" cy="1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88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3736" y="1725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89" name="Rectangle 307"/>
              <p:cNvSpPr>
                <a:spLocks noChangeAspect="1" noChangeArrowheads="1"/>
              </p:cNvSpPr>
              <p:nvPr/>
            </p:nvSpPr>
            <p:spPr bwMode="auto">
              <a:xfrm>
                <a:off x="3736" y="1748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0" name="Rectangle 308"/>
              <p:cNvSpPr>
                <a:spLocks noChangeAspect="1" noChangeArrowheads="1"/>
              </p:cNvSpPr>
              <p:nvPr/>
            </p:nvSpPr>
            <p:spPr bwMode="auto">
              <a:xfrm>
                <a:off x="3736" y="1771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1" name="Rectangle 309"/>
              <p:cNvSpPr>
                <a:spLocks noChangeAspect="1" noChangeArrowheads="1"/>
              </p:cNvSpPr>
              <p:nvPr/>
            </p:nvSpPr>
            <p:spPr bwMode="auto">
              <a:xfrm>
                <a:off x="3736" y="1794"/>
                <a:ext cx="5" cy="12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2" name="Rectangle 310"/>
              <p:cNvSpPr>
                <a:spLocks noChangeAspect="1" noChangeArrowheads="1"/>
              </p:cNvSpPr>
              <p:nvPr/>
            </p:nvSpPr>
            <p:spPr bwMode="auto">
              <a:xfrm>
                <a:off x="3736" y="1818"/>
                <a:ext cx="5" cy="10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3" name="Rectangle 311"/>
              <p:cNvSpPr>
                <a:spLocks noChangeAspect="1" noChangeArrowheads="1"/>
              </p:cNvSpPr>
              <p:nvPr/>
            </p:nvSpPr>
            <p:spPr bwMode="auto">
              <a:xfrm>
                <a:off x="3736" y="1828"/>
                <a:ext cx="5" cy="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4" name="Rectangle 312"/>
              <p:cNvSpPr>
                <a:spLocks noChangeAspect="1" noChangeArrowheads="1"/>
              </p:cNvSpPr>
              <p:nvPr/>
            </p:nvSpPr>
            <p:spPr bwMode="auto">
              <a:xfrm>
                <a:off x="3738" y="1841"/>
                <a:ext cx="6" cy="1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495" name="Freeform 313"/>
              <p:cNvSpPr>
                <a:spLocks noChangeAspect="1"/>
              </p:cNvSpPr>
              <p:nvPr/>
            </p:nvSpPr>
            <p:spPr bwMode="auto">
              <a:xfrm>
                <a:off x="3738" y="1841"/>
                <a:ext cx="8" cy="10"/>
              </a:xfrm>
              <a:custGeom>
                <a:avLst/>
                <a:gdLst>
                  <a:gd name="T0" fmla="*/ 0 w 24"/>
                  <a:gd name="T1" fmla="*/ 0 h 31"/>
                  <a:gd name="T2" fmla="*/ 0 w 24"/>
                  <a:gd name="T3" fmla="*/ 0 h 31"/>
                  <a:gd name="T4" fmla="*/ 0 w 24"/>
                  <a:gd name="T5" fmla="*/ 0 h 31"/>
                  <a:gd name="T6" fmla="*/ 0 w 24"/>
                  <a:gd name="T7" fmla="*/ 0 h 31"/>
                  <a:gd name="T8" fmla="*/ 0 w 24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1"/>
                  <a:gd name="T17" fmla="*/ 24 w 2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1">
                    <a:moveTo>
                      <a:pt x="16" y="0"/>
                    </a:moveTo>
                    <a:lnTo>
                      <a:pt x="24" y="27"/>
                    </a:lnTo>
                    <a:lnTo>
                      <a:pt x="7" y="31"/>
                    </a:lnTo>
                    <a:lnTo>
                      <a:pt x="0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96" name="Freeform 314"/>
              <p:cNvSpPr>
                <a:spLocks noChangeAspect="1"/>
              </p:cNvSpPr>
              <p:nvPr/>
            </p:nvSpPr>
            <p:spPr bwMode="auto">
              <a:xfrm>
                <a:off x="3744" y="1862"/>
                <a:ext cx="7" cy="7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w 2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17" y="0"/>
                    </a:moveTo>
                    <a:lnTo>
                      <a:pt x="21" y="16"/>
                    </a:lnTo>
                    <a:lnTo>
                      <a:pt x="5" y="21"/>
                    </a:lnTo>
                    <a:lnTo>
                      <a:pt x="0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97" name="Freeform 315"/>
              <p:cNvSpPr>
                <a:spLocks noChangeAspect="1"/>
              </p:cNvSpPr>
              <p:nvPr/>
            </p:nvSpPr>
            <p:spPr bwMode="auto">
              <a:xfrm>
                <a:off x="3746" y="1867"/>
                <a:ext cx="8" cy="8"/>
              </a:xfrm>
              <a:custGeom>
                <a:avLst/>
                <a:gdLst>
                  <a:gd name="T0" fmla="*/ 0 w 23"/>
                  <a:gd name="T1" fmla="*/ 0 h 23"/>
                  <a:gd name="T2" fmla="*/ 0 w 23"/>
                  <a:gd name="T3" fmla="*/ 0 h 23"/>
                  <a:gd name="T4" fmla="*/ 0 w 23"/>
                  <a:gd name="T5" fmla="*/ 0 h 23"/>
                  <a:gd name="T6" fmla="*/ 0 w 23"/>
                  <a:gd name="T7" fmla="*/ 0 h 23"/>
                  <a:gd name="T8" fmla="*/ 0 w 23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5" y="0"/>
                    </a:moveTo>
                    <a:lnTo>
                      <a:pt x="23" y="15"/>
                    </a:lnTo>
                    <a:lnTo>
                      <a:pt x="8" y="23"/>
                    </a:lnTo>
                    <a:lnTo>
                      <a:pt x="0" y="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98" name="Freeform 316"/>
              <p:cNvSpPr>
                <a:spLocks noChangeAspect="1"/>
              </p:cNvSpPr>
              <p:nvPr/>
            </p:nvSpPr>
            <p:spPr bwMode="auto">
              <a:xfrm>
                <a:off x="3755" y="1880"/>
                <a:ext cx="7" cy="8"/>
              </a:xfrm>
              <a:custGeom>
                <a:avLst/>
                <a:gdLst>
                  <a:gd name="T0" fmla="*/ 0 w 22"/>
                  <a:gd name="T1" fmla="*/ 0 h 23"/>
                  <a:gd name="T2" fmla="*/ 0 w 22"/>
                  <a:gd name="T3" fmla="*/ 0 h 23"/>
                  <a:gd name="T4" fmla="*/ 0 w 22"/>
                  <a:gd name="T5" fmla="*/ 0 h 23"/>
                  <a:gd name="T6" fmla="*/ 0 w 22"/>
                  <a:gd name="T7" fmla="*/ 0 h 23"/>
                  <a:gd name="T8" fmla="*/ 0 w 22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3"/>
                  <a:gd name="T17" fmla="*/ 22 w 2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3">
                    <a:moveTo>
                      <a:pt x="12" y="0"/>
                    </a:moveTo>
                    <a:lnTo>
                      <a:pt x="22" y="1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499" name="Freeform 317"/>
              <p:cNvSpPr>
                <a:spLocks noChangeAspect="1"/>
              </p:cNvSpPr>
              <p:nvPr/>
            </p:nvSpPr>
            <p:spPr bwMode="auto">
              <a:xfrm>
                <a:off x="3758" y="1884"/>
                <a:ext cx="9" cy="9"/>
              </a:xfrm>
              <a:custGeom>
                <a:avLst/>
                <a:gdLst>
                  <a:gd name="T0" fmla="*/ 0 w 26"/>
                  <a:gd name="T1" fmla="*/ 0 h 26"/>
                  <a:gd name="T2" fmla="*/ 0 w 26"/>
                  <a:gd name="T3" fmla="*/ 0 h 26"/>
                  <a:gd name="T4" fmla="*/ 0 w 26"/>
                  <a:gd name="T5" fmla="*/ 0 h 26"/>
                  <a:gd name="T6" fmla="*/ 0 w 26"/>
                  <a:gd name="T7" fmla="*/ 0 h 26"/>
                  <a:gd name="T8" fmla="*/ 0 w 26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12" y="0"/>
                    </a:moveTo>
                    <a:lnTo>
                      <a:pt x="26" y="14"/>
                    </a:lnTo>
                    <a:lnTo>
                      <a:pt x="14" y="26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00" name="Freeform 318"/>
              <p:cNvSpPr>
                <a:spLocks noChangeAspect="1"/>
              </p:cNvSpPr>
              <p:nvPr/>
            </p:nvSpPr>
            <p:spPr bwMode="auto">
              <a:xfrm>
                <a:off x="3772" y="1895"/>
                <a:ext cx="6" cy="4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w 17"/>
                  <a:gd name="T7" fmla="*/ 0 h 10"/>
                  <a:gd name="T8" fmla="*/ 0 w 1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15" y="0"/>
                    </a:moveTo>
                    <a:lnTo>
                      <a:pt x="17" y="3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01" name="Freeform 319"/>
              <p:cNvSpPr>
                <a:spLocks noChangeAspect="1"/>
              </p:cNvSpPr>
              <p:nvPr/>
            </p:nvSpPr>
            <p:spPr bwMode="auto">
              <a:xfrm>
                <a:off x="3774" y="1894"/>
                <a:ext cx="11" cy="8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0 w 32"/>
                  <a:gd name="T5" fmla="*/ 0 h 24"/>
                  <a:gd name="T6" fmla="*/ 0 w 32"/>
                  <a:gd name="T7" fmla="*/ 0 h 24"/>
                  <a:gd name="T8" fmla="*/ 0 w 32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24"/>
                  <a:gd name="T17" fmla="*/ 32 w 3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24">
                    <a:moveTo>
                      <a:pt x="5" y="0"/>
                    </a:moveTo>
                    <a:lnTo>
                      <a:pt x="32" y="8"/>
                    </a:lnTo>
                    <a:lnTo>
                      <a:pt x="27" y="24"/>
                    </a:lnTo>
                    <a:lnTo>
                      <a:pt x="0" y="1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02" name="Rectangle 320"/>
              <p:cNvSpPr>
                <a:spLocks noChangeAspect="1" noChangeArrowheads="1"/>
              </p:cNvSpPr>
              <p:nvPr/>
            </p:nvSpPr>
            <p:spPr bwMode="auto">
              <a:xfrm>
                <a:off x="3106" y="1596"/>
                <a:ext cx="106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03" name="Rectangle 321"/>
              <p:cNvSpPr>
                <a:spLocks noChangeAspect="1" noChangeArrowheads="1"/>
              </p:cNvSpPr>
              <p:nvPr/>
            </p:nvSpPr>
            <p:spPr bwMode="auto">
              <a:xfrm>
                <a:off x="3039" y="1612"/>
                <a:ext cx="255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04" name="Rectangle 322"/>
              <p:cNvSpPr>
                <a:spLocks noChangeAspect="1" noChangeArrowheads="1"/>
              </p:cNvSpPr>
              <p:nvPr/>
            </p:nvSpPr>
            <p:spPr bwMode="auto">
              <a:xfrm>
                <a:off x="2868" y="1630"/>
                <a:ext cx="171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05" name="Rectangle 323"/>
              <p:cNvSpPr>
                <a:spLocks noChangeAspect="1" noChangeArrowheads="1"/>
              </p:cNvSpPr>
              <p:nvPr/>
            </p:nvSpPr>
            <p:spPr bwMode="auto">
              <a:xfrm>
                <a:off x="3119" y="1637"/>
                <a:ext cx="77" cy="6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06" name="Rectangle 324"/>
              <p:cNvSpPr>
                <a:spLocks noChangeAspect="1" noChangeArrowheads="1"/>
              </p:cNvSpPr>
              <p:nvPr/>
            </p:nvSpPr>
            <p:spPr bwMode="auto">
              <a:xfrm>
                <a:off x="3322" y="1630"/>
                <a:ext cx="128" cy="5"/>
              </a:xfrm>
              <a:prstGeom prst="rect">
                <a:avLst/>
              </a:pr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nl-NL" altLang="en-US" sz="2100"/>
              </a:p>
            </p:txBody>
          </p:sp>
          <p:sp>
            <p:nvSpPr>
              <p:cNvPr id="56507" name="Freeform 325"/>
              <p:cNvSpPr>
                <a:spLocks noChangeAspect="1"/>
              </p:cNvSpPr>
              <p:nvPr/>
            </p:nvSpPr>
            <p:spPr bwMode="auto">
              <a:xfrm>
                <a:off x="1811" y="1906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08" name="Freeform 326"/>
              <p:cNvSpPr>
                <a:spLocks noChangeAspect="1"/>
              </p:cNvSpPr>
              <p:nvPr/>
            </p:nvSpPr>
            <p:spPr bwMode="auto">
              <a:xfrm>
                <a:off x="1813" y="1929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09" name="Freeform 327"/>
              <p:cNvSpPr>
                <a:spLocks noChangeAspect="1"/>
              </p:cNvSpPr>
              <p:nvPr/>
            </p:nvSpPr>
            <p:spPr bwMode="auto">
              <a:xfrm>
                <a:off x="1815" y="1952"/>
                <a:ext cx="7" cy="13"/>
              </a:xfrm>
              <a:custGeom>
                <a:avLst/>
                <a:gdLst>
                  <a:gd name="T0" fmla="*/ 0 w 23"/>
                  <a:gd name="T1" fmla="*/ 0 h 39"/>
                  <a:gd name="T2" fmla="*/ 0 w 23"/>
                  <a:gd name="T3" fmla="*/ 0 h 39"/>
                  <a:gd name="T4" fmla="*/ 0 w 23"/>
                  <a:gd name="T5" fmla="*/ 0 h 39"/>
                  <a:gd name="T6" fmla="*/ 0 w 23"/>
                  <a:gd name="T7" fmla="*/ 0 h 39"/>
                  <a:gd name="T8" fmla="*/ 0 w 23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9"/>
                  <a:gd name="T17" fmla="*/ 23 w 23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9">
                    <a:moveTo>
                      <a:pt x="17" y="0"/>
                    </a:moveTo>
                    <a:lnTo>
                      <a:pt x="23" y="36"/>
                    </a:lnTo>
                    <a:lnTo>
                      <a:pt x="6" y="39"/>
                    </a:lnTo>
                    <a:lnTo>
                      <a:pt x="0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0" name="Freeform 328"/>
              <p:cNvSpPr>
                <a:spLocks noChangeAspect="1"/>
              </p:cNvSpPr>
              <p:nvPr/>
            </p:nvSpPr>
            <p:spPr bwMode="auto">
              <a:xfrm>
                <a:off x="1817" y="1975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1" name="Freeform 329"/>
              <p:cNvSpPr>
                <a:spLocks noChangeAspect="1"/>
              </p:cNvSpPr>
              <p:nvPr/>
            </p:nvSpPr>
            <p:spPr bwMode="auto">
              <a:xfrm>
                <a:off x="1820" y="1997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2" name="Freeform 330"/>
              <p:cNvSpPr>
                <a:spLocks noChangeAspect="1"/>
              </p:cNvSpPr>
              <p:nvPr/>
            </p:nvSpPr>
            <p:spPr bwMode="auto">
              <a:xfrm>
                <a:off x="1821" y="2020"/>
                <a:ext cx="8" cy="13"/>
              </a:xfrm>
              <a:custGeom>
                <a:avLst/>
                <a:gdLst>
                  <a:gd name="T0" fmla="*/ 0 w 22"/>
                  <a:gd name="T1" fmla="*/ 0 h 39"/>
                  <a:gd name="T2" fmla="*/ 0 w 22"/>
                  <a:gd name="T3" fmla="*/ 0 h 39"/>
                  <a:gd name="T4" fmla="*/ 0 w 22"/>
                  <a:gd name="T5" fmla="*/ 0 h 39"/>
                  <a:gd name="T6" fmla="*/ 0 w 22"/>
                  <a:gd name="T7" fmla="*/ 0 h 39"/>
                  <a:gd name="T8" fmla="*/ 0 w 22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16" y="0"/>
                    </a:moveTo>
                    <a:lnTo>
                      <a:pt x="22" y="36"/>
                    </a:lnTo>
                    <a:lnTo>
                      <a:pt x="6" y="39"/>
                    </a:lnTo>
                    <a:lnTo>
                      <a:pt x="0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3" name="Freeform 331"/>
              <p:cNvSpPr>
                <a:spLocks noChangeAspect="1"/>
              </p:cNvSpPr>
              <p:nvPr/>
            </p:nvSpPr>
            <p:spPr bwMode="auto">
              <a:xfrm>
                <a:off x="1824" y="2043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4" name="Freeform 332"/>
              <p:cNvSpPr>
                <a:spLocks noChangeAspect="1"/>
              </p:cNvSpPr>
              <p:nvPr/>
            </p:nvSpPr>
            <p:spPr bwMode="auto">
              <a:xfrm>
                <a:off x="1826" y="2066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5" name="Freeform 333"/>
              <p:cNvSpPr>
                <a:spLocks noChangeAspect="1"/>
              </p:cNvSpPr>
              <p:nvPr/>
            </p:nvSpPr>
            <p:spPr bwMode="auto">
              <a:xfrm>
                <a:off x="1828" y="2089"/>
                <a:ext cx="7" cy="13"/>
              </a:xfrm>
              <a:custGeom>
                <a:avLst/>
                <a:gdLst>
                  <a:gd name="T0" fmla="*/ 0 w 23"/>
                  <a:gd name="T1" fmla="*/ 0 h 38"/>
                  <a:gd name="T2" fmla="*/ 0 w 23"/>
                  <a:gd name="T3" fmla="*/ 0 h 38"/>
                  <a:gd name="T4" fmla="*/ 0 w 23"/>
                  <a:gd name="T5" fmla="*/ 0 h 38"/>
                  <a:gd name="T6" fmla="*/ 0 w 23"/>
                  <a:gd name="T7" fmla="*/ 0 h 38"/>
                  <a:gd name="T8" fmla="*/ 0 w 23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8"/>
                  <a:gd name="T17" fmla="*/ 23 w 23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8">
                    <a:moveTo>
                      <a:pt x="17" y="0"/>
                    </a:moveTo>
                    <a:lnTo>
                      <a:pt x="23" y="35"/>
                    </a:lnTo>
                    <a:lnTo>
                      <a:pt x="6" y="38"/>
                    </a:lnTo>
                    <a:lnTo>
                      <a:pt x="0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6" name="Freeform 334"/>
              <p:cNvSpPr>
                <a:spLocks noChangeAspect="1"/>
              </p:cNvSpPr>
              <p:nvPr/>
            </p:nvSpPr>
            <p:spPr bwMode="auto">
              <a:xfrm>
                <a:off x="1830" y="2112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7" name="Freeform 335"/>
              <p:cNvSpPr>
                <a:spLocks noChangeAspect="1"/>
              </p:cNvSpPr>
              <p:nvPr/>
            </p:nvSpPr>
            <p:spPr bwMode="auto">
              <a:xfrm>
                <a:off x="1833" y="2135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8" name="Freeform 336"/>
              <p:cNvSpPr>
                <a:spLocks noChangeAspect="1"/>
              </p:cNvSpPr>
              <p:nvPr/>
            </p:nvSpPr>
            <p:spPr bwMode="auto">
              <a:xfrm>
                <a:off x="1834" y="2158"/>
                <a:ext cx="8" cy="13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0 w 22"/>
                  <a:gd name="T5" fmla="*/ 0 h 38"/>
                  <a:gd name="T6" fmla="*/ 0 w 22"/>
                  <a:gd name="T7" fmla="*/ 0 h 38"/>
                  <a:gd name="T8" fmla="*/ 0 w 22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8"/>
                  <a:gd name="T17" fmla="*/ 22 w 22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8">
                    <a:moveTo>
                      <a:pt x="16" y="0"/>
                    </a:moveTo>
                    <a:lnTo>
                      <a:pt x="22" y="35"/>
                    </a:lnTo>
                    <a:lnTo>
                      <a:pt x="6" y="38"/>
                    </a:lnTo>
                    <a:lnTo>
                      <a:pt x="0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19" name="Freeform 337"/>
              <p:cNvSpPr>
                <a:spLocks noChangeAspect="1"/>
              </p:cNvSpPr>
              <p:nvPr/>
            </p:nvSpPr>
            <p:spPr bwMode="auto">
              <a:xfrm>
                <a:off x="1837" y="2180"/>
                <a:ext cx="6" cy="13"/>
              </a:xfrm>
              <a:custGeom>
                <a:avLst/>
                <a:gdLst>
                  <a:gd name="T0" fmla="*/ 0 w 20"/>
                  <a:gd name="T1" fmla="*/ 0 h 37"/>
                  <a:gd name="T2" fmla="*/ 0 w 20"/>
                  <a:gd name="T3" fmla="*/ 0 h 37"/>
                  <a:gd name="T4" fmla="*/ 0 w 20"/>
                  <a:gd name="T5" fmla="*/ 0 h 37"/>
                  <a:gd name="T6" fmla="*/ 0 w 20"/>
                  <a:gd name="T7" fmla="*/ 0 h 37"/>
                  <a:gd name="T8" fmla="*/ 0 w 20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7"/>
                  <a:gd name="T17" fmla="*/ 20 w 20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7">
                    <a:moveTo>
                      <a:pt x="17" y="0"/>
                    </a:moveTo>
                    <a:lnTo>
                      <a:pt x="20" y="36"/>
                    </a:lnTo>
                    <a:lnTo>
                      <a:pt x="3" y="37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0" name="Freeform 338"/>
              <p:cNvSpPr>
                <a:spLocks noChangeAspect="1"/>
              </p:cNvSpPr>
              <p:nvPr/>
            </p:nvSpPr>
            <p:spPr bwMode="auto">
              <a:xfrm>
                <a:off x="1839" y="2204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1" name="Freeform 339"/>
              <p:cNvSpPr>
                <a:spLocks noChangeAspect="1"/>
              </p:cNvSpPr>
              <p:nvPr/>
            </p:nvSpPr>
            <p:spPr bwMode="auto">
              <a:xfrm>
                <a:off x="1841" y="2227"/>
                <a:ext cx="7" cy="12"/>
              </a:xfrm>
              <a:custGeom>
                <a:avLst/>
                <a:gdLst>
                  <a:gd name="T0" fmla="*/ 0 w 23"/>
                  <a:gd name="T1" fmla="*/ 0 h 37"/>
                  <a:gd name="T2" fmla="*/ 0 w 23"/>
                  <a:gd name="T3" fmla="*/ 0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7"/>
                  <a:gd name="T17" fmla="*/ 23 w 23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7">
                    <a:moveTo>
                      <a:pt x="17" y="0"/>
                    </a:moveTo>
                    <a:lnTo>
                      <a:pt x="23" y="34"/>
                    </a:lnTo>
                    <a:lnTo>
                      <a:pt x="6" y="37"/>
                    </a:lnTo>
                    <a:lnTo>
                      <a:pt x="0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2" name="Freeform 340"/>
              <p:cNvSpPr>
                <a:spLocks noChangeAspect="1"/>
              </p:cNvSpPr>
              <p:nvPr/>
            </p:nvSpPr>
            <p:spPr bwMode="auto">
              <a:xfrm>
                <a:off x="1843" y="2250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3" name="Freeform 341"/>
              <p:cNvSpPr>
                <a:spLocks noChangeAspect="1"/>
              </p:cNvSpPr>
              <p:nvPr/>
            </p:nvSpPr>
            <p:spPr bwMode="auto">
              <a:xfrm>
                <a:off x="1846" y="2272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4" name="Freeform 342"/>
              <p:cNvSpPr>
                <a:spLocks noChangeAspect="1"/>
              </p:cNvSpPr>
              <p:nvPr/>
            </p:nvSpPr>
            <p:spPr bwMode="auto">
              <a:xfrm>
                <a:off x="1847" y="2296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6" y="0"/>
                    </a:moveTo>
                    <a:lnTo>
                      <a:pt x="21" y="34"/>
                    </a:lnTo>
                    <a:lnTo>
                      <a:pt x="4" y="36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5" name="Freeform 343"/>
              <p:cNvSpPr>
                <a:spLocks noChangeAspect="1"/>
              </p:cNvSpPr>
              <p:nvPr/>
            </p:nvSpPr>
            <p:spPr bwMode="auto">
              <a:xfrm>
                <a:off x="1850" y="2319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6" name="Freeform 344"/>
              <p:cNvSpPr>
                <a:spLocks noChangeAspect="1"/>
              </p:cNvSpPr>
              <p:nvPr/>
            </p:nvSpPr>
            <p:spPr bwMode="auto">
              <a:xfrm>
                <a:off x="1852" y="2342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7" name="Freeform 345"/>
              <p:cNvSpPr>
                <a:spLocks noChangeAspect="1"/>
              </p:cNvSpPr>
              <p:nvPr/>
            </p:nvSpPr>
            <p:spPr bwMode="auto">
              <a:xfrm>
                <a:off x="1854" y="2364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7" y="0"/>
                    </a:moveTo>
                    <a:lnTo>
                      <a:pt x="21" y="35"/>
                    </a:lnTo>
                    <a:lnTo>
                      <a:pt x="5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8" name="Freeform 346"/>
              <p:cNvSpPr>
                <a:spLocks noChangeAspect="1"/>
              </p:cNvSpPr>
              <p:nvPr/>
            </p:nvSpPr>
            <p:spPr bwMode="auto">
              <a:xfrm>
                <a:off x="1856" y="2387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29" name="Freeform 347"/>
              <p:cNvSpPr>
                <a:spLocks noChangeAspect="1"/>
              </p:cNvSpPr>
              <p:nvPr/>
            </p:nvSpPr>
            <p:spPr bwMode="auto">
              <a:xfrm>
                <a:off x="1859" y="2410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0" name="Freeform 348"/>
              <p:cNvSpPr>
                <a:spLocks noChangeAspect="1"/>
              </p:cNvSpPr>
              <p:nvPr/>
            </p:nvSpPr>
            <p:spPr bwMode="auto">
              <a:xfrm>
                <a:off x="1860" y="2433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6" y="0"/>
                    </a:moveTo>
                    <a:lnTo>
                      <a:pt x="21" y="34"/>
                    </a:lnTo>
                    <a:lnTo>
                      <a:pt x="4" y="36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1" name="Freeform 349"/>
              <p:cNvSpPr>
                <a:spLocks noChangeAspect="1"/>
              </p:cNvSpPr>
              <p:nvPr/>
            </p:nvSpPr>
            <p:spPr bwMode="auto">
              <a:xfrm>
                <a:off x="1863" y="2456"/>
                <a:ext cx="6" cy="12"/>
              </a:xfrm>
              <a:custGeom>
                <a:avLst/>
                <a:gdLst>
                  <a:gd name="T0" fmla="*/ 0 w 20"/>
                  <a:gd name="T1" fmla="*/ 0 h 38"/>
                  <a:gd name="T2" fmla="*/ 0 w 20"/>
                  <a:gd name="T3" fmla="*/ 0 h 38"/>
                  <a:gd name="T4" fmla="*/ 0 w 20"/>
                  <a:gd name="T5" fmla="*/ 0 h 38"/>
                  <a:gd name="T6" fmla="*/ 0 w 20"/>
                  <a:gd name="T7" fmla="*/ 0 h 38"/>
                  <a:gd name="T8" fmla="*/ 0 w 20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8"/>
                  <a:gd name="T17" fmla="*/ 20 w 2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8">
                    <a:moveTo>
                      <a:pt x="17" y="0"/>
                    </a:moveTo>
                    <a:lnTo>
                      <a:pt x="20" y="36"/>
                    </a:lnTo>
                    <a:lnTo>
                      <a:pt x="3" y="38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2" name="Freeform 350"/>
              <p:cNvSpPr>
                <a:spLocks noChangeAspect="1"/>
              </p:cNvSpPr>
              <p:nvPr/>
            </p:nvSpPr>
            <p:spPr bwMode="auto">
              <a:xfrm>
                <a:off x="1865" y="2480"/>
                <a:ext cx="6" cy="11"/>
              </a:xfrm>
              <a:custGeom>
                <a:avLst/>
                <a:gdLst>
                  <a:gd name="T0" fmla="*/ 0 w 18"/>
                  <a:gd name="T1" fmla="*/ 0 h 35"/>
                  <a:gd name="T2" fmla="*/ 0 w 18"/>
                  <a:gd name="T3" fmla="*/ 0 h 35"/>
                  <a:gd name="T4" fmla="*/ 0 w 18"/>
                  <a:gd name="T5" fmla="*/ 0 h 35"/>
                  <a:gd name="T6" fmla="*/ 0 w 18"/>
                  <a:gd name="T7" fmla="*/ 0 h 35"/>
                  <a:gd name="T8" fmla="*/ 0 w 18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5"/>
                  <a:gd name="T17" fmla="*/ 18 w 1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5">
                    <a:moveTo>
                      <a:pt x="16" y="0"/>
                    </a:moveTo>
                    <a:lnTo>
                      <a:pt x="18" y="35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3" name="Freeform 351"/>
              <p:cNvSpPr>
                <a:spLocks noChangeAspect="1"/>
              </p:cNvSpPr>
              <p:nvPr/>
            </p:nvSpPr>
            <p:spPr bwMode="auto">
              <a:xfrm>
                <a:off x="1867" y="2502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7" y="0"/>
                    </a:moveTo>
                    <a:lnTo>
                      <a:pt x="21" y="35"/>
                    </a:lnTo>
                    <a:lnTo>
                      <a:pt x="5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4" name="Freeform 352"/>
              <p:cNvSpPr>
                <a:spLocks noChangeAspect="1"/>
              </p:cNvSpPr>
              <p:nvPr/>
            </p:nvSpPr>
            <p:spPr bwMode="auto">
              <a:xfrm>
                <a:off x="1869" y="2525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16" y="0"/>
                    </a:moveTo>
                    <a:lnTo>
                      <a:pt x="19" y="35"/>
                    </a:lnTo>
                    <a:lnTo>
                      <a:pt x="3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5" name="Freeform 353"/>
              <p:cNvSpPr>
                <a:spLocks noChangeAspect="1"/>
              </p:cNvSpPr>
              <p:nvPr/>
            </p:nvSpPr>
            <p:spPr bwMode="auto">
              <a:xfrm>
                <a:off x="1872" y="2548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7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6" name="Freeform 354"/>
              <p:cNvSpPr>
                <a:spLocks noChangeAspect="1"/>
              </p:cNvSpPr>
              <p:nvPr/>
            </p:nvSpPr>
            <p:spPr bwMode="auto">
              <a:xfrm>
                <a:off x="1873" y="2570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6" y="0"/>
                    </a:moveTo>
                    <a:lnTo>
                      <a:pt x="21" y="35"/>
                    </a:lnTo>
                    <a:lnTo>
                      <a:pt x="4" y="36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7" name="Freeform 355"/>
              <p:cNvSpPr>
                <a:spLocks noChangeAspect="1"/>
              </p:cNvSpPr>
              <p:nvPr/>
            </p:nvSpPr>
            <p:spPr bwMode="auto">
              <a:xfrm>
                <a:off x="1876" y="2593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7" y="0"/>
                    </a:moveTo>
                    <a:lnTo>
                      <a:pt x="20" y="34"/>
                    </a:lnTo>
                    <a:lnTo>
                      <a:pt x="3" y="36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8" name="Freeform 356"/>
              <p:cNvSpPr>
                <a:spLocks noChangeAspect="1"/>
              </p:cNvSpPr>
              <p:nvPr/>
            </p:nvSpPr>
            <p:spPr bwMode="auto">
              <a:xfrm>
                <a:off x="1878" y="2617"/>
                <a:ext cx="6" cy="11"/>
              </a:xfrm>
              <a:custGeom>
                <a:avLst/>
                <a:gdLst>
                  <a:gd name="T0" fmla="*/ 0 w 18"/>
                  <a:gd name="T1" fmla="*/ 0 h 35"/>
                  <a:gd name="T2" fmla="*/ 0 w 18"/>
                  <a:gd name="T3" fmla="*/ 0 h 35"/>
                  <a:gd name="T4" fmla="*/ 0 w 18"/>
                  <a:gd name="T5" fmla="*/ 0 h 35"/>
                  <a:gd name="T6" fmla="*/ 0 w 18"/>
                  <a:gd name="T7" fmla="*/ 0 h 35"/>
                  <a:gd name="T8" fmla="*/ 0 w 18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5"/>
                  <a:gd name="T17" fmla="*/ 18 w 1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5">
                    <a:moveTo>
                      <a:pt x="16" y="0"/>
                    </a:moveTo>
                    <a:lnTo>
                      <a:pt x="18" y="35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39" name="Freeform 357"/>
              <p:cNvSpPr>
                <a:spLocks noChangeAspect="1"/>
              </p:cNvSpPr>
              <p:nvPr/>
            </p:nvSpPr>
            <p:spPr bwMode="auto">
              <a:xfrm>
                <a:off x="1880" y="2640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7" y="0"/>
                    </a:moveTo>
                    <a:lnTo>
                      <a:pt x="21" y="34"/>
                    </a:lnTo>
                    <a:lnTo>
                      <a:pt x="5" y="36"/>
                    </a:lnTo>
                    <a:lnTo>
                      <a:pt x="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0" name="Freeform 358"/>
              <p:cNvSpPr>
                <a:spLocks noChangeAspect="1"/>
              </p:cNvSpPr>
              <p:nvPr/>
            </p:nvSpPr>
            <p:spPr bwMode="auto">
              <a:xfrm>
                <a:off x="1882" y="2663"/>
                <a:ext cx="6" cy="12"/>
              </a:xfrm>
              <a:custGeom>
                <a:avLst/>
                <a:gdLst>
                  <a:gd name="T0" fmla="*/ 0 w 18"/>
                  <a:gd name="T1" fmla="*/ 0 h 35"/>
                  <a:gd name="T2" fmla="*/ 0 w 18"/>
                  <a:gd name="T3" fmla="*/ 0 h 35"/>
                  <a:gd name="T4" fmla="*/ 0 w 18"/>
                  <a:gd name="T5" fmla="*/ 0 h 35"/>
                  <a:gd name="T6" fmla="*/ 0 w 18"/>
                  <a:gd name="T7" fmla="*/ 0 h 35"/>
                  <a:gd name="T8" fmla="*/ 0 w 18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5"/>
                  <a:gd name="T17" fmla="*/ 18 w 1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5">
                    <a:moveTo>
                      <a:pt x="16" y="0"/>
                    </a:moveTo>
                    <a:lnTo>
                      <a:pt x="18" y="35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1" name="Freeform 359"/>
              <p:cNvSpPr>
                <a:spLocks noChangeAspect="1"/>
              </p:cNvSpPr>
              <p:nvPr/>
            </p:nvSpPr>
            <p:spPr bwMode="auto">
              <a:xfrm>
                <a:off x="1885" y="2686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7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2" name="Freeform 360"/>
              <p:cNvSpPr>
                <a:spLocks noChangeAspect="1"/>
              </p:cNvSpPr>
              <p:nvPr/>
            </p:nvSpPr>
            <p:spPr bwMode="auto">
              <a:xfrm>
                <a:off x="1886" y="2708"/>
                <a:ext cx="7" cy="12"/>
              </a:xfrm>
              <a:custGeom>
                <a:avLst/>
                <a:gdLst>
                  <a:gd name="T0" fmla="*/ 0 w 21"/>
                  <a:gd name="T1" fmla="*/ 0 h 35"/>
                  <a:gd name="T2" fmla="*/ 0 w 21"/>
                  <a:gd name="T3" fmla="*/ 0 h 35"/>
                  <a:gd name="T4" fmla="*/ 0 w 21"/>
                  <a:gd name="T5" fmla="*/ 0 h 35"/>
                  <a:gd name="T6" fmla="*/ 0 w 21"/>
                  <a:gd name="T7" fmla="*/ 0 h 35"/>
                  <a:gd name="T8" fmla="*/ 0 w 21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5"/>
                  <a:gd name="T17" fmla="*/ 21 w 2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5">
                    <a:moveTo>
                      <a:pt x="16" y="0"/>
                    </a:moveTo>
                    <a:lnTo>
                      <a:pt x="21" y="33"/>
                    </a:lnTo>
                    <a:lnTo>
                      <a:pt x="4" y="35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3" name="Freeform 361"/>
              <p:cNvSpPr>
                <a:spLocks noChangeAspect="1"/>
              </p:cNvSpPr>
              <p:nvPr/>
            </p:nvSpPr>
            <p:spPr bwMode="auto">
              <a:xfrm>
                <a:off x="1889" y="2731"/>
                <a:ext cx="6" cy="12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7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4" name="Freeform 362"/>
              <p:cNvSpPr>
                <a:spLocks noChangeAspect="1"/>
              </p:cNvSpPr>
              <p:nvPr/>
            </p:nvSpPr>
            <p:spPr bwMode="auto">
              <a:xfrm>
                <a:off x="1891" y="2754"/>
                <a:ext cx="6" cy="12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6" y="0"/>
                    </a:moveTo>
                    <a:lnTo>
                      <a:pt x="18" y="34"/>
                    </a:lnTo>
                    <a:lnTo>
                      <a:pt x="1" y="3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5" name="Freeform 363"/>
              <p:cNvSpPr>
                <a:spLocks noChangeAspect="1"/>
              </p:cNvSpPr>
              <p:nvPr/>
            </p:nvSpPr>
            <p:spPr bwMode="auto">
              <a:xfrm>
                <a:off x="1893" y="2777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17" y="0"/>
                    </a:moveTo>
                    <a:lnTo>
                      <a:pt x="21" y="34"/>
                    </a:lnTo>
                    <a:lnTo>
                      <a:pt x="5" y="36"/>
                    </a:lnTo>
                    <a:lnTo>
                      <a:pt x="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6" name="Freeform 364"/>
              <p:cNvSpPr>
                <a:spLocks noChangeAspect="1"/>
              </p:cNvSpPr>
              <p:nvPr/>
            </p:nvSpPr>
            <p:spPr bwMode="auto">
              <a:xfrm>
                <a:off x="1895" y="2801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6" y="0"/>
                    </a:moveTo>
                    <a:lnTo>
                      <a:pt x="18" y="34"/>
                    </a:lnTo>
                    <a:lnTo>
                      <a:pt x="1" y="3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7" name="Freeform 365"/>
              <p:cNvSpPr>
                <a:spLocks noChangeAspect="1"/>
              </p:cNvSpPr>
              <p:nvPr/>
            </p:nvSpPr>
            <p:spPr bwMode="auto">
              <a:xfrm>
                <a:off x="1898" y="2824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6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8" name="Freeform 366"/>
              <p:cNvSpPr>
                <a:spLocks noChangeAspect="1"/>
              </p:cNvSpPr>
              <p:nvPr/>
            </p:nvSpPr>
            <p:spPr bwMode="auto">
              <a:xfrm>
                <a:off x="1899" y="2846"/>
                <a:ext cx="7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16" y="0"/>
                    </a:moveTo>
                    <a:lnTo>
                      <a:pt x="20" y="34"/>
                    </a:lnTo>
                    <a:lnTo>
                      <a:pt x="4" y="36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49" name="Freeform 367"/>
              <p:cNvSpPr>
                <a:spLocks noChangeAspect="1"/>
              </p:cNvSpPr>
              <p:nvPr/>
            </p:nvSpPr>
            <p:spPr bwMode="auto">
              <a:xfrm>
                <a:off x="1902" y="2869"/>
                <a:ext cx="6" cy="12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6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0" name="Freeform 368"/>
              <p:cNvSpPr>
                <a:spLocks noChangeAspect="1"/>
              </p:cNvSpPr>
              <p:nvPr/>
            </p:nvSpPr>
            <p:spPr bwMode="auto">
              <a:xfrm>
                <a:off x="1904" y="2892"/>
                <a:ext cx="6" cy="11"/>
              </a:xfrm>
              <a:custGeom>
                <a:avLst/>
                <a:gdLst>
                  <a:gd name="T0" fmla="*/ 0 w 18"/>
                  <a:gd name="T1" fmla="*/ 0 h 33"/>
                  <a:gd name="T2" fmla="*/ 0 w 18"/>
                  <a:gd name="T3" fmla="*/ 0 h 33"/>
                  <a:gd name="T4" fmla="*/ 0 w 18"/>
                  <a:gd name="T5" fmla="*/ 0 h 33"/>
                  <a:gd name="T6" fmla="*/ 0 w 18"/>
                  <a:gd name="T7" fmla="*/ 0 h 33"/>
                  <a:gd name="T8" fmla="*/ 0 w 18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3"/>
                  <a:gd name="T17" fmla="*/ 18 w 18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3">
                    <a:moveTo>
                      <a:pt x="17" y="0"/>
                    </a:moveTo>
                    <a:lnTo>
                      <a:pt x="18" y="33"/>
                    </a:lnTo>
                    <a:lnTo>
                      <a:pt x="2" y="33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1" name="Freeform 369"/>
              <p:cNvSpPr>
                <a:spLocks noChangeAspect="1"/>
              </p:cNvSpPr>
              <p:nvPr/>
            </p:nvSpPr>
            <p:spPr bwMode="auto">
              <a:xfrm>
                <a:off x="1906" y="2914"/>
                <a:ext cx="7" cy="12"/>
              </a:xfrm>
              <a:custGeom>
                <a:avLst/>
                <a:gdLst>
                  <a:gd name="T0" fmla="*/ 0 w 21"/>
                  <a:gd name="T1" fmla="*/ 0 h 35"/>
                  <a:gd name="T2" fmla="*/ 0 w 21"/>
                  <a:gd name="T3" fmla="*/ 0 h 35"/>
                  <a:gd name="T4" fmla="*/ 0 w 21"/>
                  <a:gd name="T5" fmla="*/ 0 h 35"/>
                  <a:gd name="T6" fmla="*/ 0 w 21"/>
                  <a:gd name="T7" fmla="*/ 0 h 35"/>
                  <a:gd name="T8" fmla="*/ 0 w 21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5"/>
                  <a:gd name="T17" fmla="*/ 21 w 2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5">
                    <a:moveTo>
                      <a:pt x="16" y="0"/>
                    </a:moveTo>
                    <a:lnTo>
                      <a:pt x="21" y="34"/>
                    </a:lnTo>
                    <a:lnTo>
                      <a:pt x="4" y="35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2" name="Freeform 370"/>
              <p:cNvSpPr>
                <a:spLocks noChangeAspect="1"/>
              </p:cNvSpPr>
              <p:nvPr/>
            </p:nvSpPr>
            <p:spPr bwMode="auto">
              <a:xfrm>
                <a:off x="1908" y="2938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4"/>
                  <a:gd name="T17" fmla="*/ 18 w 18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4">
                    <a:moveTo>
                      <a:pt x="17" y="0"/>
                    </a:moveTo>
                    <a:lnTo>
                      <a:pt x="18" y="34"/>
                    </a:lnTo>
                    <a:lnTo>
                      <a:pt x="2" y="3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3" name="Freeform 371"/>
              <p:cNvSpPr>
                <a:spLocks noChangeAspect="1"/>
              </p:cNvSpPr>
              <p:nvPr/>
            </p:nvSpPr>
            <p:spPr bwMode="auto">
              <a:xfrm>
                <a:off x="1911" y="2961"/>
                <a:ext cx="6" cy="11"/>
              </a:xfrm>
              <a:custGeom>
                <a:avLst/>
                <a:gdLst>
                  <a:gd name="T0" fmla="*/ 0 w 18"/>
                  <a:gd name="T1" fmla="*/ 0 h 35"/>
                  <a:gd name="T2" fmla="*/ 0 w 18"/>
                  <a:gd name="T3" fmla="*/ 0 h 35"/>
                  <a:gd name="T4" fmla="*/ 0 w 18"/>
                  <a:gd name="T5" fmla="*/ 0 h 35"/>
                  <a:gd name="T6" fmla="*/ 0 w 18"/>
                  <a:gd name="T7" fmla="*/ 0 h 35"/>
                  <a:gd name="T8" fmla="*/ 0 w 18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5"/>
                  <a:gd name="T17" fmla="*/ 18 w 1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5">
                    <a:moveTo>
                      <a:pt x="16" y="0"/>
                    </a:moveTo>
                    <a:lnTo>
                      <a:pt x="18" y="35"/>
                    </a:lnTo>
                    <a:lnTo>
                      <a:pt x="1" y="35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4" name="Freeform 372"/>
              <p:cNvSpPr>
                <a:spLocks noChangeAspect="1"/>
              </p:cNvSpPr>
              <p:nvPr/>
            </p:nvSpPr>
            <p:spPr bwMode="auto">
              <a:xfrm>
                <a:off x="4485" y="1906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5" name="Freeform 373"/>
              <p:cNvSpPr>
                <a:spLocks noChangeAspect="1"/>
              </p:cNvSpPr>
              <p:nvPr/>
            </p:nvSpPr>
            <p:spPr bwMode="auto">
              <a:xfrm>
                <a:off x="4483" y="1929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6" name="Freeform 374"/>
              <p:cNvSpPr>
                <a:spLocks noChangeAspect="1"/>
              </p:cNvSpPr>
              <p:nvPr/>
            </p:nvSpPr>
            <p:spPr bwMode="auto">
              <a:xfrm>
                <a:off x="4480" y="1952"/>
                <a:ext cx="7" cy="13"/>
              </a:xfrm>
              <a:custGeom>
                <a:avLst/>
                <a:gdLst>
                  <a:gd name="T0" fmla="*/ 0 w 23"/>
                  <a:gd name="T1" fmla="*/ 0 h 39"/>
                  <a:gd name="T2" fmla="*/ 0 w 23"/>
                  <a:gd name="T3" fmla="*/ 0 h 39"/>
                  <a:gd name="T4" fmla="*/ 0 w 23"/>
                  <a:gd name="T5" fmla="*/ 0 h 39"/>
                  <a:gd name="T6" fmla="*/ 0 w 23"/>
                  <a:gd name="T7" fmla="*/ 0 h 39"/>
                  <a:gd name="T8" fmla="*/ 0 w 23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9"/>
                  <a:gd name="T17" fmla="*/ 23 w 23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9">
                    <a:moveTo>
                      <a:pt x="6" y="0"/>
                    </a:moveTo>
                    <a:lnTo>
                      <a:pt x="0" y="36"/>
                    </a:lnTo>
                    <a:lnTo>
                      <a:pt x="17" y="39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7" name="Freeform 375"/>
              <p:cNvSpPr>
                <a:spLocks noChangeAspect="1"/>
              </p:cNvSpPr>
              <p:nvPr/>
            </p:nvSpPr>
            <p:spPr bwMode="auto">
              <a:xfrm>
                <a:off x="4479" y="1975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8" name="Freeform 376"/>
              <p:cNvSpPr>
                <a:spLocks noChangeAspect="1"/>
              </p:cNvSpPr>
              <p:nvPr/>
            </p:nvSpPr>
            <p:spPr bwMode="auto">
              <a:xfrm>
                <a:off x="4476" y="1997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4"/>
                    </a:lnTo>
                    <a:lnTo>
                      <a:pt x="16" y="36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59" name="Freeform 377"/>
              <p:cNvSpPr>
                <a:spLocks noChangeAspect="1"/>
              </p:cNvSpPr>
              <p:nvPr/>
            </p:nvSpPr>
            <p:spPr bwMode="auto">
              <a:xfrm>
                <a:off x="4473" y="2020"/>
                <a:ext cx="8" cy="13"/>
              </a:xfrm>
              <a:custGeom>
                <a:avLst/>
                <a:gdLst>
                  <a:gd name="T0" fmla="*/ 0 w 22"/>
                  <a:gd name="T1" fmla="*/ 0 h 39"/>
                  <a:gd name="T2" fmla="*/ 0 w 22"/>
                  <a:gd name="T3" fmla="*/ 0 h 39"/>
                  <a:gd name="T4" fmla="*/ 0 w 22"/>
                  <a:gd name="T5" fmla="*/ 0 h 39"/>
                  <a:gd name="T6" fmla="*/ 0 w 22"/>
                  <a:gd name="T7" fmla="*/ 0 h 39"/>
                  <a:gd name="T8" fmla="*/ 0 w 22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6" y="0"/>
                    </a:moveTo>
                    <a:lnTo>
                      <a:pt x="0" y="36"/>
                    </a:lnTo>
                    <a:lnTo>
                      <a:pt x="16" y="39"/>
                    </a:lnTo>
                    <a:lnTo>
                      <a:pt x="22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0" name="Freeform 378"/>
              <p:cNvSpPr>
                <a:spLocks noChangeAspect="1"/>
              </p:cNvSpPr>
              <p:nvPr/>
            </p:nvSpPr>
            <p:spPr bwMode="auto">
              <a:xfrm>
                <a:off x="4472" y="2043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4"/>
                    </a:lnTo>
                    <a:lnTo>
                      <a:pt x="16" y="36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1" name="Freeform 379"/>
              <p:cNvSpPr>
                <a:spLocks noChangeAspect="1"/>
              </p:cNvSpPr>
              <p:nvPr/>
            </p:nvSpPr>
            <p:spPr bwMode="auto">
              <a:xfrm>
                <a:off x="4470" y="2066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2" name="Freeform 380"/>
              <p:cNvSpPr>
                <a:spLocks noChangeAspect="1"/>
              </p:cNvSpPr>
              <p:nvPr/>
            </p:nvSpPr>
            <p:spPr bwMode="auto">
              <a:xfrm>
                <a:off x="4468" y="2089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3" name="Freeform 381"/>
              <p:cNvSpPr>
                <a:spLocks noChangeAspect="1"/>
              </p:cNvSpPr>
              <p:nvPr/>
            </p:nvSpPr>
            <p:spPr bwMode="auto">
              <a:xfrm>
                <a:off x="4466" y="2112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4" name="Freeform 382"/>
              <p:cNvSpPr>
                <a:spLocks noChangeAspect="1"/>
              </p:cNvSpPr>
              <p:nvPr/>
            </p:nvSpPr>
            <p:spPr bwMode="auto">
              <a:xfrm>
                <a:off x="4463" y="2135"/>
                <a:ext cx="7" cy="13"/>
              </a:xfrm>
              <a:custGeom>
                <a:avLst/>
                <a:gdLst>
                  <a:gd name="T0" fmla="*/ 0 w 23"/>
                  <a:gd name="T1" fmla="*/ 0 h 38"/>
                  <a:gd name="T2" fmla="*/ 0 w 23"/>
                  <a:gd name="T3" fmla="*/ 0 h 38"/>
                  <a:gd name="T4" fmla="*/ 0 w 23"/>
                  <a:gd name="T5" fmla="*/ 0 h 38"/>
                  <a:gd name="T6" fmla="*/ 0 w 23"/>
                  <a:gd name="T7" fmla="*/ 0 h 38"/>
                  <a:gd name="T8" fmla="*/ 0 w 23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8"/>
                  <a:gd name="T17" fmla="*/ 23 w 23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8">
                    <a:moveTo>
                      <a:pt x="6" y="0"/>
                    </a:moveTo>
                    <a:lnTo>
                      <a:pt x="0" y="35"/>
                    </a:lnTo>
                    <a:lnTo>
                      <a:pt x="17" y="38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5" name="Freeform 383"/>
              <p:cNvSpPr>
                <a:spLocks noChangeAspect="1"/>
              </p:cNvSpPr>
              <p:nvPr/>
            </p:nvSpPr>
            <p:spPr bwMode="auto">
              <a:xfrm>
                <a:off x="4462" y="2158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6" name="Freeform 384"/>
              <p:cNvSpPr>
                <a:spLocks noChangeAspect="1"/>
              </p:cNvSpPr>
              <p:nvPr/>
            </p:nvSpPr>
            <p:spPr bwMode="auto">
              <a:xfrm>
                <a:off x="4459" y="2180"/>
                <a:ext cx="7" cy="13"/>
              </a:xfrm>
              <a:custGeom>
                <a:avLst/>
                <a:gdLst>
                  <a:gd name="T0" fmla="*/ 0 w 19"/>
                  <a:gd name="T1" fmla="*/ 0 h 37"/>
                  <a:gd name="T2" fmla="*/ 0 w 19"/>
                  <a:gd name="T3" fmla="*/ 0 h 37"/>
                  <a:gd name="T4" fmla="*/ 0 w 19"/>
                  <a:gd name="T5" fmla="*/ 0 h 37"/>
                  <a:gd name="T6" fmla="*/ 0 w 19"/>
                  <a:gd name="T7" fmla="*/ 0 h 37"/>
                  <a:gd name="T8" fmla="*/ 0 w 19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7"/>
                  <a:gd name="T17" fmla="*/ 19 w 1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7">
                    <a:moveTo>
                      <a:pt x="3" y="0"/>
                    </a:moveTo>
                    <a:lnTo>
                      <a:pt x="0" y="36"/>
                    </a:lnTo>
                    <a:lnTo>
                      <a:pt x="16" y="37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7" name="Freeform 385"/>
              <p:cNvSpPr>
                <a:spLocks noChangeAspect="1"/>
              </p:cNvSpPr>
              <p:nvPr/>
            </p:nvSpPr>
            <p:spPr bwMode="auto">
              <a:xfrm>
                <a:off x="4456" y="2204"/>
                <a:ext cx="8" cy="12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0 w 22"/>
                  <a:gd name="T5" fmla="*/ 0 h 38"/>
                  <a:gd name="T6" fmla="*/ 0 w 22"/>
                  <a:gd name="T7" fmla="*/ 0 h 38"/>
                  <a:gd name="T8" fmla="*/ 0 w 22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8"/>
                  <a:gd name="T17" fmla="*/ 22 w 22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8">
                    <a:moveTo>
                      <a:pt x="6" y="0"/>
                    </a:moveTo>
                    <a:lnTo>
                      <a:pt x="0" y="35"/>
                    </a:lnTo>
                    <a:lnTo>
                      <a:pt x="16" y="38"/>
                    </a:lnTo>
                    <a:lnTo>
                      <a:pt x="22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8" name="Freeform 386"/>
              <p:cNvSpPr>
                <a:spLocks noChangeAspect="1"/>
              </p:cNvSpPr>
              <p:nvPr/>
            </p:nvSpPr>
            <p:spPr bwMode="auto">
              <a:xfrm>
                <a:off x="4455" y="2227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4"/>
                    </a:lnTo>
                    <a:lnTo>
                      <a:pt x="16" y="36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69" name="Freeform 387"/>
              <p:cNvSpPr>
                <a:spLocks noChangeAspect="1"/>
              </p:cNvSpPr>
              <p:nvPr/>
            </p:nvSpPr>
            <p:spPr bwMode="auto">
              <a:xfrm>
                <a:off x="4453" y="2250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0" name="Freeform 388"/>
              <p:cNvSpPr>
                <a:spLocks noChangeAspect="1"/>
              </p:cNvSpPr>
              <p:nvPr/>
            </p:nvSpPr>
            <p:spPr bwMode="auto">
              <a:xfrm>
                <a:off x="4450" y="2272"/>
                <a:ext cx="7" cy="13"/>
              </a:xfrm>
              <a:custGeom>
                <a:avLst/>
                <a:gdLst>
                  <a:gd name="T0" fmla="*/ 0 w 23"/>
                  <a:gd name="T1" fmla="*/ 0 h 38"/>
                  <a:gd name="T2" fmla="*/ 0 w 23"/>
                  <a:gd name="T3" fmla="*/ 0 h 38"/>
                  <a:gd name="T4" fmla="*/ 0 w 23"/>
                  <a:gd name="T5" fmla="*/ 0 h 38"/>
                  <a:gd name="T6" fmla="*/ 0 w 23"/>
                  <a:gd name="T7" fmla="*/ 0 h 38"/>
                  <a:gd name="T8" fmla="*/ 0 w 23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8"/>
                  <a:gd name="T17" fmla="*/ 23 w 23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8">
                    <a:moveTo>
                      <a:pt x="6" y="0"/>
                    </a:moveTo>
                    <a:lnTo>
                      <a:pt x="0" y="35"/>
                    </a:lnTo>
                    <a:lnTo>
                      <a:pt x="17" y="38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1" name="Freeform 389"/>
              <p:cNvSpPr>
                <a:spLocks noChangeAspect="1"/>
              </p:cNvSpPr>
              <p:nvPr/>
            </p:nvSpPr>
            <p:spPr bwMode="auto">
              <a:xfrm>
                <a:off x="4449" y="2296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2" name="Freeform 390"/>
              <p:cNvSpPr>
                <a:spLocks noChangeAspect="1"/>
              </p:cNvSpPr>
              <p:nvPr/>
            </p:nvSpPr>
            <p:spPr bwMode="auto">
              <a:xfrm>
                <a:off x="4446" y="2319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3" name="Freeform 391"/>
              <p:cNvSpPr>
                <a:spLocks noChangeAspect="1"/>
              </p:cNvSpPr>
              <p:nvPr/>
            </p:nvSpPr>
            <p:spPr bwMode="auto">
              <a:xfrm>
                <a:off x="4443" y="2342"/>
                <a:ext cx="8" cy="12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0 w 22"/>
                  <a:gd name="T5" fmla="*/ 0 h 38"/>
                  <a:gd name="T6" fmla="*/ 0 w 22"/>
                  <a:gd name="T7" fmla="*/ 0 h 38"/>
                  <a:gd name="T8" fmla="*/ 0 w 22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8"/>
                  <a:gd name="T17" fmla="*/ 22 w 22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8">
                    <a:moveTo>
                      <a:pt x="6" y="0"/>
                    </a:moveTo>
                    <a:lnTo>
                      <a:pt x="0" y="35"/>
                    </a:lnTo>
                    <a:lnTo>
                      <a:pt x="16" y="38"/>
                    </a:lnTo>
                    <a:lnTo>
                      <a:pt x="22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4" name="Freeform 392"/>
              <p:cNvSpPr>
                <a:spLocks noChangeAspect="1"/>
              </p:cNvSpPr>
              <p:nvPr/>
            </p:nvSpPr>
            <p:spPr bwMode="auto">
              <a:xfrm>
                <a:off x="4442" y="2364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5" name="Freeform 393"/>
              <p:cNvSpPr>
                <a:spLocks noChangeAspect="1"/>
              </p:cNvSpPr>
              <p:nvPr/>
            </p:nvSpPr>
            <p:spPr bwMode="auto">
              <a:xfrm>
                <a:off x="4440" y="2387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6" name="Freeform 394"/>
              <p:cNvSpPr>
                <a:spLocks noChangeAspect="1"/>
              </p:cNvSpPr>
              <p:nvPr/>
            </p:nvSpPr>
            <p:spPr bwMode="auto">
              <a:xfrm>
                <a:off x="4437" y="2410"/>
                <a:ext cx="7" cy="12"/>
              </a:xfrm>
              <a:custGeom>
                <a:avLst/>
                <a:gdLst>
                  <a:gd name="T0" fmla="*/ 0 w 23"/>
                  <a:gd name="T1" fmla="*/ 0 h 37"/>
                  <a:gd name="T2" fmla="*/ 0 w 23"/>
                  <a:gd name="T3" fmla="*/ 0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7"/>
                  <a:gd name="T17" fmla="*/ 23 w 23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7">
                    <a:moveTo>
                      <a:pt x="6" y="0"/>
                    </a:moveTo>
                    <a:lnTo>
                      <a:pt x="0" y="34"/>
                    </a:lnTo>
                    <a:lnTo>
                      <a:pt x="17" y="37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7" name="Freeform 395"/>
              <p:cNvSpPr>
                <a:spLocks noChangeAspect="1"/>
              </p:cNvSpPr>
              <p:nvPr/>
            </p:nvSpPr>
            <p:spPr bwMode="auto">
              <a:xfrm>
                <a:off x="4436" y="2433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8" name="Freeform 396"/>
              <p:cNvSpPr>
                <a:spLocks noChangeAspect="1"/>
              </p:cNvSpPr>
              <p:nvPr/>
            </p:nvSpPr>
            <p:spPr bwMode="auto">
              <a:xfrm>
                <a:off x="4433" y="2456"/>
                <a:ext cx="7" cy="13"/>
              </a:xfrm>
              <a:custGeom>
                <a:avLst/>
                <a:gdLst>
                  <a:gd name="T0" fmla="*/ 0 w 23"/>
                  <a:gd name="T1" fmla="*/ 0 h 39"/>
                  <a:gd name="T2" fmla="*/ 0 w 23"/>
                  <a:gd name="T3" fmla="*/ 0 h 39"/>
                  <a:gd name="T4" fmla="*/ 0 w 23"/>
                  <a:gd name="T5" fmla="*/ 0 h 39"/>
                  <a:gd name="T6" fmla="*/ 0 w 23"/>
                  <a:gd name="T7" fmla="*/ 0 h 39"/>
                  <a:gd name="T8" fmla="*/ 0 w 23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9"/>
                  <a:gd name="T17" fmla="*/ 23 w 23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9">
                    <a:moveTo>
                      <a:pt x="6" y="0"/>
                    </a:moveTo>
                    <a:lnTo>
                      <a:pt x="0" y="36"/>
                    </a:lnTo>
                    <a:lnTo>
                      <a:pt x="17" y="39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79" name="Freeform 397"/>
              <p:cNvSpPr>
                <a:spLocks noChangeAspect="1"/>
              </p:cNvSpPr>
              <p:nvPr/>
            </p:nvSpPr>
            <p:spPr bwMode="auto">
              <a:xfrm>
                <a:off x="4432" y="2479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0" name="Freeform 398"/>
              <p:cNvSpPr>
                <a:spLocks noChangeAspect="1"/>
              </p:cNvSpPr>
              <p:nvPr/>
            </p:nvSpPr>
            <p:spPr bwMode="auto">
              <a:xfrm>
                <a:off x="4429" y="2502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1" name="Freeform 399"/>
              <p:cNvSpPr>
                <a:spLocks noChangeAspect="1"/>
              </p:cNvSpPr>
              <p:nvPr/>
            </p:nvSpPr>
            <p:spPr bwMode="auto">
              <a:xfrm>
                <a:off x="4426" y="2525"/>
                <a:ext cx="8" cy="13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0 w 22"/>
                  <a:gd name="T5" fmla="*/ 0 h 38"/>
                  <a:gd name="T6" fmla="*/ 0 w 22"/>
                  <a:gd name="T7" fmla="*/ 0 h 38"/>
                  <a:gd name="T8" fmla="*/ 0 w 22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8"/>
                  <a:gd name="T17" fmla="*/ 22 w 22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8">
                    <a:moveTo>
                      <a:pt x="6" y="0"/>
                    </a:moveTo>
                    <a:lnTo>
                      <a:pt x="0" y="35"/>
                    </a:lnTo>
                    <a:lnTo>
                      <a:pt x="16" y="38"/>
                    </a:lnTo>
                    <a:lnTo>
                      <a:pt x="22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2" name="Freeform 400"/>
              <p:cNvSpPr>
                <a:spLocks noChangeAspect="1"/>
              </p:cNvSpPr>
              <p:nvPr/>
            </p:nvSpPr>
            <p:spPr bwMode="auto">
              <a:xfrm>
                <a:off x="4425" y="2547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5"/>
                    </a:lnTo>
                    <a:lnTo>
                      <a:pt x="16" y="36"/>
                    </a:lnTo>
                    <a:lnTo>
                      <a:pt x="1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3" name="Freeform 401"/>
              <p:cNvSpPr>
                <a:spLocks noChangeAspect="1"/>
              </p:cNvSpPr>
              <p:nvPr/>
            </p:nvSpPr>
            <p:spPr bwMode="auto">
              <a:xfrm>
                <a:off x="4423" y="2570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4" name="Freeform 402"/>
              <p:cNvSpPr>
                <a:spLocks noChangeAspect="1"/>
              </p:cNvSpPr>
              <p:nvPr/>
            </p:nvSpPr>
            <p:spPr bwMode="auto">
              <a:xfrm>
                <a:off x="4420" y="2593"/>
                <a:ext cx="7" cy="13"/>
              </a:xfrm>
              <a:custGeom>
                <a:avLst/>
                <a:gdLst>
                  <a:gd name="T0" fmla="*/ 0 w 23"/>
                  <a:gd name="T1" fmla="*/ 0 h 37"/>
                  <a:gd name="T2" fmla="*/ 0 w 23"/>
                  <a:gd name="T3" fmla="*/ 0 h 37"/>
                  <a:gd name="T4" fmla="*/ 0 w 23"/>
                  <a:gd name="T5" fmla="*/ 0 h 37"/>
                  <a:gd name="T6" fmla="*/ 0 w 23"/>
                  <a:gd name="T7" fmla="*/ 0 h 37"/>
                  <a:gd name="T8" fmla="*/ 0 w 23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7"/>
                  <a:gd name="T17" fmla="*/ 23 w 23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7">
                    <a:moveTo>
                      <a:pt x="6" y="0"/>
                    </a:moveTo>
                    <a:lnTo>
                      <a:pt x="0" y="34"/>
                    </a:lnTo>
                    <a:lnTo>
                      <a:pt x="17" y="37"/>
                    </a:lnTo>
                    <a:lnTo>
                      <a:pt x="2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5" name="Freeform 403"/>
              <p:cNvSpPr>
                <a:spLocks noChangeAspect="1"/>
              </p:cNvSpPr>
              <p:nvPr/>
            </p:nvSpPr>
            <p:spPr bwMode="auto">
              <a:xfrm>
                <a:off x="4419" y="2616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4"/>
                    </a:lnTo>
                    <a:lnTo>
                      <a:pt x="17" y="36"/>
                    </a:lnTo>
                    <a:lnTo>
                      <a:pt x="2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6" name="Freeform 404"/>
              <p:cNvSpPr>
                <a:spLocks noChangeAspect="1"/>
              </p:cNvSpPr>
              <p:nvPr/>
            </p:nvSpPr>
            <p:spPr bwMode="auto">
              <a:xfrm>
                <a:off x="4416" y="2640"/>
                <a:ext cx="7" cy="12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0 h 36"/>
                  <a:gd name="T4" fmla="*/ 0 w 19"/>
                  <a:gd name="T5" fmla="*/ 0 h 36"/>
                  <a:gd name="T6" fmla="*/ 0 w 19"/>
                  <a:gd name="T7" fmla="*/ 0 h 36"/>
                  <a:gd name="T8" fmla="*/ 0 w 19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6"/>
                  <a:gd name="T17" fmla="*/ 19 w 1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6">
                    <a:moveTo>
                      <a:pt x="3" y="0"/>
                    </a:moveTo>
                    <a:lnTo>
                      <a:pt x="0" y="34"/>
                    </a:lnTo>
                    <a:lnTo>
                      <a:pt x="16" y="36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7" name="Freeform 405"/>
              <p:cNvSpPr>
                <a:spLocks noChangeAspect="1"/>
              </p:cNvSpPr>
              <p:nvPr/>
            </p:nvSpPr>
            <p:spPr bwMode="auto">
              <a:xfrm>
                <a:off x="4414" y="2663"/>
                <a:ext cx="7" cy="12"/>
              </a:xfrm>
              <a:custGeom>
                <a:avLst/>
                <a:gdLst>
                  <a:gd name="T0" fmla="*/ 0 w 21"/>
                  <a:gd name="T1" fmla="*/ 0 h 36"/>
                  <a:gd name="T2" fmla="*/ 0 w 21"/>
                  <a:gd name="T3" fmla="*/ 0 h 36"/>
                  <a:gd name="T4" fmla="*/ 0 w 21"/>
                  <a:gd name="T5" fmla="*/ 0 h 36"/>
                  <a:gd name="T6" fmla="*/ 0 w 21"/>
                  <a:gd name="T7" fmla="*/ 0 h 36"/>
                  <a:gd name="T8" fmla="*/ 0 w 2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6"/>
                  <a:gd name="T17" fmla="*/ 21 w 2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6">
                    <a:moveTo>
                      <a:pt x="4" y="0"/>
                    </a:moveTo>
                    <a:lnTo>
                      <a:pt x="0" y="34"/>
                    </a:lnTo>
                    <a:lnTo>
                      <a:pt x="16" y="36"/>
                    </a:lnTo>
                    <a:lnTo>
                      <a:pt x="21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8" name="Freeform 406"/>
              <p:cNvSpPr>
                <a:spLocks noChangeAspect="1"/>
              </p:cNvSpPr>
              <p:nvPr/>
            </p:nvSpPr>
            <p:spPr bwMode="auto">
              <a:xfrm>
                <a:off x="4412" y="2686"/>
                <a:ext cx="7" cy="11"/>
              </a:xfrm>
              <a:custGeom>
                <a:avLst/>
                <a:gdLst>
                  <a:gd name="T0" fmla="*/ 0 w 19"/>
                  <a:gd name="T1" fmla="*/ 0 h 35"/>
                  <a:gd name="T2" fmla="*/ 0 w 19"/>
                  <a:gd name="T3" fmla="*/ 0 h 35"/>
                  <a:gd name="T4" fmla="*/ 0 w 19"/>
                  <a:gd name="T5" fmla="*/ 0 h 35"/>
                  <a:gd name="T6" fmla="*/ 0 w 19"/>
                  <a:gd name="T7" fmla="*/ 0 h 35"/>
                  <a:gd name="T8" fmla="*/ 0 w 1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35"/>
                  <a:gd name="T17" fmla="*/ 19 w 1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35">
                    <a:moveTo>
                      <a:pt x="3" y="0"/>
                    </a:moveTo>
                    <a:lnTo>
                      <a:pt x="0" y="34"/>
                    </a:lnTo>
                    <a:lnTo>
                      <a:pt x="16" y="35"/>
                    </a:lnTo>
                    <a:lnTo>
                      <a:pt x="19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  <p:sp>
            <p:nvSpPr>
              <p:cNvPr id="56589" name="Freeform 407"/>
              <p:cNvSpPr>
                <a:spLocks noChangeAspect="1"/>
              </p:cNvSpPr>
              <p:nvPr/>
            </p:nvSpPr>
            <p:spPr bwMode="auto">
              <a:xfrm>
                <a:off x="4410" y="2708"/>
                <a:ext cx="6" cy="12"/>
              </a:xfrm>
              <a:custGeom>
                <a:avLst/>
                <a:gdLst>
                  <a:gd name="T0" fmla="*/ 0 w 20"/>
                  <a:gd name="T1" fmla="*/ 0 h 36"/>
                  <a:gd name="T2" fmla="*/ 0 w 20"/>
                  <a:gd name="T3" fmla="*/ 0 h 36"/>
                  <a:gd name="T4" fmla="*/ 0 w 20"/>
                  <a:gd name="T5" fmla="*/ 0 h 36"/>
                  <a:gd name="T6" fmla="*/ 0 w 20"/>
                  <a:gd name="T7" fmla="*/ 0 h 36"/>
                  <a:gd name="T8" fmla="*/ 0 w 2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3" y="0"/>
                    </a:moveTo>
                    <a:lnTo>
                      <a:pt x="0" y="35"/>
                    </a:lnTo>
                    <a:lnTo>
                      <a:pt x="17" y="36"/>
                    </a:lnTo>
                    <a:lnTo>
                      <a:pt x="2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2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 sz="1350"/>
              </a:p>
            </p:txBody>
          </p:sp>
        </p:grpSp>
        <p:sp>
          <p:nvSpPr>
            <p:cNvPr id="56379" name="Freeform 408"/>
            <p:cNvSpPr>
              <a:spLocks noChangeAspect="1"/>
            </p:cNvSpPr>
            <p:nvPr/>
          </p:nvSpPr>
          <p:spPr bwMode="auto">
            <a:xfrm>
              <a:off x="4380" y="2722"/>
              <a:ext cx="6" cy="10"/>
            </a:xfrm>
            <a:custGeom>
              <a:avLst/>
              <a:gdLst>
                <a:gd name="T0" fmla="*/ 0 w 21"/>
                <a:gd name="T1" fmla="*/ 0 h 35"/>
                <a:gd name="T2" fmla="*/ 0 w 21"/>
                <a:gd name="T3" fmla="*/ 0 h 35"/>
                <a:gd name="T4" fmla="*/ 0 w 21"/>
                <a:gd name="T5" fmla="*/ 0 h 35"/>
                <a:gd name="T6" fmla="*/ 0 w 21"/>
                <a:gd name="T7" fmla="*/ 0 h 35"/>
                <a:gd name="T8" fmla="*/ 0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5"/>
                <a:gd name="T17" fmla="*/ 21 w 2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5">
                  <a:moveTo>
                    <a:pt x="5" y="0"/>
                  </a:moveTo>
                  <a:lnTo>
                    <a:pt x="0" y="34"/>
                  </a:lnTo>
                  <a:lnTo>
                    <a:pt x="17" y="35"/>
                  </a:lnTo>
                  <a:lnTo>
                    <a:pt x="21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0" name="Freeform 409"/>
            <p:cNvSpPr>
              <a:spLocks noChangeAspect="1"/>
            </p:cNvSpPr>
            <p:nvPr/>
          </p:nvSpPr>
          <p:spPr bwMode="auto">
            <a:xfrm>
              <a:off x="4378" y="2742"/>
              <a:ext cx="5" cy="10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6"/>
                <a:gd name="T17" fmla="*/ 20 w 2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6">
                  <a:moveTo>
                    <a:pt x="3" y="0"/>
                  </a:moveTo>
                  <a:lnTo>
                    <a:pt x="0" y="35"/>
                  </a:lnTo>
                  <a:lnTo>
                    <a:pt x="17" y="36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1" name="Freeform 410"/>
            <p:cNvSpPr>
              <a:spLocks noChangeAspect="1"/>
            </p:cNvSpPr>
            <p:nvPr/>
          </p:nvSpPr>
          <p:spPr bwMode="auto">
            <a:xfrm>
              <a:off x="4375" y="2762"/>
              <a:ext cx="6" cy="11"/>
            </a:xfrm>
            <a:custGeom>
              <a:avLst/>
              <a:gdLst>
                <a:gd name="T0" fmla="*/ 0 w 22"/>
                <a:gd name="T1" fmla="*/ 0 h 37"/>
                <a:gd name="T2" fmla="*/ 0 w 22"/>
                <a:gd name="T3" fmla="*/ 0 h 37"/>
                <a:gd name="T4" fmla="*/ 0 w 22"/>
                <a:gd name="T5" fmla="*/ 0 h 37"/>
                <a:gd name="T6" fmla="*/ 0 w 22"/>
                <a:gd name="T7" fmla="*/ 0 h 37"/>
                <a:gd name="T8" fmla="*/ 0 w 22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7"/>
                <a:gd name="T17" fmla="*/ 22 w 2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7">
                  <a:moveTo>
                    <a:pt x="5" y="0"/>
                  </a:moveTo>
                  <a:lnTo>
                    <a:pt x="0" y="34"/>
                  </a:lnTo>
                  <a:lnTo>
                    <a:pt x="16" y="37"/>
                  </a:lnTo>
                  <a:lnTo>
                    <a:pt x="2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2" name="Freeform 411"/>
            <p:cNvSpPr>
              <a:spLocks noChangeAspect="1"/>
            </p:cNvSpPr>
            <p:nvPr/>
          </p:nvSpPr>
          <p:spPr bwMode="auto">
            <a:xfrm>
              <a:off x="4374" y="2782"/>
              <a:ext cx="6" cy="11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3" name="Freeform 412"/>
            <p:cNvSpPr>
              <a:spLocks noChangeAspect="1"/>
            </p:cNvSpPr>
            <p:nvPr/>
          </p:nvSpPr>
          <p:spPr bwMode="auto">
            <a:xfrm>
              <a:off x="4372" y="2802"/>
              <a:ext cx="6" cy="11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4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4" name="Freeform 413"/>
            <p:cNvSpPr>
              <a:spLocks noChangeAspect="1"/>
            </p:cNvSpPr>
            <p:nvPr/>
          </p:nvSpPr>
          <p:spPr bwMode="auto">
            <a:xfrm>
              <a:off x="4370" y="2823"/>
              <a:ext cx="6" cy="10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6"/>
                <a:gd name="T17" fmla="*/ 21 w 2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6">
                  <a:moveTo>
                    <a:pt x="5" y="0"/>
                  </a:moveTo>
                  <a:lnTo>
                    <a:pt x="0" y="34"/>
                  </a:lnTo>
                  <a:lnTo>
                    <a:pt x="17" y="36"/>
                  </a:lnTo>
                  <a:lnTo>
                    <a:pt x="21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5" name="Freeform 414"/>
            <p:cNvSpPr>
              <a:spLocks noChangeAspect="1"/>
            </p:cNvSpPr>
            <p:nvPr/>
          </p:nvSpPr>
          <p:spPr bwMode="auto">
            <a:xfrm>
              <a:off x="4368" y="2843"/>
              <a:ext cx="6" cy="10"/>
            </a:xfrm>
            <a:custGeom>
              <a:avLst/>
              <a:gdLst>
                <a:gd name="T0" fmla="*/ 0 w 20"/>
                <a:gd name="T1" fmla="*/ 0 h 35"/>
                <a:gd name="T2" fmla="*/ 0 w 20"/>
                <a:gd name="T3" fmla="*/ 0 h 35"/>
                <a:gd name="T4" fmla="*/ 0 w 20"/>
                <a:gd name="T5" fmla="*/ 0 h 35"/>
                <a:gd name="T6" fmla="*/ 0 w 20"/>
                <a:gd name="T7" fmla="*/ 0 h 35"/>
                <a:gd name="T8" fmla="*/ 0 w 20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5"/>
                <a:gd name="T17" fmla="*/ 20 w 2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5">
                  <a:moveTo>
                    <a:pt x="3" y="0"/>
                  </a:moveTo>
                  <a:lnTo>
                    <a:pt x="0" y="34"/>
                  </a:lnTo>
                  <a:lnTo>
                    <a:pt x="17" y="35"/>
                  </a:lnTo>
                  <a:lnTo>
                    <a:pt x="2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6" name="Freeform 415"/>
            <p:cNvSpPr>
              <a:spLocks noChangeAspect="1"/>
            </p:cNvSpPr>
            <p:nvPr/>
          </p:nvSpPr>
          <p:spPr bwMode="auto">
            <a:xfrm>
              <a:off x="4366" y="2863"/>
              <a:ext cx="6" cy="11"/>
            </a:xfrm>
            <a:custGeom>
              <a:avLst/>
              <a:gdLst>
                <a:gd name="T0" fmla="*/ 0 w 19"/>
                <a:gd name="T1" fmla="*/ 0 h 38"/>
                <a:gd name="T2" fmla="*/ 0 w 19"/>
                <a:gd name="T3" fmla="*/ 0 h 38"/>
                <a:gd name="T4" fmla="*/ 0 w 19"/>
                <a:gd name="T5" fmla="*/ 0 h 38"/>
                <a:gd name="T6" fmla="*/ 0 w 19"/>
                <a:gd name="T7" fmla="*/ 0 h 38"/>
                <a:gd name="T8" fmla="*/ 0 w 19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8"/>
                <a:gd name="T17" fmla="*/ 19 w 1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8">
                  <a:moveTo>
                    <a:pt x="3" y="0"/>
                  </a:moveTo>
                  <a:lnTo>
                    <a:pt x="0" y="36"/>
                  </a:lnTo>
                  <a:lnTo>
                    <a:pt x="16" y="38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7" name="Freeform 416"/>
            <p:cNvSpPr>
              <a:spLocks noChangeAspect="1"/>
            </p:cNvSpPr>
            <p:nvPr/>
          </p:nvSpPr>
          <p:spPr bwMode="auto">
            <a:xfrm>
              <a:off x="4365" y="2882"/>
              <a:ext cx="6" cy="11"/>
            </a:xfrm>
            <a:custGeom>
              <a:avLst/>
              <a:gdLst>
                <a:gd name="T0" fmla="*/ 0 w 21"/>
                <a:gd name="T1" fmla="*/ 0 h 35"/>
                <a:gd name="T2" fmla="*/ 0 w 21"/>
                <a:gd name="T3" fmla="*/ 0 h 35"/>
                <a:gd name="T4" fmla="*/ 0 w 21"/>
                <a:gd name="T5" fmla="*/ 0 h 35"/>
                <a:gd name="T6" fmla="*/ 0 w 21"/>
                <a:gd name="T7" fmla="*/ 0 h 35"/>
                <a:gd name="T8" fmla="*/ 0 w 21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5"/>
                <a:gd name="T17" fmla="*/ 21 w 2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5">
                  <a:moveTo>
                    <a:pt x="4" y="0"/>
                  </a:moveTo>
                  <a:lnTo>
                    <a:pt x="0" y="34"/>
                  </a:lnTo>
                  <a:lnTo>
                    <a:pt x="16" y="35"/>
                  </a:lnTo>
                  <a:lnTo>
                    <a:pt x="2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8" name="Freeform 417"/>
            <p:cNvSpPr>
              <a:spLocks noChangeAspect="1"/>
            </p:cNvSpPr>
            <p:nvPr/>
          </p:nvSpPr>
          <p:spPr bwMode="auto">
            <a:xfrm>
              <a:off x="4363" y="2903"/>
              <a:ext cx="5" cy="10"/>
            </a:xfrm>
            <a:custGeom>
              <a:avLst/>
              <a:gdLst>
                <a:gd name="T0" fmla="*/ 0 w 19"/>
                <a:gd name="T1" fmla="*/ 0 h 36"/>
                <a:gd name="T2" fmla="*/ 0 w 19"/>
                <a:gd name="T3" fmla="*/ 0 h 36"/>
                <a:gd name="T4" fmla="*/ 0 w 19"/>
                <a:gd name="T5" fmla="*/ 0 h 36"/>
                <a:gd name="T6" fmla="*/ 0 w 19"/>
                <a:gd name="T7" fmla="*/ 0 h 36"/>
                <a:gd name="T8" fmla="*/ 0 w 19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3" y="0"/>
                  </a:moveTo>
                  <a:lnTo>
                    <a:pt x="0" y="35"/>
                  </a:lnTo>
                  <a:lnTo>
                    <a:pt x="16" y="36"/>
                  </a:lnTo>
                  <a:lnTo>
                    <a:pt x="19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56389" name="Freeform 418"/>
            <p:cNvSpPr>
              <a:spLocks noChangeAspect="1"/>
            </p:cNvSpPr>
            <p:nvPr/>
          </p:nvSpPr>
          <p:spPr bwMode="auto">
            <a:xfrm>
              <a:off x="4360" y="2923"/>
              <a:ext cx="6" cy="10"/>
            </a:xfrm>
            <a:custGeom>
              <a:avLst/>
              <a:gdLst>
                <a:gd name="T0" fmla="*/ 0 w 20"/>
                <a:gd name="T1" fmla="*/ 0 h 37"/>
                <a:gd name="T2" fmla="*/ 0 w 20"/>
                <a:gd name="T3" fmla="*/ 0 h 37"/>
                <a:gd name="T4" fmla="*/ 0 w 20"/>
                <a:gd name="T5" fmla="*/ 0 h 37"/>
                <a:gd name="T6" fmla="*/ 0 w 20"/>
                <a:gd name="T7" fmla="*/ 0 h 37"/>
                <a:gd name="T8" fmla="*/ 0 w 20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7"/>
                <a:gd name="T17" fmla="*/ 20 w 2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7">
                  <a:moveTo>
                    <a:pt x="3" y="0"/>
                  </a:moveTo>
                  <a:lnTo>
                    <a:pt x="0" y="36"/>
                  </a:lnTo>
                  <a:lnTo>
                    <a:pt x="17" y="37"/>
                  </a:lnTo>
                  <a:lnTo>
                    <a:pt x="2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56334" name="Rectangle 433"/>
          <p:cNvSpPr>
            <a:spLocks noChangeArrowheads="1"/>
          </p:cNvSpPr>
          <p:nvPr/>
        </p:nvSpPr>
        <p:spPr bwMode="auto">
          <a:xfrm>
            <a:off x="5532833" y="2791357"/>
            <a:ext cx="1085850" cy="239315"/>
          </a:xfrm>
          <a:prstGeom prst="rect">
            <a:avLst/>
          </a:prstGeom>
          <a:solidFill>
            <a:srgbClr val="B2B2B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35" name="Freeform 434"/>
          <p:cNvSpPr>
            <a:spLocks/>
          </p:cNvSpPr>
          <p:nvPr/>
        </p:nvSpPr>
        <p:spPr bwMode="auto">
          <a:xfrm>
            <a:off x="5529262" y="2705631"/>
            <a:ext cx="1092994" cy="82153"/>
          </a:xfrm>
          <a:custGeom>
            <a:avLst/>
            <a:gdLst>
              <a:gd name="T0" fmla="*/ 0 w 906"/>
              <a:gd name="T1" fmla="*/ 2147483646 h 72"/>
              <a:gd name="T2" fmla="*/ 2147483646 w 906"/>
              <a:gd name="T3" fmla="*/ 0 h 72"/>
              <a:gd name="T4" fmla="*/ 2147483646 w 906"/>
              <a:gd name="T5" fmla="*/ 2147483646 h 72"/>
              <a:gd name="T6" fmla="*/ 0 w 906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  <a:gd name="T12" fmla="*/ 0 w 906"/>
              <a:gd name="T13" fmla="*/ 0 h 72"/>
              <a:gd name="T14" fmla="*/ 906 w 906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6" h="72">
                <a:moveTo>
                  <a:pt x="0" y="72"/>
                </a:moveTo>
                <a:lnTo>
                  <a:pt x="450" y="0"/>
                </a:lnTo>
                <a:lnTo>
                  <a:pt x="906" y="72"/>
                </a:lnTo>
                <a:lnTo>
                  <a:pt x="0" y="7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l-BE" sz="1350"/>
          </a:p>
        </p:txBody>
      </p:sp>
      <p:sp>
        <p:nvSpPr>
          <p:cNvPr id="56336" name="AutoShape 438"/>
          <p:cNvSpPr>
            <a:spLocks noChangeArrowheads="1"/>
          </p:cNvSpPr>
          <p:nvPr/>
        </p:nvSpPr>
        <p:spPr bwMode="auto">
          <a:xfrm>
            <a:off x="4380309" y="3160450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gradFill rotWithShape="0">
            <a:gsLst>
              <a:gs pos="0">
                <a:srgbClr val="FF0000"/>
              </a:gs>
              <a:gs pos="100000">
                <a:srgbClr val="FF5C5C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28823" name="AutoShape 439"/>
          <p:cNvSpPr>
            <a:spLocks noChangeArrowheads="1"/>
          </p:cNvSpPr>
          <p:nvPr/>
        </p:nvSpPr>
        <p:spPr bwMode="auto">
          <a:xfrm>
            <a:off x="4445793" y="3487872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372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en-US" sz="2100">
              <a:latin typeface="Arial" charset="0"/>
            </a:endParaRPr>
          </a:p>
        </p:txBody>
      </p:sp>
      <p:sp>
        <p:nvSpPr>
          <p:cNvPr id="528824" name="AutoShape 440"/>
          <p:cNvSpPr>
            <a:spLocks noChangeArrowheads="1"/>
          </p:cNvSpPr>
          <p:nvPr/>
        </p:nvSpPr>
        <p:spPr bwMode="auto">
          <a:xfrm>
            <a:off x="4480321" y="3637891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gradFill rotWithShape="0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en-US" sz="2100">
              <a:latin typeface="Arial" charset="0"/>
            </a:endParaRPr>
          </a:p>
        </p:txBody>
      </p:sp>
      <p:sp>
        <p:nvSpPr>
          <p:cNvPr id="528825" name="AutoShape 441"/>
          <p:cNvSpPr>
            <a:spLocks noChangeArrowheads="1"/>
          </p:cNvSpPr>
          <p:nvPr/>
        </p:nvSpPr>
        <p:spPr bwMode="auto">
          <a:xfrm>
            <a:off x="4513659" y="3786718"/>
            <a:ext cx="230981" cy="89297"/>
          </a:xfrm>
          <a:prstGeom prst="rightArrow">
            <a:avLst>
              <a:gd name="adj1" fmla="val 50000"/>
              <a:gd name="adj2" fmla="val 64667"/>
            </a:avLst>
          </a:prstGeom>
          <a:gradFill rotWithShape="0">
            <a:gsLst>
              <a:gs pos="0">
                <a:schemeClr val="bg1">
                  <a:gamma/>
                  <a:tint val="4392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en-US" sz="2100">
              <a:latin typeface="Arial" charset="0"/>
            </a:endParaRPr>
          </a:p>
        </p:txBody>
      </p:sp>
      <p:sp>
        <p:nvSpPr>
          <p:cNvPr id="528826" name="AutoShape 442"/>
          <p:cNvSpPr>
            <a:spLocks noChangeArrowheads="1"/>
          </p:cNvSpPr>
          <p:nvPr/>
        </p:nvSpPr>
        <p:spPr bwMode="auto">
          <a:xfrm>
            <a:off x="4545805" y="3935547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gradFill rotWithShape="0">
            <a:gsLst>
              <a:gs pos="0">
                <a:schemeClr val="bg1">
                  <a:gamma/>
                  <a:tint val="5372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en-US" sz="2100">
              <a:latin typeface="Arial" charset="0"/>
            </a:endParaRPr>
          </a:p>
        </p:txBody>
      </p:sp>
      <p:sp>
        <p:nvSpPr>
          <p:cNvPr id="56341" name="AutoShape 443"/>
          <p:cNvSpPr>
            <a:spLocks noChangeArrowheads="1"/>
          </p:cNvSpPr>
          <p:nvPr/>
        </p:nvSpPr>
        <p:spPr bwMode="auto">
          <a:xfrm>
            <a:off x="4579143" y="4084375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2" name="AutoShape 444"/>
          <p:cNvSpPr>
            <a:spLocks noChangeArrowheads="1"/>
          </p:cNvSpPr>
          <p:nvPr/>
        </p:nvSpPr>
        <p:spPr bwMode="auto">
          <a:xfrm>
            <a:off x="4346971" y="3011622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CC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3" name="AutoShape 445"/>
          <p:cNvSpPr>
            <a:spLocks noChangeArrowheads="1"/>
          </p:cNvSpPr>
          <p:nvPr/>
        </p:nvSpPr>
        <p:spPr bwMode="auto">
          <a:xfrm>
            <a:off x="4413646" y="3339043"/>
            <a:ext cx="230981" cy="89297"/>
          </a:xfrm>
          <a:prstGeom prst="rightArrow">
            <a:avLst>
              <a:gd name="adj1" fmla="val 50000"/>
              <a:gd name="adj2" fmla="val 64667"/>
            </a:avLst>
          </a:prstGeom>
          <a:gradFill rotWithShape="0">
            <a:gsLst>
              <a:gs pos="0">
                <a:srgbClr val="FF5050"/>
              </a:gs>
              <a:gs pos="100000">
                <a:srgbClr val="FF9595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4" name="AutoShape 446"/>
          <p:cNvSpPr>
            <a:spLocks noChangeArrowheads="1"/>
          </p:cNvSpPr>
          <p:nvPr/>
        </p:nvSpPr>
        <p:spPr bwMode="auto">
          <a:xfrm>
            <a:off x="2510183" y="1814078"/>
            <a:ext cx="51197" cy="742950"/>
          </a:xfrm>
          <a:prstGeom prst="upArrow">
            <a:avLst>
              <a:gd name="adj1" fmla="val 50000"/>
              <a:gd name="adj2" fmla="val 3627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5" name="AutoShape 447"/>
          <p:cNvSpPr>
            <a:spLocks noChangeArrowheads="1"/>
          </p:cNvSpPr>
          <p:nvPr/>
        </p:nvSpPr>
        <p:spPr bwMode="auto">
          <a:xfrm>
            <a:off x="2613767" y="1814078"/>
            <a:ext cx="51197" cy="742950"/>
          </a:xfrm>
          <a:prstGeom prst="upArrow">
            <a:avLst>
              <a:gd name="adj1" fmla="val 50000"/>
              <a:gd name="adj2" fmla="val 362788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6" name="AutoShape 448"/>
          <p:cNvSpPr>
            <a:spLocks noChangeArrowheads="1"/>
          </p:cNvSpPr>
          <p:nvPr/>
        </p:nvSpPr>
        <p:spPr bwMode="auto">
          <a:xfrm>
            <a:off x="2728067" y="1814078"/>
            <a:ext cx="51197" cy="742950"/>
          </a:xfrm>
          <a:prstGeom prst="upArrow">
            <a:avLst>
              <a:gd name="adj1" fmla="val 50000"/>
              <a:gd name="adj2" fmla="val 362788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7" name="AutoShape 449"/>
          <p:cNvSpPr>
            <a:spLocks noChangeArrowheads="1"/>
          </p:cNvSpPr>
          <p:nvPr/>
        </p:nvSpPr>
        <p:spPr bwMode="auto">
          <a:xfrm>
            <a:off x="2842367" y="1814078"/>
            <a:ext cx="51197" cy="742950"/>
          </a:xfrm>
          <a:prstGeom prst="upArrow">
            <a:avLst>
              <a:gd name="adj1" fmla="val 50000"/>
              <a:gd name="adj2" fmla="val 362788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8" name="AutoShape 450"/>
          <p:cNvSpPr>
            <a:spLocks noChangeArrowheads="1"/>
          </p:cNvSpPr>
          <p:nvPr/>
        </p:nvSpPr>
        <p:spPr bwMode="auto">
          <a:xfrm>
            <a:off x="2945951" y="1814078"/>
            <a:ext cx="51197" cy="742950"/>
          </a:xfrm>
          <a:prstGeom prst="upArrow">
            <a:avLst>
              <a:gd name="adj1" fmla="val 50000"/>
              <a:gd name="adj2" fmla="val 3627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49" name="AutoShape 451"/>
          <p:cNvSpPr>
            <a:spLocks noChangeArrowheads="1"/>
          </p:cNvSpPr>
          <p:nvPr/>
        </p:nvSpPr>
        <p:spPr bwMode="auto">
          <a:xfrm>
            <a:off x="3060251" y="1814078"/>
            <a:ext cx="51197" cy="742950"/>
          </a:xfrm>
          <a:prstGeom prst="upArrow">
            <a:avLst>
              <a:gd name="adj1" fmla="val 50000"/>
              <a:gd name="adj2" fmla="val 3627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50" name="AutoShape 452"/>
          <p:cNvSpPr>
            <a:spLocks noChangeArrowheads="1"/>
          </p:cNvSpPr>
          <p:nvPr/>
        </p:nvSpPr>
        <p:spPr bwMode="auto">
          <a:xfrm flipH="1">
            <a:off x="3548408" y="3828615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51" name="AutoShape 453"/>
          <p:cNvSpPr>
            <a:spLocks noChangeArrowheads="1"/>
          </p:cNvSpPr>
          <p:nvPr/>
        </p:nvSpPr>
        <p:spPr bwMode="auto">
          <a:xfrm flipH="1">
            <a:off x="3548408" y="3960775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6352" name="AutoShape 454"/>
          <p:cNvSpPr>
            <a:spLocks noChangeArrowheads="1"/>
          </p:cNvSpPr>
          <p:nvPr/>
        </p:nvSpPr>
        <p:spPr bwMode="auto">
          <a:xfrm flipH="1">
            <a:off x="3548408" y="4092934"/>
            <a:ext cx="232172" cy="8929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NL" altLang="en-US" sz="2100"/>
          </a:p>
        </p:txBody>
      </p:sp>
      <p:sp>
        <p:nvSpPr>
          <p:cNvPr id="528839" name="Text Box 455"/>
          <p:cNvSpPr txBox="1">
            <a:spLocks noChangeArrowheads="1"/>
          </p:cNvSpPr>
          <p:nvPr/>
        </p:nvSpPr>
        <p:spPr bwMode="auto">
          <a:xfrm>
            <a:off x="5461396" y="4435609"/>
            <a:ext cx="1186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CROSSFLOW</a:t>
            </a:r>
          </a:p>
        </p:txBody>
      </p:sp>
      <p:sp>
        <p:nvSpPr>
          <p:cNvPr id="528840" name="Text Box 456"/>
          <p:cNvSpPr txBox="1">
            <a:spLocks noChangeArrowheads="1"/>
          </p:cNvSpPr>
          <p:nvPr/>
        </p:nvSpPr>
        <p:spPr bwMode="auto">
          <a:xfrm>
            <a:off x="2089892" y="4429881"/>
            <a:ext cx="13997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</a:p>
        </p:txBody>
      </p:sp>
      <p:sp>
        <p:nvSpPr>
          <p:cNvPr id="442" name="Rectangle 4"/>
          <p:cNvSpPr>
            <a:spLocks noChangeArrowheads="1"/>
          </p:cNvSpPr>
          <p:nvPr/>
        </p:nvSpPr>
        <p:spPr bwMode="auto">
          <a:xfrm>
            <a:off x="1009481" y="0"/>
            <a:ext cx="71134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03211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3" grpId="0" animBg="1"/>
      <p:bldP spid="56324" grpId="0" animBg="1"/>
      <p:bldP spid="56325" grpId="0" animBg="1"/>
      <p:bldP spid="56326" grpId="0" animBg="1"/>
      <p:bldP spid="56327" grpId="0" animBg="1"/>
      <p:bldP spid="56329" grpId="0" animBg="1"/>
      <p:bldP spid="56330" grpId="0" animBg="1"/>
      <p:bldP spid="56334" grpId="0" animBg="1"/>
      <p:bldP spid="56335" grpId="0" animBg="1"/>
      <p:bldP spid="56336" grpId="0" animBg="1"/>
      <p:bldP spid="528823" grpId="0" animBg="1"/>
      <p:bldP spid="528824" grpId="0" animBg="1"/>
      <p:bldP spid="528825" grpId="0" animBg="1"/>
      <p:bldP spid="528826" grpId="0" animBg="1"/>
      <p:bldP spid="56341" grpId="0" animBg="1"/>
      <p:bldP spid="56342" grpId="0" animBg="1"/>
      <p:bldP spid="56343" grpId="0" animBg="1"/>
      <p:bldP spid="56344" grpId="0" animBg="1"/>
      <p:bldP spid="56345" grpId="0" animBg="1"/>
      <p:bldP spid="56346" grpId="0" animBg="1"/>
      <p:bldP spid="56347" grpId="0" animBg="1"/>
      <p:bldP spid="56348" grpId="0" animBg="1"/>
      <p:bldP spid="56349" grpId="0" animBg="1"/>
      <p:bldP spid="56350" grpId="0" animBg="1"/>
      <p:bldP spid="56351" grpId="0" animBg="1"/>
      <p:bldP spid="56352" grpId="0" animBg="1"/>
      <p:bldP spid="528839" grpId="0"/>
      <p:bldP spid="5288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4" name="Rectangle 6"/>
          <p:cNvSpPr>
            <a:spLocks noChangeArrowheads="1"/>
          </p:cNvSpPr>
          <p:nvPr/>
        </p:nvSpPr>
        <p:spPr bwMode="auto">
          <a:xfrm>
            <a:off x="1111849" y="857250"/>
            <a:ext cx="68913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Accessories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5147714" y="2119312"/>
            <a:ext cx="2689622" cy="254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57175" indent="-257175">
              <a:spcBef>
                <a:spcPct val="20000"/>
              </a:spcBef>
              <a:spcAft>
                <a:spcPct val="30000"/>
              </a:spcAft>
              <a:buSzPct val="100000"/>
              <a:buFont typeface="Symbol" panose="05050102010706020507" pitchFamily="18" charset="2"/>
              <a:buChar char="·"/>
              <a:defRPr/>
            </a:pPr>
            <a:r>
              <a:rPr lang="en-US" dirty="0">
                <a:latin typeface="Arial" charset="0"/>
              </a:rPr>
              <a:t>Sloped Ladders</a:t>
            </a:r>
          </a:p>
        </p:txBody>
      </p:sp>
      <p:pic>
        <p:nvPicPr>
          <p:cNvPr id="94213" name="Picture 7" descr="Sloped Lad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61" y="1885950"/>
            <a:ext cx="3406379" cy="255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39021" y="0"/>
            <a:ext cx="680863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91192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8" name="Rectangle 6"/>
          <p:cNvSpPr>
            <a:spLocks noChangeArrowheads="1"/>
          </p:cNvSpPr>
          <p:nvPr/>
        </p:nvSpPr>
        <p:spPr bwMode="auto">
          <a:xfrm>
            <a:off x="1470660" y="996873"/>
            <a:ext cx="6194822" cy="532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Maintenance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Accessories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1176932" y="1866900"/>
            <a:ext cx="3170635" cy="138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/>
          <a:lstStyle/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External Service Platform and </a:t>
            </a:r>
            <a:r>
              <a:rPr lang="en-US" dirty="0" smtClean="0">
                <a:latin typeface="Arial" charset="0"/>
              </a:rPr>
              <a:t>Ladder</a:t>
            </a: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Motor Davit</a:t>
            </a:r>
            <a:endParaRPr lang="en-US" dirty="0">
              <a:latin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charset="0"/>
              </a:rPr>
              <a:t>Basin </a:t>
            </a:r>
            <a:r>
              <a:rPr lang="en-US" dirty="0">
                <a:latin typeface="Arial" charset="0"/>
              </a:rPr>
              <a:t>Level Platform</a:t>
            </a:r>
          </a:p>
        </p:txBody>
      </p:sp>
      <p:graphicFrame>
        <p:nvGraphicFramePr>
          <p:cNvPr id="9626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639401"/>
              </p:ext>
            </p:extLst>
          </p:nvPr>
        </p:nvGraphicFramePr>
        <p:xfrm>
          <a:off x="1547812" y="3398044"/>
          <a:ext cx="2458641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Bitmap Image" r:id="rId4" imgW="7238095" imgH="4352381" progId="Paint.Picture">
                  <p:embed/>
                </p:oleObj>
              </mc:Choice>
              <mc:Fallback>
                <p:oleObj name="Bitmap Image" r:id="rId4" imgW="7238095" imgH="4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2" y="3398044"/>
                        <a:ext cx="2458641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262" name="Group 42"/>
          <p:cNvGrpSpPr>
            <a:grpSpLocks/>
          </p:cNvGrpSpPr>
          <p:nvPr/>
        </p:nvGrpSpPr>
        <p:grpSpPr bwMode="auto">
          <a:xfrm>
            <a:off x="4648200" y="1852612"/>
            <a:ext cx="2676525" cy="3090863"/>
            <a:chOff x="3176" y="980"/>
            <a:chExt cx="2248" cy="2596"/>
          </a:xfrm>
        </p:grpSpPr>
        <p:grpSp>
          <p:nvGrpSpPr>
            <p:cNvPr id="96263" name="Group 40"/>
            <p:cNvGrpSpPr>
              <a:grpSpLocks/>
            </p:cNvGrpSpPr>
            <p:nvPr/>
          </p:nvGrpSpPr>
          <p:grpSpPr bwMode="auto">
            <a:xfrm>
              <a:off x="3176" y="980"/>
              <a:ext cx="2248" cy="2596"/>
              <a:chOff x="3176" y="980"/>
              <a:chExt cx="2248" cy="2596"/>
            </a:xfrm>
          </p:grpSpPr>
          <p:pic>
            <p:nvPicPr>
              <p:cNvPr id="96265" name="Picture 3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5" y="980"/>
                <a:ext cx="1719" cy="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266" name="Picture 3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1373"/>
                <a:ext cx="577" cy="2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267" name="Rectangle 39"/>
              <p:cNvSpPr>
                <a:spLocks noChangeArrowheads="1"/>
              </p:cNvSpPr>
              <p:nvPr/>
            </p:nvSpPr>
            <p:spPr bwMode="auto">
              <a:xfrm>
                <a:off x="3184" y="992"/>
                <a:ext cx="528" cy="39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FBE53B"/>
                  </a:buClr>
                  <a:buSzPct val="90000"/>
                  <a:buFont typeface="Symbol" panose="05050102010706020507" pitchFamily="18" charset="2"/>
                  <a:buNone/>
                </a:pPr>
                <a:endParaRPr lang="en-US" altLang="en-US" sz="2400"/>
              </a:p>
            </p:txBody>
          </p:sp>
        </p:grpSp>
        <p:sp>
          <p:nvSpPr>
            <p:cNvPr id="96264" name="Rectangle 41"/>
            <p:cNvSpPr>
              <a:spLocks noChangeArrowheads="1"/>
            </p:cNvSpPr>
            <p:nvPr/>
          </p:nvSpPr>
          <p:spPr bwMode="auto">
            <a:xfrm>
              <a:off x="3184" y="3520"/>
              <a:ext cx="520" cy="4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FBE53B"/>
                </a:buClr>
                <a:buSzPct val="90000"/>
                <a:buFont typeface="Symbol" panose="05050102010706020507" pitchFamily="18" charset="2"/>
                <a:buNone/>
              </a:pPr>
              <a:endParaRPr lang="en-US" altLang="en-US" sz="2400"/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44761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Induced Draft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0792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788106"/>
            <a:ext cx="6285410" cy="256622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CTI-certified </a:t>
            </a:r>
            <a:r>
              <a:rPr lang="en-US" sz="1800" dirty="0">
                <a:solidFill>
                  <a:schemeClr val="tx1"/>
                </a:solidFill>
              </a:rPr>
              <a:t>options for reduced sound </a:t>
            </a:r>
            <a:r>
              <a:rPr lang="en-US" sz="1800" dirty="0" smtClean="0">
                <a:solidFill>
                  <a:schemeClr val="tx1"/>
                </a:solidFill>
              </a:rPr>
              <a:t>levels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Discharge Attenuation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Low Sound Fan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Super Low </a:t>
            </a:r>
            <a:r>
              <a:rPr lang="en-US" dirty="0"/>
              <a:t>Sound Fan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Water Silencers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Offset Inlet Walls</a:t>
            </a:r>
          </a:p>
          <a:p>
            <a:pPr lvl="1"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750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1476629" y="983471"/>
            <a:ext cx="6226752" cy="48006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Sound Solutions</a:t>
            </a:r>
          </a:p>
        </p:txBody>
      </p:sp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1799035" y="1458517"/>
            <a:ext cx="5656659" cy="102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4572" y="44355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6588" y="1981200"/>
            <a:ext cx="238727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848" y="160132"/>
            <a:ext cx="9144000" cy="49876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/>
              </a:rPr>
              <a:t>AT Induced Draft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Counterflow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7765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ttenua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888201"/>
            <a:ext cx="2652713" cy="243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799035" y="1413273"/>
            <a:ext cx="3132534" cy="315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866" tIns="33338" rIns="67866" bIns="33338" anchor="ctr"/>
          <a:lstStyle/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</p:txBody>
      </p:sp>
      <p:sp>
        <p:nvSpPr>
          <p:cNvPr id="687109" name="Rectangle 5"/>
          <p:cNvSpPr>
            <a:spLocks noChangeArrowheads="1"/>
          </p:cNvSpPr>
          <p:nvPr/>
        </p:nvSpPr>
        <p:spPr bwMode="auto">
          <a:xfrm>
            <a:off x="3502820" y="581025"/>
            <a:ext cx="4270772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500" dirty="0">
              <a:solidFill>
                <a:srgbClr val="FFCC00"/>
              </a:solidFill>
              <a:latin typeface="Impact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57200" y="1619014"/>
            <a:ext cx="6241852" cy="339471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800" dirty="0"/>
              <a:t>Discharge Attenuation –Up to 10 dB(A) </a:t>
            </a:r>
            <a:r>
              <a:rPr lang="en-US" sz="1800" dirty="0" smtClean="0"/>
              <a:t>Reduction</a:t>
            </a:r>
            <a:endParaRPr lang="en-US" sz="1800" b="0" dirty="0" smtClean="0"/>
          </a:p>
          <a:p>
            <a:pPr>
              <a:buClr>
                <a:schemeClr val="tx1"/>
              </a:buClr>
              <a:buNone/>
            </a:pPr>
            <a:r>
              <a:rPr lang="en-US" sz="1800" b="0" dirty="0" smtClean="0"/>
              <a:t>Dimensional </a:t>
            </a:r>
            <a:r>
              <a:rPr lang="en-US" sz="1800" b="0" dirty="0"/>
              <a:t>Impact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n-US" sz="1800" b="0" dirty="0"/>
          </a:p>
          <a:p>
            <a:pPr>
              <a:lnSpc>
                <a:spcPts val="9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800" b="0" dirty="0"/>
              <a:t>Straight sided discharge hood</a:t>
            </a:r>
          </a:p>
          <a:p>
            <a:pPr>
              <a:buClr>
                <a:schemeClr val="tx1"/>
              </a:buClr>
            </a:pPr>
            <a:r>
              <a:rPr lang="en-US" sz="1800" b="0" dirty="0"/>
              <a:t>Adds </a:t>
            </a:r>
            <a:r>
              <a:rPr lang="en-US" sz="1800" b="0" dirty="0" smtClean="0"/>
              <a:t>1.400 mm </a:t>
            </a:r>
            <a:r>
              <a:rPr lang="en-US" sz="1800" b="0" dirty="0"/>
              <a:t>to standard unit height</a:t>
            </a:r>
          </a:p>
          <a:p>
            <a:pPr>
              <a:buClr>
                <a:schemeClr val="tx1"/>
              </a:buClr>
            </a:pPr>
            <a:endParaRPr lang="en-US" sz="1800" b="0" dirty="0"/>
          </a:p>
          <a:p>
            <a:pPr>
              <a:lnSpc>
                <a:spcPts val="9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b="0" dirty="0"/>
              <a:t>Construction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800" b="0" dirty="0"/>
              <a:t>High density fiberglass insulated walls and low pressure drop baffling system</a:t>
            </a:r>
          </a:p>
          <a:p>
            <a:pPr>
              <a:buClr>
                <a:schemeClr val="tx1"/>
              </a:buClr>
            </a:pPr>
            <a:endParaRPr lang="en-US" sz="1800" b="0" dirty="0"/>
          </a:p>
          <a:p>
            <a:pPr>
              <a:lnSpc>
                <a:spcPts val="9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b="0" dirty="0"/>
              <a:t>Thermal Performance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800" b="0" dirty="0"/>
              <a:t>5% thermal performance derate</a:t>
            </a:r>
          </a:p>
          <a:p>
            <a:pPr>
              <a:buClr>
                <a:schemeClr val="tx1"/>
              </a:buClr>
            </a:pPr>
            <a:endParaRPr lang="en-US" sz="1800" b="0" dirty="0"/>
          </a:p>
          <a:p>
            <a:pPr>
              <a:buClr>
                <a:schemeClr val="tx1"/>
              </a:buClr>
            </a:pPr>
            <a:endParaRPr lang="en-US" sz="1800" b="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52625" y="11430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95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8764"/>
          </a:xfrm>
        </p:spPr>
        <p:txBody>
          <a:bodyPr/>
          <a:lstStyle/>
          <a:p>
            <a:r>
              <a:rPr lang="en-US" dirty="0">
                <a:effectLst/>
              </a:rPr>
              <a:t>AT Induced Draft </a:t>
            </a:r>
            <a:r>
              <a:rPr lang="en-US" dirty="0" err="1">
                <a:effectLst/>
              </a:rPr>
              <a:t>Counterflow</a:t>
            </a:r>
            <a:r>
              <a:rPr lang="en-US" dirty="0"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idx="1"/>
          </p:nvPr>
        </p:nvSpPr>
        <p:spPr>
          <a:xfrm>
            <a:off x="853440" y="948307"/>
            <a:ext cx="7400926" cy="495064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B5971"/>
                </a:solidFill>
                <a:effectLst/>
              </a:rPr>
              <a:t>Low Sound Solutions</a:t>
            </a:r>
          </a:p>
        </p:txBody>
      </p:sp>
    </p:spTree>
    <p:extLst>
      <p:ext uri="{BB962C8B-B14F-4D97-AF65-F5344CB8AC3E}">
        <p14:creationId xmlns:p14="http://schemas.microsoft.com/office/powerpoint/2010/main" val="302082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2686050" y="4500562"/>
            <a:ext cx="50863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en-US" altLang="en-US" sz="1350" i="1">
              <a:solidFill>
                <a:srgbClr val="FBE5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79236" name="Rectangle 4"/>
          <p:cNvSpPr>
            <a:spLocks noChangeArrowheads="1"/>
          </p:cNvSpPr>
          <p:nvPr/>
        </p:nvSpPr>
        <p:spPr bwMode="auto">
          <a:xfrm>
            <a:off x="1588294" y="114300"/>
            <a:ext cx="60483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endParaRPr lang="nl-NL" sz="2100">
              <a:solidFill>
                <a:srgbClr val="F9E0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1465943" y="1068721"/>
            <a:ext cx="620077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2200" b="1" dirty="0" smtClean="0">
                <a:solidFill>
                  <a:srgbClr val="0B5971"/>
                </a:solidFill>
              </a:rPr>
              <a:t>Thermal Performance Certification</a:t>
            </a:r>
            <a:endParaRPr lang="en-US" altLang="en-US" sz="2200" b="1" dirty="0">
              <a:solidFill>
                <a:srgbClr val="0B5971"/>
              </a:solidFill>
            </a:endParaRPr>
          </a:p>
        </p:txBody>
      </p:sp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1061130" y="3655124"/>
            <a:ext cx="701040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>
            <a:lvl1pPr marL="342900" indent="-3429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1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Eurovent and CIT Certification: Capacity </a:t>
            </a:r>
            <a:r>
              <a:rPr lang="en-US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Guaranteed</a:t>
            </a:r>
            <a:endParaRPr lang="en-U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534" name="Picture 7" descr="pag2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171522"/>
            <a:ext cx="1796654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78095"/>
            <a:ext cx="2299097" cy="79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397418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06" b="76606" l="12195" r="35772"/>
                    </a14:imgEffect>
                  </a14:imgLayer>
                </a14:imgProps>
              </a:ext>
            </a:extLst>
          </a:blip>
          <a:srcRect l="12488" t="51743" r="64780" b="24220"/>
          <a:stretch>
            <a:fillRect/>
          </a:stretch>
        </p:blipFill>
        <p:spPr bwMode="auto">
          <a:xfrm>
            <a:off x="5638800" y="1832610"/>
            <a:ext cx="3289412" cy="2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2" name="Rectangle 2"/>
          <p:cNvSpPr>
            <a:spLocks noChangeArrowheads="1"/>
          </p:cNvSpPr>
          <p:nvPr/>
        </p:nvSpPr>
        <p:spPr bwMode="auto">
          <a:xfrm>
            <a:off x="1952625" y="11430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95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680963" name="Rectangle 3"/>
          <p:cNvSpPr>
            <a:spLocks noChangeArrowheads="1"/>
          </p:cNvSpPr>
          <p:nvPr/>
        </p:nvSpPr>
        <p:spPr bwMode="auto">
          <a:xfrm>
            <a:off x="402969" y="581025"/>
            <a:ext cx="7332524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500" dirty="0">
              <a:solidFill>
                <a:srgbClr val="FFCC00"/>
              </a:solidFill>
              <a:latin typeface="Impact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1581150"/>
            <a:ext cx="5464431" cy="339471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800" dirty="0"/>
              <a:t>Low Sound Fan – 4 to 7 dB(A) </a:t>
            </a:r>
            <a:r>
              <a:rPr lang="en-US" sz="1800" dirty="0" smtClean="0"/>
              <a:t>Reduction</a:t>
            </a:r>
          </a:p>
          <a:p>
            <a:pPr>
              <a:buClr>
                <a:schemeClr val="tx1"/>
              </a:buClr>
              <a:buNone/>
            </a:pPr>
            <a:r>
              <a:rPr lang="en-US" sz="1600" b="0" dirty="0" smtClean="0"/>
              <a:t>Dimensional </a:t>
            </a:r>
            <a:r>
              <a:rPr lang="en-US" sz="1600" b="0" dirty="0"/>
              <a:t>Impact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dirty="0"/>
              <a:t>Adds </a:t>
            </a:r>
            <a:r>
              <a:rPr lang="en-US" sz="1600" b="0" dirty="0" smtClean="0"/>
              <a:t>0 mm </a:t>
            </a:r>
            <a:r>
              <a:rPr lang="en-US" sz="1600" b="0" dirty="0"/>
              <a:t>on most units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Adds </a:t>
            </a:r>
            <a:r>
              <a:rPr lang="en-US" sz="1600" b="0" dirty="0" smtClean="0"/>
              <a:t>175 mm </a:t>
            </a:r>
            <a:r>
              <a:rPr lang="en-US" sz="1600" b="0" dirty="0"/>
              <a:t>on large units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Available on all units </a:t>
            </a:r>
            <a:r>
              <a:rPr lang="en-US" sz="1600" b="0" dirty="0" smtClean="0"/>
              <a:t>except 1,2 m </a:t>
            </a:r>
            <a:r>
              <a:rPr lang="en-US" sz="1600" b="0" dirty="0"/>
              <a:t>wide cells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/>
              <a:t>Construction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dirty="0"/>
              <a:t>Aluminum construction wide chord fan blades with steel fan hub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/>
              <a:t>Thermal Performance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u="sng" dirty="0"/>
              <a:t>3.5% thermal performance </a:t>
            </a:r>
            <a:r>
              <a:rPr lang="en-US" sz="1600" b="0" u="sng" dirty="0" err="1"/>
              <a:t>derate</a:t>
            </a:r>
            <a:endParaRPr lang="en-US" sz="1600" b="0" u="sng" dirty="0"/>
          </a:p>
          <a:p>
            <a:endParaRPr lang="en-US" sz="1800" b="0" dirty="0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423556" y="3735531"/>
            <a:ext cx="399931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866" tIns="33338" rIns="67866" bIns="33338" anchor="ctr"/>
          <a:lstStyle/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8764"/>
          </a:xfrm>
        </p:spPr>
        <p:txBody>
          <a:bodyPr/>
          <a:lstStyle/>
          <a:p>
            <a:r>
              <a:rPr lang="en-US" dirty="0">
                <a:effectLst/>
              </a:rPr>
              <a:t>AT Induced Draft </a:t>
            </a:r>
            <a:r>
              <a:rPr lang="en-US" dirty="0" err="1">
                <a:effectLst/>
              </a:rPr>
              <a:t>Counterflow</a:t>
            </a:r>
            <a:r>
              <a:rPr lang="en-US" dirty="0"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853440" y="948307"/>
            <a:ext cx="7400926" cy="495064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B5971"/>
                </a:solidFill>
                <a:effectLst/>
              </a:rPr>
              <a:t>Low Sound Solutions</a:t>
            </a:r>
          </a:p>
        </p:txBody>
      </p:sp>
    </p:spTree>
    <p:extLst>
      <p:ext uri="{BB962C8B-B14F-4D97-AF65-F5344CB8AC3E}">
        <p14:creationId xmlns:p14="http://schemas.microsoft.com/office/powerpoint/2010/main" val="1971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2066925" y="11430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95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1848888" y="1235678"/>
            <a:ext cx="3784997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500" dirty="0">
              <a:solidFill>
                <a:srgbClr val="FFCC00"/>
              </a:solidFill>
              <a:latin typeface="Impact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3497455" y="1428750"/>
            <a:ext cx="6019800" cy="339471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800" dirty="0"/>
              <a:t>SUPER Low Sound –Fan 9 to 15 dB(A) Reduction</a:t>
            </a:r>
            <a:r>
              <a:rPr lang="en-US" sz="1800" dirty="0" smtClean="0"/>
              <a:t>!</a:t>
            </a:r>
          </a:p>
          <a:p>
            <a:pPr>
              <a:buClr>
                <a:schemeClr val="tx1"/>
              </a:buClr>
              <a:buNone/>
            </a:pPr>
            <a:r>
              <a:rPr lang="en-US" sz="1600" b="0" dirty="0" smtClean="0"/>
              <a:t>Dimensional </a:t>
            </a:r>
            <a:r>
              <a:rPr lang="en-US" sz="1600" b="0" dirty="0"/>
              <a:t>Impact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Adds </a:t>
            </a:r>
            <a:r>
              <a:rPr lang="en-US" sz="1600" b="0" dirty="0" smtClean="0"/>
              <a:t>330 mm </a:t>
            </a:r>
            <a:r>
              <a:rPr lang="en-US" sz="1600" b="0" dirty="0"/>
              <a:t>to </a:t>
            </a:r>
            <a:r>
              <a:rPr lang="en-US" sz="1600" b="0" dirty="0" smtClean="0"/>
              <a:t>530 mm </a:t>
            </a:r>
            <a:r>
              <a:rPr lang="en-US" sz="1600" b="0" dirty="0"/>
              <a:t>to fan cylinder height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Available on all units except </a:t>
            </a:r>
            <a:r>
              <a:rPr lang="en-US" sz="1600" b="0" dirty="0" smtClean="0"/>
              <a:t>1,2 m wide</a:t>
            </a:r>
            <a:endParaRPr lang="en-US" sz="1600" dirty="0"/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/>
              <a:t>Construction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Molded, heavy duty FRP construction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Extremely wide chord blades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Unique forward swept blade profile</a:t>
            </a:r>
          </a:p>
          <a:p>
            <a:pPr>
              <a:buClr>
                <a:schemeClr val="tx1"/>
              </a:buClr>
            </a:pPr>
            <a:r>
              <a:rPr lang="en-US" sz="1600" b="0" dirty="0"/>
              <a:t>Reduced fan speed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/>
              <a:t>Thermal Performance</a:t>
            </a:r>
          </a:p>
          <a:p>
            <a:pPr>
              <a:buClr>
                <a:schemeClr val="tx1"/>
              </a:buClr>
            </a:pPr>
            <a:r>
              <a:rPr lang="en-US" sz="1600" b="0" u="sng" dirty="0"/>
              <a:t>No thermal performance </a:t>
            </a:r>
            <a:r>
              <a:rPr lang="en-US" sz="1600" b="0" u="sng" dirty="0" err="1"/>
              <a:t>derate</a:t>
            </a:r>
            <a:r>
              <a:rPr lang="en-US" sz="1600" b="0" u="sng" dirty="0"/>
              <a:t>!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pic>
        <p:nvPicPr>
          <p:cNvPr id="51203" name="Picture 3" descr="C:\Users\DKelly.HTS\Documents\Pictures\LowSoundFlyer\Inside Un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1"/>
          <a:stretch/>
        </p:blipFill>
        <p:spPr bwMode="auto">
          <a:xfrm>
            <a:off x="15240" y="1287837"/>
            <a:ext cx="2250695" cy="160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500" y1="25461" x2="0" y2="26568"/>
                        <a14:foregroundMark x1="88587" y1="25830" x2="99457" y2="25092"/>
                        <a14:foregroundMark x1="91033" y1="27675" x2="97554" y2="97786"/>
                        <a14:foregroundMark x1="5163" y1="50554" x2="6793" y2="97417"/>
                        <a14:foregroundMark x1="26087" y1="54982" x2="41576" y2="70111"/>
                        <a14:foregroundMark x1="58696" y1="63469" x2="68478" y2="64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0" y="2419350"/>
            <a:ext cx="2323064" cy="17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4"/>
          <p:cNvSpPr>
            <a:spLocks noGrp="1"/>
          </p:cNvSpPr>
          <p:nvPr>
            <p:ph type="body" idx="1"/>
          </p:nvPr>
        </p:nvSpPr>
        <p:spPr>
          <a:xfrm>
            <a:off x="853440" y="948307"/>
            <a:ext cx="7400926" cy="495064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B5971"/>
                </a:solidFill>
                <a:effectLst/>
              </a:rPr>
              <a:t>Low Sound Solutions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8764"/>
          </a:xfrm>
        </p:spPr>
        <p:txBody>
          <a:bodyPr/>
          <a:lstStyle/>
          <a:p>
            <a:r>
              <a:rPr lang="en-US" dirty="0">
                <a:effectLst/>
              </a:rPr>
              <a:t>AT Induced Draft </a:t>
            </a:r>
            <a:r>
              <a:rPr lang="en-US" dirty="0" err="1">
                <a:effectLst/>
              </a:rPr>
              <a:t>Counterflow</a:t>
            </a:r>
            <a:r>
              <a:rPr lang="en-US" dirty="0"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5354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DKelly.HTS\Documents\Pictures\LowSoundFlyer\WaterSilenc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58636"/>
            <a:ext cx="3144992" cy="2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99035" y="1699023"/>
            <a:ext cx="2770584" cy="253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866" tIns="33338" rIns="67866" bIns="33338" anchor="ctr"/>
          <a:lstStyle/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</p:txBody>
      </p:sp>
      <p:sp>
        <p:nvSpPr>
          <p:cNvPr id="691204" name="Rectangle 4"/>
          <p:cNvSpPr>
            <a:spLocks noChangeArrowheads="1"/>
          </p:cNvSpPr>
          <p:nvPr/>
        </p:nvSpPr>
        <p:spPr bwMode="auto">
          <a:xfrm>
            <a:off x="2009775" y="11430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95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34340" y="1634216"/>
            <a:ext cx="5715000" cy="329973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None/>
            </a:pPr>
            <a:r>
              <a:rPr lang="en-US" sz="1800" dirty="0"/>
              <a:t>Water Silencers - 4 to 7 dB(A) </a:t>
            </a:r>
            <a:r>
              <a:rPr lang="en-US" sz="1800" dirty="0" smtClean="0"/>
              <a:t>Reduction</a:t>
            </a:r>
          </a:p>
          <a:p>
            <a:pPr>
              <a:buClr>
                <a:schemeClr val="tx1"/>
              </a:buClr>
              <a:buNone/>
            </a:pPr>
            <a:r>
              <a:rPr lang="en-US" sz="1600" b="0" dirty="0" smtClean="0"/>
              <a:t>Dimensional </a:t>
            </a:r>
            <a:r>
              <a:rPr lang="en-US" sz="1600" b="0" dirty="0"/>
              <a:t>Impact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Available on all standard AT products</a:t>
            </a:r>
          </a:p>
          <a:p>
            <a:pPr>
              <a:buClr>
                <a:schemeClr val="tx1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No dimensional impact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/>
              <a:t>Construction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Lightweight PVC </a:t>
            </a:r>
          </a:p>
          <a:p>
            <a:pPr>
              <a:buClr>
                <a:schemeClr val="tx1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Easily removable sections rest on steel supports</a:t>
            </a:r>
          </a:p>
          <a:p>
            <a:pPr>
              <a:buClr>
                <a:schemeClr val="tx1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Located in the falling water area of the cold water basin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1600" b="0" dirty="0" smtClean="0">
                <a:solidFill>
                  <a:schemeClr val="tx1"/>
                </a:solidFill>
              </a:rPr>
              <a:t>Thermal Performance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1600" b="0" u="sng" dirty="0" smtClean="0">
                <a:solidFill>
                  <a:schemeClr val="tx1"/>
                </a:solidFill>
              </a:rPr>
              <a:t>No thermal performance </a:t>
            </a:r>
            <a:r>
              <a:rPr lang="en-US" sz="1600" b="0" u="sng" dirty="0" err="1" smtClean="0">
                <a:solidFill>
                  <a:schemeClr val="tx1"/>
                </a:solidFill>
              </a:rPr>
              <a:t>derate</a:t>
            </a:r>
            <a:r>
              <a:rPr lang="en-US" sz="1600" b="0" u="sng" dirty="0" smtClean="0">
                <a:solidFill>
                  <a:schemeClr val="tx1"/>
                </a:solidFill>
              </a:rPr>
              <a:t>!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691206" name="Line 6"/>
          <p:cNvSpPr>
            <a:spLocks noChangeShapeType="1"/>
          </p:cNvSpPr>
          <p:nvPr/>
        </p:nvSpPr>
        <p:spPr bwMode="auto">
          <a:xfrm flipH="1" flipV="1">
            <a:off x="5425564" y="2530054"/>
            <a:ext cx="1371600" cy="51435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z="135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8764"/>
          </a:xfrm>
        </p:spPr>
        <p:txBody>
          <a:bodyPr/>
          <a:lstStyle/>
          <a:p>
            <a:r>
              <a:rPr lang="en-US" dirty="0">
                <a:effectLst/>
              </a:rPr>
              <a:t>AT Induced Draft </a:t>
            </a:r>
            <a:r>
              <a:rPr lang="en-US" dirty="0" err="1">
                <a:effectLst/>
              </a:rPr>
              <a:t>Counterflow</a:t>
            </a:r>
            <a:r>
              <a:rPr lang="en-US" dirty="0"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idx="1"/>
          </p:nvPr>
        </p:nvSpPr>
        <p:spPr>
          <a:xfrm>
            <a:off x="853440" y="948307"/>
            <a:ext cx="7400926" cy="495064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B5971"/>
                </a:solidFill>
                <a:effectLst/>
              </a:rPr>
              <a:t>Low Sound Solutions</a:t>
            </a:r>
          </a:p>
        </p:txBody>
      </p:sp>
    </p:spTree>
    <p:extLst>
      <p:ext uri="{BB962C8B-B14F-4D97-AF65-F5344CB8AC3E}">
        <p14:creationId xmlns:p14="http://schemas.microsoft.com/office/powerpoint/2010/main" val="3625360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476" y1="12174" x2="74476" y2="12174"/>
                        <a14:foregroundMark x1="49650" y1="11739" x2="86364" y2="347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38800" y="1885950"/>
            <a:ext cx="3037990" cy="24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99035" y="1699023"/>
            <a:ext cx="2770584" cy="253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866" tIns="33338" rIns="67866" bIns="33338" anchor="ctr"/>
          <a:lstStyle/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  <a:p>
            <a:pPr marL="171450" indent="-171450">
              <a:spcBef>
                <a:spcPct val="0"/>
              </a:spcBef>
              <a:buFontTx/>
              <a:buChar char="•"/>
              <a:tabLst>
                <a:tab pos="171450" algn="l"/>
              </a:tabLst>
            </a:pPr>
            <a:endParaRPr lang="en-US" sz="1500" b="1" dirty="0"/>
          </a:p>
        </p:txBody>
      </p:sp>
      <p:sp>
        <p:nvSpPr>
          <p:cNvPr id="691204" name="Rectangle 4"/>
          <p:cNvSpPr>
            <a:spLocks noChangeArrowheads="1"/>
          </p:cNvSpPr>
          <p:nvPr/>
        </p:nvSpPr>
        <p:spPr bwMode="auto">
          <a:xfrm>
            <a:off x="2009775" y="11430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95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81000" y="1690048"/>
            <a:ext cx="5446294" cy="3200997"/>
          </a:xfrm>
        </p:spPr>
        <p:txBody>
          <a:bodyPr>
            <a:normAutofit fontScale="55000" lnSpcReduction="20000"/>
          </a:bodyPr>
          <a:lstStyle/>
          <a:p>
            <a:pPr>
              <a:buClr>
                <a:schemeClr val="tx1"/>
              </a:buClr>
              <a:buNone/>
            </a:pPr>
            <a:r>
              <a:rPr lang="en-US" sz="3300" dirty="0"/>
              <a:t>Offset Inlet Walls- Typical 7 dB(A) </a:t>
            </a:r>
            <a:r>
              <a:rPr lang="en-US" sz="3300" dirty="0" smtClean="0"/>
              <a:t>Reduction</a:t>
            </a:r>
            <a:endParaRPr lang="en-US" sz="33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None/>
            </a:pPr>
            <a:r>
              <a:rPr lang="en-US" sz="2900" b="0" dirty="0" smtClean="0">
                <a:solidFill>
                  <a:schemeClr val="tx1"/>
                </a:solidFill>
              </a:rPr>
              <a:t>Dimensional Impact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Available on all standard AT products</a:t>
            </a:r>
          </a:p>
          <a:p>
            <a:pPr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Mounted </a:t>
            </a:r>
            <a:r>
              <a:rPr lang="en-US" sz="2900" b="0" dirty="0" smtClean="0"/>
              <a:t>1,8 m</a:t>
            </a:r>
            <a:r>
              <a:rPr lang="en-US" sz="2900" b="0" dirty="0" smtClean="0">
                <a:solidFill>
                  <a:schemeClr val="tx1"/>
                </a:solidFill>
              </a:rPr>
              <a:t> away from air inlet louvers</a:t>
            </a:r>
          </a:p>
          <a:p>
            <a:pPr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Require external steel support (by others)</a:t>
            </a:r>
          </a:p>
          <a:p>
            <a:pPr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Used in conjunction with water silencers and SLSF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2900" b="0" dirty="0" smtClean="0">
                <a:solidFill>
                  <a:schemeClr val="tx1"/>
                </a:solidFill>
              </a:rPr>
              <a:t>Construction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Galvanized Steel with acoustically lined baffles</a:t>
            </a:r>
          </a:p>
          <a:p>
            <a:pPr>
              <a:buClr>
                <a:schemeClr val="tx1"/>
              </a:buClr>
            </a:pPr>
            <a:r>
              <a:rPr lang="en-US" sz="2900" b="0" dirty="0" smtClean="0">
                <a:solidFill>
                  <a:schemeClr val="tx1"/>
                </a:solidFill>
              </a:rPr>
              <a:t>Lateral support members for increased rigidity</a:t>
            </a:r>
          </a:p>
          <a:p>
            <a:pPr>
              <a:spcBef>
                <a:spcPts val="900"/>
              </a:spcBef>
              <a:buClr>
                <a:schemeClr val="tx1"/>
              </a:buClr>
              <a:buNone/>
            </a:pPr>
            <a:r>
              <a:rPr lang="en-US" sz="2900" b="0" dirty="0" smtClean="0">
                <a:solidFill>
                  <a:schemeClr val="tx1"/>
                </a:solidFill>
              </a:rPr>
              <a:t>Thermal Performance</a:t>
            </a:r>
          </a:p>
          <a:p>
            <a:pPr>
              <a:spcBef>
                <a:spcPts val="450"/>
              </a:spcBef>
              <a:buClr>
                <a:schemeClr val="tx1"/>
              </a:buClr>
            </a:pPr>
            <a:r>
              <a:rPr lang="en-US" sz="2900" b="0" u="sng" dirty="0" smtClean="0">
                <a:solidFill>
                  <a:schemeClr val="tx1"/>
                </a:solidFill>
              </a:rPr>
              <a:t>No thermal performance derate!</a:t>
            </a:r>
          </a:p>
          <a:p>
            <a:pPr>
              <a:buClr>
                <a:schemeClr val="tx1"/>
              </a:buClr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1206" name="Line 6"/>
          <p:cNvSpPr>
            <a:spLocks noChangeShapeType="1"/>
          </p:cNvSpPr>
          <p:nvPr/>
        </p:nvSpPr>
        <p:spPr bwMode="auto">
          <a:xfrm flipH="1">
            <a:off x="5238605" y="3349567"/>
            <a:ext cx="1055914" cy="12790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z="13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8764"/>
          </a:xfrm>
        </p:spPr>
        <p:txBody>
          <a:bodyPr/>
          <a:lstStyle/>
          <a:p>
            <a:r>
              <a:rPr lang="en-US" dirty="0">
                <a:effectLst/>
              </a:rPr>
              <a:t>AT Induced Draft </a:t>
            </a:r>
            <a:r>
              <a:rPr lang="en-US" dirty="0" err="1">
                <a:effectLst/>
              </a:rPr>
              <a:t>Counterflow</a:t>
            </a:r>
            <a:r>
              <a:rPr lang="en-US" dirty="0">
                <a:effectLst/>
              </a:rPr>
              <a:t> Cooling Towers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idx="1"/>
          </p:nvPr>
        </p:nvSpPr>
        <p:spPr>
          <a:xfrm>
            <a:off x="853440" y="948307"/>
            <a:ext cx="7400926" cy="495064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B5971"/>
                </a:solidFill>
                <a:effectLst/>
              </a:rPr>
              <a:t>Low Sound Solutions</a:t>
            </a:r>
          </a:p>
        </p:txBody>
      </p:sp>
    </p:spTree>
    <p:extLst>
      <p:ext uri="{BB962C8B-B14F-4D97-AF65-F5344CB8AC3E}">
        <p14:creationId xmlns:p14="http://schemas.microsoft.com/office/powerpoint/2010/main" val="1570321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 Box 10"/>
          <p:cNvSpPr txBox="1">
            <a:spLocks noChangeArrowheads="1"/>
          </p:cNvSpPr>
          <p:nvPr/>
        </p:nvSpPr>
        <p:spPr bwMode="auto">
          <a:xfrm>
            <a:off x="1626222" y="1733550"/>
            <a:ext cx="5908029" cy="166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</a:t>
            </a:r>
            <a:r>
              <a:rPr lang="en-US" alt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Draft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Counterflow</a:t>
            </a:r>
            <a:r>
              <a:rPr lang="en-US" alt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767929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83544" y="931189"/>
            <a:ext cx="5819775" cy="628650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LSTE Models And Nomenclature</a:t>
            </a:r>
          </a:p>
        </p:txBody>
      </p:sp>
      <p:sp>
        <p:nvSpPr>
          <p:cNvPr id="427011" name="Rectangle 3"/>
          <p:cNvSpPr>
            <a:spLocks noChangeArrowheads="1"/>
          </p:cNvSpPr>
          <p:nvPr/>
        </p:nvSpPr>
        <p:spPr bwMode="auto">
          <a:xfrm>
            <a:off x="1379935" y="988219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135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" charset="0"/>
              </a:rPr>
              <a:t>   </a:t>
            </a:r>
          </a:p>
        </p:txBody>
      </p:sp>
      <p:pic>
        <p:nvPicPr>
          <p:cNvPr id="100356" name="Picture 4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3" b="3974"/>
          <a:stretch/>
        </p:blipFill>
        <p:spPr bwMode="auto">
          <a:xfrm>
            <a:off x="1752600" y="1885951"/>
            <a:ext cx="2286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89835" y="2571750"/>
            <a:ext cx="3337322" cy="1109663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Centrifugal Fan Design</a:t>
            </a: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10 Box </a:t>
            </a:r>
            <a:r>
              <a:rPr lang="en-US" sz="1800" b="0" dirty="0" smtClean="0"/>
              <a:t>Sizes</a:t>
            </a: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 smtClean="0"/>
              <a:t>145 – 5.930 kW</a:t>
            </a:r>
            <a:endParaRPr lang="en-US" sz="1800" b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82308" y="57150"/>
            <a:ext cx="73914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339199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53860" y="981211"/>
            <a:ext cx="5819775" cy="5195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LSTE Models And Nomenclature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21913" y="50170"/>
            <a:ext cx="70866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3" b="3974"/>
          <a:stretch/>
        </p:blipFill>
        <p:spPr bwMode="auto">
          <a:xfrm>
            <a:off x="5105400" y="1674667"/>
            <a:ext cx="2286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092187"/>
              </p:ext>
            </p:extLst>
          </p:nvPr>
        </p:nvGraphicFramePr>
        <p:xfrm>
          <a:off x="1091907" y="2108728"/>
          <a:ext cx="3799205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480"/>
                <a:gridCol w="268605"/>
                <a:gridCol w="2865120"/>
              </a:tblGrid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LST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Sound Tower</a:t>
                      </a: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Version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r>
                        <a:rPr lang="nl-B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Unit (feet)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nl-B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Designator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6334"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Lenght of Unit (feet)</a:t>
                      </a:r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20482" y="1633926"/>
            <a:ext cx="203132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LSTE 10524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24341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3" name="Rectangle 6147"/>
          <p:cNvSpPr>
            <a:spLocks noGrp="1" noChangeArrowheads="1"/>
          </p:cNvSpPr>
          <p:nvPr>
            <p:ph type="body" idx="1"/>
          </p:nvPr>
        </p:nvSpPr>
        <p:spPr>
          <a:xfrm>
            <a:off x="4112419" y="1982390"/>
            <a:ext cx="3826394" cy="2743200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TEFC motors designed for cooling tower applications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Motor mounted outside of unit on adjustable base 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Easy to adjust belt tension or change motor</a:t>
            </a:r>
          </a:p>
          <a:p>
            <a:pPr>
              <a:spcAft>
                <a:spcPct val="30000"/>
              </a:spcAft>
              <a:defRPr/>
            </a:pPr>
            <a:endParaRPr lang="en-US" sz="2100" b="0" dirty="0"/>
          </a:p>
        </p:txBody>
      </p:sp>
      <p:sp>
        <p:nvSpPr>
          <p:cNvPr id="435204" name="Rectangle 6148"/>
          <p:cNvSpPr>
            <a:spLocks noChangeArrowheads="1"/>
          </p:cNvSpPr>
          <p:nvPr/>
        </p:nvSpPr>
        <p:spPr bwMode="auto">
          <a:xfrm>
            <a:off x="1393701" y="1072724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Fan Motors – LSTE 1.6m Wide Towers</a:t>
            </a:r>
          </a:p>
        </p:txBody>
      </p:sp>
      <p:pic>
        <p:nvPicPr>
          <p:cNvPr id="104452" name="Picture 6149" descr="L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09750"/>
            <a:ext cx="2187178" cy="27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Oval 6150"/>
          <p:cNvSpPr>
            <a:spLocks noChangeArrowheads="1"/>
          </p:cNvSpPr>
          <p:nvPr/>
        </p:nvSpPr>
        <p:spPr bwMode="auto">
          <a:xfrm>
            <a:off x="2099071" y="3684984"/>
            <a:ext cx="1106091" cy="1047750"/>
          </a:xfrm>
          <a:prstGeom prst="ellips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BE" altLang="en-US" sz="1500" b="1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28892" y="43190"/>
            <a:ext cx="70866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959021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0223" y="2209800"/>
            <a:ext cx="3658562" cy="2240756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TEFC motors designed for cooling tower applications</a:t>
            </a: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Motor mounted in open area on adjustable base </a:t>
            </a: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Easy to adjust belt tension or change motor </a:t>
            </a: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endParaRPr lang="en-US" sz="1800" b="0" dirty="0"/>
          </a:p>
        </p:txBody>
      </p:sp>
      <p:sp>
        <p:nvSpPr>
          <p:cNvPr id="436228" name="Rectangle 4"/>
          <p:cNvSpPr>
            <a:spLocks noChangeArrowheads="1"/>
          </p:cNvSpPr>
          <p:nvPr/>
        </p:nvSpPr>
        <p:spPr bwMode="auto">
          <a:xfrm>
            <a:off x="1356961" y="1082784"/>
            <a:ext cx="644961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Fan Motors – LSTE 2.4m and 3m Wide Towers</a:t>
            </a:r>
          </a:p>
        </p:txBody>
      </p:sp>
      <p:pic>
        <p:nvPicPr>
          <p:cNvPr id="1065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62150"/>
            <a:ext cx="3196828" cy="27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Freeform 7"/>
          <p:cNvSpPr>
            <a:spLocks/>
          </p:cNvSpPr>
          <p:nvPr/>
        </p:nvSpPr>
        <p:spPr bwMode="auto">
          <a:xfrm>
            <a:off x="1875235" y="2811066"/>
            <a:ext cx="736997" cy="701278"/>
          </a:xfrm>
          <a:custGeom>
            <a:avLst/>
            <a:gdLst>
              <a:gd name="T0" fmla="*/ 2147483646 w 697"/>
              <a:gd name="T1" fmla="*/ 0 h 589"/>
              <a:gd name="T2" fmla="*/ 2147483646 w 697"/>
              <a:gd name="T3" fmla="*/ 2147483646 h 589"/>
              <a:gd name="T4" fmla="*/ 0 w 697"/>
              <a:gd name="T5" fmla="*/ 2147483646 h 589"/>
              <a:gd name="T6" fmla="*/ 2147483646 w 697"/>
              <a:gd name="T7" fmla="*/ 2147483646 h 589"/>
              <a:gd name="T8" fmla="*/ 2147483646 w 697"/>
              <a:gd name="T9" fmla="*/ 2147483646 h 589"/>
              <a:gd name="T10" fmla="*/ 2147483646 w 697"/>
              <a:gd name="T11" fmla="*/ 2147483646 h 589"/>
              <a:gd name="T12" fmla="*/ 2147483646 w 697"/>
              <a:gd name="T13" fmla="*/ 2147483646 h 589"/>
              <a:gd name="T14" fmla="*/ 2147483646 w 697"/>
              <a:gd name="T15" fmla="*/ 2147483646 h 589"/>
              <a:gd name="T16" fmla="*/ 2147483646 w 697"/>
              <a:gd name="T17" fmla="*/ 2147483646 h 589"/>
              <a:gd name="T18" fmla="*/ 2147483646 w 697"/>
              <a:gd name="T19" fmla="*/ 2147483646 h 589"/>
              <a:gd name="T20" fmla="*/ 2147483646 w 697"/>
              <a:gd name="T21" fmla="*/ 0 h 5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7"/>
              <a:gd name="T34" fmla="*/ 0 h 589"/>
              <a:gd name="T35" fmla="*/ 697 w 697"/>
              <a:gd name="T36" fmla="*/ 589 h 5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7" h="589">
                <a:moveTo>
                  <a:pt x="200" y="0"/>
                </a:moveTo>
                <a:lnTo>
                  <a:pt x="696" y="588"/>
                </a:lnTo>
                <a:lnTo>
                  <a:pt x="0" y="588"/>
                </a:lnTo>
                <a:lnTo>
                  <a:pt x="84" y="536"/>
                </a:lnTo>
                <a:lnTo>
                  <a:pt x="152" y="468"/>
                </a:lnTo>
                <a:lnTo>
                  <a:pt x="204" y="380"/>
                </a:lnTo>
                <a:lnTo>
                  <a:pt x="240" y="276"/>
                </a:lnTo>
                <a:lnTo>
                  <a:pt x="248" y="192"/>
                </a:lnTo>
                <a:lnTo>
                  <a:pt x="240" y="116"/>
                </a:lnTo>
                <a:lnTo>
                  <a:pt x="212" y="52"/>
                </a:lnTo>
                <a:lnTo>
                  <a:pt x="200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106503" name="Oval 8"/>
          <p:cNvSpPr>
            <a:spLocks noChangeArrowheads="1"/>
          </p:cNvSpPr>
          <p:nvPr/>
        </p:nvSpPr>
        <p:spPr bwMode="auto">
          <a:xfrm>
            <a:off x="1060847" y="2521743"/>
            <a:ext cx="1106091" cy="1047750"/>
          </a:xfrm>
          <a:prstGeom prst="ellips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BE" altLang="en-US" sz="1500" b="1">
              <a:solidFill>
                <a:schemeClr val="tx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87012" y="5715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725697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8384" y="2356355"/>
            <a:ext cx="3415904" cy="2502694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20000"/>
              </a:spcAft>
              <a:defRPr/>
            </a:pPr>
            <a:r>
              <a:rPr lang="en-US" sz="1800" b="0" dirty="0"/>
              <a:t>Z-725 Hot-Dip</a:t>
            </a:r>
            <a:br>
              <a:rPr lang="en-US" sz="1800" b="0" dirty="0"/>
            </a:br>
            <a:r>
              <a:rPr lang="en-US" sz="1800" b="0" dirty="0"/>
              <a:t>Galvanized Steel</a:t>
            </a:r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PVC Spray Distribution</a:t>
            </a:r>
            <a:br>
              <a:rPr lang="en-US" sz="1800" b="0" dirty="0"/>
            </a:br>
            <a:r>
              <a:rPr lang="en-US" sz="1800" b="0" dirty="0"/>
              <a:t>System</a:t>
            </a:r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PVC Drift Eliminators</a:t>
            </a:r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Stainless Steel </a:t>
            </a:r>
            <a:r>
              <a:rPr lang="en-US" sz="1800" b="0" dirty="0" smtClean="0"/>
              <a:t>Strainers</a:t>
            </a:r>
            <a:endParaRPr lang="en-US" sz="1800" b="0" dirty="0"/>
          </a:p>
        </p:txBody>
      </p:sp>
      <p:sp>
        <p:nvSpPr>
          <p:cNvPr id="432132" name="Rectangle 4"/>
          <p:cNvSpPr>
            <a:spLocks noChangeArrowheads="1"/>
          </p:cNvSpPr>
          <p:nvPr/>
        </p:nvSpPr>
        <p:spPr bwMode="auto">
          <a:xfrm>
            <a:off x="1379508" y="1070819"/>
            <a:ext cx="6347222" cy="38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EVAPCO Corrosion Protection System</a:t>
            </a:r>
          </a:p>
        </p:txBody>
      </p:sp>
      <p:sp>
        <p:nvSpPr>
          <p:cNvPr id="432133" name="Rectangle 5"/>
          <p:cNvSpPr>
            <a:spLocks noChangeArrowheads="1"/>
          </p:cNvSpPr>
          <p:nvPr/>
        </p:nvSpPr>
        <p:spPr bwMode="auto">
          <a:xfrm>
            <a:off x="4343400" y="1809858"/>
            <a:ext cx="258484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Materials</a:t>
            </a:r>
          </a:p>
        </p:txBody>
      </p:sp>
      <p:pic>
        <p:nvPicPr>
          <p:cNvPr id="108549" name="Picture 6" descr="L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892011"/>
            <a:ext cx="2170509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35870" y="43190"/>
            <a:ext cx="70866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372698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10" y="1409700"/>
            <a:ext cx="3226594" cy="35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1079898" y="4444605"/>
            <a:ext cx="33182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1350" dirty="0">
                <a:solidFill>
                  <a:schemeClr val="tx1"/>
                </a:solidFill>
              </a:rPr>
              <a:t>EVAPCO Cooling Towers…designed to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1350" dirty="0">
                <a:solidFill>
                  <a:schemeClr val="tx1"/>
                </a:solidFill>
              </a:rPr>
              <a:t>withstand seismic or wind load forces</a:t>
            </a:r>
          </a:p>
        </p:txBody>
      </p:sp>
      <p:sp>
        <p:nvSpPr>
          <p:cNvPr id="150538" name="Line 10"/>
          <p:cNvSpPr>
            <a:spLocks noChangeShapeType="1"/>
          </p:cNvSpPr>
          <p:nvPr/>
        </p:nvSpPr>
        <p:spPr bwMode="auto">
          <a:xfrm flipH="1" flipV="1">
            <a:off x="3946922" y="2995613"/>
            <a:ext cx="1714500" cy="419100"/>
          </a:xfrm>
          <a:prstGeom prst="line">
            <a:avLst/>
          </a:prstGeom>
          <a:noFill/>
          <a:ln w="95250">
            <a:solidFill>
              <a:schemeClr val="hlink"/>
            </a:solidFill>
            <a:round/>
            <a:headEnd type="stealth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5556647" y="3138488"/>
            <a:ext cx="838200" cy="723900"/>
          </a:xfrm>
          <a:prstGeom prst="ellips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en-US" altLang="en-US" sz="2400"/>
          </a:p>
        </p:txBody>
      </p:sp>
      <p:pic>
        <p:nvPicPr>
          <p:cNvPr id="1505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2" y="1611798"/>
            <a:ext cx="2626519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3048000" y="890416"/>
            <a:ext cx="3105150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 Compliant Design</a:t>
            </a:r>
          </a:p>
        </p:txBody>
      </p:sp>
      <p:sp>
        <p:nvSpPr>
          <p:cNvPr id="11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303323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8" grpId="0" animBg="1"/>
      <p:bldP spid="1505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Rectangle 4099"/>
          <p:cNvSpPr>
            <a:spLocks noGrp="1" noChangeArrowheads="1"/>
          </p:cNvSpPr>
          <p:nvPr>
            <p:ph type="body" idx="1"/>
          </p:nvPr>
        </p:nvSpPr>
        <p:spPr>
          <a:xfrm>
            <a:off x="1146654" y="1885950"/>
            <a:ext cx="6115050" cy="1978819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20000"/>
              </a:spcAft>
              <a:defRPr/>
            </a:pPr>
            <a:r>
              <a:rPr lang="en-US" sz="1800" b="0" dirty="0" smtClean="0"/>
              <a:t>304L </a:t>
            </a:r>
            <a:r>
              <a:rPr lang="en-US" sz="1800" b="0" dirty="0"/>
              <a:t>or 316L Stainless Steel </a:t>
            </a:r>
            <a:r>
              <a:rPr lang="en-US" sz="1800" b="0" dirty="0" smtClean="0"/>
              <a:t>Construction</a:t>
            </a:r>
            <a:endParaRPr lang="en-US" sz="1800" b="0" dirty="0"/>
          </a:p>
          <a:p>
            <a:pPr>
              <a:spcAft>
                <a:spcPct val="20000"/>
              </a:spcAft>
              <a:defRPr/>
            </a:pPr>
            <a:r>
              <a:rPr lang="en-US" sz="1800" b="0" dirty="0"/>
              <a:t>Different </a:t>
            </a:r>
            <a:r>
              <a:rPr lang="en-US" sz="1800" b="0" dirty="0" smtClean="0"/>
              <a:t>Options</a:t>
            </a:r>
            <a:r>
              <a:rPr lang="en-US" sz="1800" b="0" dirty="0"/>
              <a:t>: </a:t>
            </a:r>
          </a:p>
          <a:p>
            <a:pPr lvl="1">
              <a:spcAft>
                <a:spcPct val="20000"/>
              </a:spcAft>
              <a:defRPr/>
            </a:pPr>
            <a:r>
              <a:rPr lang="en-US" sz="1600" dirty="0"/>
              <a:t>Cold Water Basin</a:t>
            </a:r>
          </a:p>
          <a:p>
            <a:pPr lvl="1">
              <a:spcAft>
                <a:spcPct val="20000"/>
              </a:spcAft>
              <a:defRPr/>
            </a:pPr>
            <a:r>
              <a:rPr lang="en-US" sz="1600" dirty="0"/>
              <a:t>Water Touch Unit</a:t>
            </a:r>
          </a:p>
          <a:p>
            <a:pPr lvl="1">
              <a:spcAft>
                <a:spcPct val="20000"/>
              </a:spcAft>
              <a:defRPr/>
            </a:pPr>
            <a:r>
              <a:rPr lang="en-US" sz="1600" dirty="0"/>
              <a:t>Complete Construction</a:t>
            </a:r>
          </a:p>
        </p:txBody>
      </p:sp>
      <p:sp>
        <p:nvSpPr>
          <p:cNvPr id="457732" name="Rectangle 4100"/>
          <p:cNvSpPr>
            <a:spLocks noChangeArrowheads="1"/>
          </p:cNvSpPr>
          <p:nvPr/>
        </p:nvSpPr>
        <p:spPr bwMode="auto">
          <a:xfrm>
            <a:off x="1865610" y="1088470"/>
            <a:ext cx="54292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Materials of </a:t>
            </a: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52108" y="43190"/>
            <a:ext cx="72390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014511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68260" y="1040370"/>
            <a:ext cx="5819775" cy="429376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LSTE Design And Construction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962150"/>
            <a:ext cx="4697064" cy="1679972"/>
          </a:xfrm>
          <a:effectLst/>
        </p:spPr>
        <p:txBody>
          <a:bodyPr vert="horz" lIns="67866" tIns="33338" rIns="67866" bIns="33338" rtlCol="0">
            <a:no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 smtClean="0"/>
              <a:t>One </a:t>
            </a:r>
            <a:r>
              <a:rPr lang="en-US" sz="1800" b="0" dirty="0"/>
              <a:t>Piece “Forged Journal” Shaft</a:t>
            </a:r>
          </a:p>
          <a:p>
            <a:pPr lvl="1">
              <a:defRPr/>
            </a:pPr>
            <a:r>
              <a:rPr lang="en-US" dirty="0"/>
              <a:t>Eliminates “Tack Welded Journals”</a:t>
            </a:r>
          </a:p>
          <a:p>
            <a:pPr lvl="1">
              <a:defRPr/>
            </a:pPr>
            <a:r>
              <a:rPr lang="en-US" dirty="0"/>
              <a:t>Increases Shaft Life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379935" y="1092994"/>
            <a:ext cx="6347222" cy="6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defRPr/>
            </a:pPr>
            <a:r>
              <a:rPr lang="en-US" sz="240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" charset="0"/>
              </a:rPr>
              <a:t>   </a:t>
            </a: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235690"/>
              </p:ext>
            </p:extLst>
          </p:nvPr>
        </p:nvGraphicFramePr>
        <p:xfrm>
          <a:off x="952108" y="1885950"/>
          <a:ext cx="2987278" cy="1756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Bitmap Image" r:id="rId3" imgW="4505400" imgH="2895480" progId="Paint.Picture">
                  <p:embed/>
                </p:oleObj>
              </mc:Choice>
              <mc:Fallback>
                <p:oleObj name="Bitmap Image" r:id="rId3" imgW="4505400" imgH="28954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108" y="1885950"/>
                        <a:ext cx="2987278" cy="1756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52108" y="43190"/>
            <a:ext cx="72390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772307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99048"/>
            <a:ext cx="2967038" cy="270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3" name="Rectangle 3"/>
          <p:cNvSpPr>
            <a:spLocks noGrp="1" noChangeArrowheads="1"/>
          </p:cNvSpPr>
          <p:nvPr>
            <p:ph type="title"/>
          </p:nvPr>
        </p:nvSpPr>
        <p:spPr>
          <a:xfrm>
            <a:off x="1658585" y="1024337"/>
            <a:ext cx="5819775" cy="429376"/>
          </a:xfrm>
          <a:effectLst/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2000" dirty="0">
                <a:solidFill>
                  <a:srgbClr val="0B5971"/>
                </a:solidFill>
                <a:effectLst/>
              </a:rPr>
              <a:t>EVAPAK® Fill – A Working Platform!</a:t>
            </a:r>
          </a:p>
        </p:txBody>
      </p:sp>
      <p:sp>
        <p:nvSpPr>
          <p:cNvPr id="440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30922" y="1926823"/>
            <a:ext cx="4508278" cy="2321327"/>
          </a:xfrm>
          <a:effectLst/>
        </p:spPr>
        <p:txBody>
          <a:bodyPr vert="horz" lIns="67866" tIns="33338" rIns="67866" bIns="33338" rtlCol="0">
            <a:noAutofit/>
          </a:bodyPr>
          <a:lstStyle/>
          <a:p>
            <a:pPr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800" b="0" dirty="0" smtClean="0"/>
              <a:t>Bonded </a:t>
            </a:r>
            <a:r>
              <a:rPr lang="en-US" sz="1800" b="0" dirty="0"/>
              <a:t>Fill Bundles with Bottom Supports make EVAPAK</a:t>
            </a:r>
            <a:r>
              <a:rPr lang="en-US" sz="1800" b="0" baseline="30000" dirty="0"/>
              <a:t>®</a:t>
            </a:r>
            <a:r>
              <a:rPr lang="en-US" sz="1800" b="0" dirty="0"/>
              <a:t> Fill an Ideal </a:t>
            </a:r>
            <a:r>
              <a:rPr lang="en-US" sz="1800" b="0" dirty="0" smtClean="0"/>
              <a:t>Working Platform</a:t>
            </a:r>
            <a:endParaRPr lang="en-US" sz="1800" b="0" dirty="0"/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1800" b="0" dirty="0"/>
              <a:t>Provides “Safe” Work Area to Perform Maintenance on Spray Distribution System</a:t>
            </a:r>
          </a:p>
        </p:txBody>
      </p:sp>
      <p:sp>
        <p:nvSpPr>
          <p:cNvPr id="440325" name="Rectangle 5"/>
          <p:cNvSpPr>
            <a:spLocks noChangeArrowheads="1"/>
          </p:cNvSpPr>
          <p:nvPr/>
        </p:nvSpPr>
        <p:spPr bwMode="auto">
          <a:xfrm>
            <a:off x="1610917" y="1244204"/>
            <a:ext cx="5935265" cy="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>
              <a:defRPr/>
            </a:pPr>
            <a:endParaRPr lang="en-US" sz="2250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" charset="0"/>
            </a:endParaRPr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2179153" y="2587620"/>
            <a:ext cx="1039416" cy="1126331"/>
          </a:xfrm>
          <a:custGeom>
            <a:avLst/>
            <a:gdLst>
              <a:gd name="T0" fmla="*/ 2147483647 w 982"/>
              <a:gd name="T1" fmla="*/ 0 h 946"/>
              <a:gd name="T2" fmla="*/ 0 w 982"/>
              <a:gd name="T3" fmla="*/ 2147483647 h 946"/>
              <a:gd name="T4" fmla="*/ 2147483647 w 982"/>
              <a:gd name="T5" fmla="*/ 2147483647 h 946"/>
              <a:gd name="T6" fmla="*/ 2147483647 w 982"/>
              <a:gd name="T7" fmla="*/ 2147483647 h 946"/>
              <a:gd name="T8" fmla="*/ 2147483647 w 982"/>
              <a:gd name="T9" fmla="*/ 2147483647 h 946"/>
              <a:gd name="T10" fmla="*/ 2147483647 w 982"/>
              <a:gd name="T11" fmla="*/ 2147483647 h 946"/>
              <a:gd name="T12" fmla="*/ 2147483647 w 982"/>
              <a:gd name="T13" fmla="*/ 2147483647 h 946"/>
              <a:gd name="T14" fmla="*/ 2147483647 w 982"/>
              <a:gd name="T15" fmla="*/ 2147483647 h 946"/>
              <a:gd name="T16" fmla="*/ 2147483647 w 982"/>
              <a:gd name="T17" fmla="*/ 2147483647 h 946"/>
              <a:gd name="T18" fmla="*/ 2147483647 w 982"/>
              <a:gd name="T19" fmla="*/ 2147483647 h 946"/>
              <a:gd name="T20" fmla="*/ 2147483647 w 982"/>
              <a:gd name="T21" fmla="*/ 2147483647 h 946"/>
              <a:gd name="T22" fmla="*/ 2147483647 w 982"/>
              <a:gd name="T23" fmla="*/ 2147483647 h 946"/>
              <a:gd name="T24" fmla="*/ 2147483647 w 982"/>
              <a:gd name="T25" fmla="*/ 2147483647 h 946"/>
              <a:gd name="T26" fmla="*/ 2147483647 w 982"/>
              <a:gd name="T27" fmla="*/ 0 h 9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2"/>
              <a:gd name="T43" fmla="*/ 0 h 946"/>
              <a:gd name="T44" fmla="*/ 982 w 982"/>
              <a:gd name="T45" fmla="*/ 946 h 94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2" h="946">
                <a:moveTo>
                  <a:pt x="435" y="0"/>
                </a:moveTo>
                <a:lnTo>
                  <a:pt x="0" y="945"/>
                </a:lnTo>
                <a:lnTo>
                  <a:pt x="981" y="741"/>
                </a:lnTo>
                <a:lnTo>
                  <a:pt x="870" y="704"/>
                </a:lnTo>
                <a:lnTo>
                  <a:pt x="787" y="676"/>
                </a:lnTo>
                <a:lnTo>
                  <a:pt x="713" y="630"/>
                </a:lnTo>
                <a:lnTo>
                  <a:pt x="648" y="574"/>
                </a:lnTo>
                <a:lnTo>
                  <a:pt x="602" y="528"/>
                </a:lnTo>
                <a:lnTo>
                  <a:pt x="546" y="445"/>
                </a:lnTo>
                <a:lnTo>
                  <a:pt x="491" y="343"/>
                </a:lnTo>
                <a:lnTo>
                  <a:pt x="472" y="287"/>
                </a:lnTo>
                <a:lnTo>
                  <a:pt x="453" y="204"/>
                </a:lnTo>
                <a:lnTo>
                  <a:pt x="444" y="111"/>
                </a:lnTo>
                <a:lnTo>
                  <a:pt x="435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2648259" y="1926823"/>
            <a:ext cx="1297781" cy="15430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nl-BE" altLang="nl-BE" sz="150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52108" y="43190"/>
            <a:ext cx="72390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749619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162175"/>
            <a:ext cx="3810000" cy="2800350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Efficient Drift Control </a:t>
            </a:r>
            <a:r>
              <a:rPr lang="en-US" sz="1800" b="0" dirty="0" smtClean="0"/>
              <a:t>– 0,001</a:t>
            </a:r>
            <a:r>
              <a:rPr lang="en-US" sz="1800" b="0" dirty="0"/>
              <a:t>%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Easy to Handle,</a:t>
            </a:r>
            <a:br>
              <a:rPr lang="en-US" sz="1800" b="0" dirty="0"/>
            </a:br>
            <a:r>
              <a:rPr lang="en-US" sz="1800" b="0" dirty="0"/>
              <a:t>Lightweight </a:t>
            </a:r>
            <a:r>
              <a:rPr lang="en-US" sz="1800" b="0" dirty="0" smtClean="0"/>
              <a:t>Framed Sections</a:t>
            </a:r>
            <a:endParaRPr lang="en-US" sz="1800" b="0" dirty="0"/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Non-Corrosive PVC</a:t>
            </a:r>
          </a:p>
        </p:txBody>
      </p:sp>
      <p:sp>
        <p:nvSpPr>
          <p:cNvPr id="442372" name="Rectangle 4"/>
          <p:cNvSpPr>
            <a:spLocks noChangeArrowheads="1"/>
          </p:cNvSpPr>
          <p:nvPr/>
        </p:nvSpPr>
        <p:spPr bwMode="auto">
          <a:xfrm>
            <a:off x="1403870" y="1076891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PVC Drift Eliminators</a:t>
            </a:r>
          </a:p>
        </p:txBody>
      </p:sp>
      <p:pic>
        <p:nvPicPr>
          <p:cNvPr id="109574" name="Picture 12" descr="4_FIG09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>
            <a:fillRect/>
          </a:stretch>
        </p:blipFill>
        <p:spPr bwMode="auto">
          <a:xfrm>
            <a:off x="5261373" y="1381125"/>
            <a:ext cx="2412206" cy="182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93992" y="5017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260" y="3302794"/>
            <a:ext cx="2105319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9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2424" y="1962150"/>
            <a:ext cx="4332976" cy="1881188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Corrosion Resistant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Eliminates </a:t>
            </a:r>
            <a:r>
              <a:rPr lang="en-US" sz="1800" b="0" dirty="0" smtClean="0"/>
              <a:t>Expensive Maintenance Caused by </a:t>
            </a:r>
            <a:r>
              <a:rPr lang="en-US" sz="1800" b="0" dirty="0"/>
              <a:t>“Corroded” </a:t>
            </a:r>
            <a:r>
              <a:rPr lang="en-US" sz="1800" b="0" dirty="0" smtClean="0"/>
              <a:t>and “Collapsed</a:t>
            </a:r>
            <a:r>
              <a:rPr lang="en-US" sz="1800" b="0" dirty="0"/>
              <a:t>” Galvanized Strainers</a:t>
            </a:r>
          </a:p>
        </p:txBody>
      </p:sp>
      <p:sp>
        <p:nvSpPr>
          <p:cNvPr id="434180" name="Rectangle 4"/>
          <p:cNvSpPr>
            <a:spLocks noChangeArrowheads="1"/>
          </p:cNvSpPr>
          <p:nvPr/>
        </p:nvSpPr>
        <p:spPr bwMode="auto">
          <a:xfrm>
            <a:off x="1385560" y="1076093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Stainless Steel Strainers</a:t>
            </a:r>
          </a:p>
        </p:txBody>
      </p:sp>
      <p:pic>
        <p:nvPicPr>
          <p:cNvPr id="110596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1850232"/>
            <a:ext cx="2493169" cy="27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00975" y="5017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46460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980" y="1014828"/>
            <a:ext cx="5819775" cy="429376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LSTE Design And Construction</a:t>
            </a:r>
          </a:p>
        </p:txBody>
      </p:sp>
      <p:sp useBgFill="1"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1230" y="1538882"/>
            <a:ext cx="4800600" cy="2263379"/>
          </a:xfrm>
          <a:effectLst/>
        </p:spPr>
        <p:txBody>
          <a:bodyPr vert="horz" lIns="67866" tIns="33338" rIns="67866" bIns="33338" rtlCol="0">
            <a:noAutofit/>
          </a:bodyPr>
          <a:lstStyle/>
          <a:p>
            <a:pPr marL="0" indent="0">
              <a:buNone/>
              <a:defRPr/>
            </a:pPr>
            <a:r>
              <a:rPr lang="en-US" sz="1800" dirty="0"/>
              <a:t> PVC Water Distribution System</a:t>
            </a:r>
            <a:endParaRPr lang="en-US" sz="1800" b="0" dirty="0" smtClean="0"/>
          </a:p>
          <a:p>
            <a:pPr>
              <a:spcAft>
                <a:spcPct val="30000"/>
              </a:spcAft>
              <a:defRPr/>
            </a:pPr>
            <a:r>
              <a:rPr lang="en-US" sz="1800" b="0" dirty="0" smtClean="0"/>
              <a:t>Non-corrosive </a:t>
            </a:r>
            <a:r>
              <a:rPr lang="en-US" sz="1800" b="0" dirty="0"/>
              <a:t>Spray Header &amp; Nozzles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Threaded Nozzles Eliminate Troublesome “Rubber Grommets”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Large </a:t>
            </a:r>
            <a:r>
              <a:rPr lang="en-US" sz="1800" b="0" dirty="0" smtClean="0"/>
              <a:t>25 mm Nozzle Opening </a:t>
            </a:r>
            <a:r>
              <a:rPr lang="en-US" sz="1800" b="0" dirty="0"/>
              <a:t>and Anti-sludge Ring Reduces Clogging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Self-balancing, </a:t>
            </a:r>
            <a:r>
              <a:rPr lang="en-US" sz="1800" b="0" dirty="0" smtClean="0"/>
              <a:t>Pressurized</a:t>
            </a:r>
            <a:endParaRPr lang="en-US" sz="1800" b="0" dirty="0"/>
          </a:p>
        </p:txBody>
      </p:sp>
      <p:pic>
        <p:nvPicPr>
          <p:cNvPr id="11269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26" y="1762690"/>
            <a:ext cx="2512219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76800" y="4019550"/>
            <a:ext cx="1364456" cy="984647"/>
            <a:chOff x="2697" y="1399"/>
            <a:chExt cx="1421" cy="1107"/>
          </a:xfrm>
        </p:grpSpPr>
        <p:sp>
          <p:nvSpPr>
            <p:cNvPr id="11275" name="Rectangle 9"/>
            <p:cNvSpPr>
              <a:spLocks noChangeAspect="1" noChangeArrowheads="1"/>
            </p:cNvSpPr>
            <p:nvPr/>
          </p:nvSpPr>
          <p:spPr bwMode="auto">
            <a:xfrm>
              <a:off x="2697" y="1478"/>
              <a:ext cx="1156" cy="10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 sz="1500"/>
            </a:p>
          </p:txBody>
        </p:sp>
        <p:sp>
          <p:nvSpPr>
            <p:cNvPr id="11276" name="Line 10"/>
            <p:cNvSpPr>
              <a:spLocks noChangeAspect="1" noChangeShapeType="1"/>
            </p:cNvSpPr>
            <p:nvPr/>
          </p:nvSpPr>
          <p:spPr bwMode="auto">
            <a:xfrm flipH="1" flipV="1">
              <a:off x="3402" y="2057"/>
              <a:ext cx="446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" name="Line 11"/>
            <p:cNvSpPr>
              <a:spLocks noChangeAspect="1" noChangeShapeType="1"/>
            </p:cNvSpPr>
            <p:nvPr/>
          </p:nvSpPr>
          <p:spPr bwMode="auto">
            <a:xfrm flipH="1">
              <a:off x="2822" y="1399"/>
              <a:ext cx="40" cy="7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" name="Line 12"/>
            <p:cNvSpPr>
              <a:spLocks noChangeAspect="1" noChangeShapeType="1"/>
            </p:cNvSpPr>
            <p:nvPr/>
          </p:nvSpPr>
          <p:spPr bwMode="auto">
            <a:xfrm flipH="1" flipV="1">
              <a:off x="3413" y="2121"/>
              <a:ext cx="432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9" name="Rectangle 13"/>
            <p:cNvSpPr>
              <a:spLocks noChangeAspect="1" noChangeArrowheads="1"/>
            </p:cNvSpPr>
            <p:nvPr/>
          </p:nvSpPr>
          <p:spPr bwMode="auto">
            <a:xfrm flipH="1">
              <a:off x="3145" y="2073"/>
              <a:ext cx="284" cy="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 sz="1500"/>
            </a:p>
          </p:txBody>
        </p:sp>
        <p:sp>
          <p:nvSpPr>
            <p:cNvPr id="11280" name="Line 14"/>
            <p:cNvSpPr>
              <a:spLocks noChangeAspect="1" noChangeShapeType="1"/>
            </p:cNvSpPr>
            <p:nvPr/>
          </p:nvSpPr>
          <p:spPr bwMode="auto">
            <a:xfrm flipH="1">
              <a:off x="3411" y="2160"/>
              <a:ext cx="4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1" name="Line 15"/>
            <p:cNvSpPr>
              <a:spLocks noChangeAspect="1" noChangeShapeType="1"/>
            </p:cNvSpPr>
            <p:nvPr/>
          </p:nvSpPr>
          <p:spPr bwMode="auto">
            <a:xfrm flipH="1" flipV="1">
              <a:off x="3358" y="2217"/>
              <a:ext cx="53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2" name="Line 16"/>
            <p:cNvSpPr>
              <a:spLocks noChangeAspect="1" noChangeShapeType="1"/>
            </p:cNvSpPr>
            <p:nvPr/>
          </p:nvSpPr>
          <p:spPr bwMode="auto">
            <a:xfrm flipH="1" flipV="1">
              <a:off x="3350" y="2272"/>
              <a:ext cx="69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3" name="Line 17"/>
            <p:cNvSpPr>
              <a:spLocks noChangeAspect="1" noChangeShapeType="1"/>
            </p:cNvSpPr>
            <p:nvPr/>
          </p:nvSpPr>
          <p:spPr bwMode="auto">
            <a:xfrm flipH="1">
              <a:off x="3411" y="2298"/>
              <a:ext cx="8" cy="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4" name="Line 18"/>
            <p:cNvSpPr>
              <a:spLocks noChangeAspect="1" noChangeShapeType="1"/>
            </p:cNvSpPr>
            <p:nvPr/>
          </p:nvSpPr>
          <p:spPr bwMode="auto">
            <a:xfrm flipH="1">
              <a:off x="3184" y="2318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5" name="Line 19"/>
            <p:cNvSpPr>
              <a:spLocks noChangeAspect="1" noChangeShapeType="1"/>
            </p:cNvSpPr>
            <p:nvPr/>
          </p:nvSpPr>
          <p:spPr bwMode="auto">
            <a:xfrm flipH="1" flipV="1">
              <a:off x="3163" y="2302"/>
              <a:ext cx="2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6" name="Line 20"/>
            <p:cNvSpPr>
              <a:spLocks noChangeAspect="1" noChangeShapeType="1"/>
            </p:cNvSpPr>
            <p:nvPr/>
          </p:nvSpPr>
          <p:spPr bwMode="auto">
            <a:xfrm flipH="1" flipV="1">
              <a:off x="3163" y="2165"/>
              <a:ext cx="0" cy="1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7" name="Line 21"/>
            <p:cNvSpPr>
              <a:spLocks noChangeAspect="1" noChangeShapeType="1"/>
            </p:cNvSpPr>
            <p:nvPr/>
          </p:nvSpPr>
          <p:spPr bwMode="auto">
            <a:xfrm flipH="1" flipV="1">
              <a:off x="3397" y="1879"/>
              <a:ext cx="0" cy="1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8" name="Line 22"/>
            <p:cNvSpPr>
              <a:spLocks noChangeAspect="1" noChangeShapeType="1"/>
            </p:cNvSpPr>
            <p:nvPr/>
          </p:nvSpPr>
          <p:spPr bwMode="auto">
            <a:xfrm flipH="1" flipV="1">
              <a:off x="3175" y="1875"/>
              <a:ext cx="0" cy="1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89" name="Line 23"/>
            <p:cNvSpPr>
              <a:spLocks noChangeAspect="1" noChangeShapeType="1"/>
            </p:cNvSpPr>
            <p:nvPr/>
          </p:nvSpPr>
          <p:spPr bwMode="auto">
            <a:xfrm flipH="1">
              <a:off x="3175" y="1875"/>
              <a:ext cx="2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0" name="Freeform 24"/>
            <p:cNvSpPr>
              <a:spLocks noChangeAspect="1"/>
            </p:cNvSpPr>
            <p:nvPr/>
          </p:nvSpPr>
          <p:spPr bwMode="auto">
            <a:xfrm flipH="1">
              <a:off x="3339" y="2215"/>
              <a:ext cx="15" cy="60"/>
            </a:xfrm>
            <a:custGeom>
              <a:avLst/>
              <a:gdLst>
                <a:gd name="T0" fmla="*/ 0 w 21"/>
                <a:gd name="T1" fmla="*/ 0 h 90"/>
                <a:gd name="T2" fmla="*/ 6 w 21"/>
                <a:gd name="T3" fmla="*/ 11 h 90"/>
                <a:gd name="T4" fmla="*/ 6 w 21"/>
                <a:gd name="T5" fmla="*/ 16 h 90"/>
                <a:gd name="T6" fmla="*/ 4 w 21"/>
                <a:gd name="T7" fmla="*/ 27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90"/>
                <a:gd name="T14" fmla="*/ 21 w 21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90">
                  <a:moveTo>
                    <a:pt x="0" y="0"/>
                  </a:moveTo>
                  <a:cubicBezTo>
                    <a:pt x="7" y="13"/>
                    <a:pt x="15" y="27"/>
                    <a:pt x="18" y="36"/>
                  </a:cubicBezTo>
                  <a:cubicBezTo>
                    <a:pt x="21" y="45"/>
                    <a:pt x="19" y="45"/>
                    <a:pt x="18" y="54"/>
                  </a:cubicBezTo>
                  <a:cubicBezTo>
                    <a:pt x="17" y="63"/>
                    <a:pt x="14" y="76"/>
                    <a:pt x="12" y="9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1" name="Freeform 25"/>
            <p:cNvSpPr>
              <a:spLocks noChangeAspect="1"/>
            </p:cNvSpPr>
            <p:nvPr/>
          </p:nvSpPr>
          <p:spPr bwMode="auto">
            <a:xfrm>
              <a:off x="2839" y="1973"/>
              <a:ext cx="332" cy="28"/>
            </a:xfrm>
            <a:custGeom>
              <a:avLst/>
              <a:gdLst>
                <a:gd name="T0" fmla="*/ 0 w 492"/>
                <a:gd name="T1" fmla="*/ 0 h 42"/>
                <a:gd name="T2" fmla="*/ 28 w 492"/>
                <a:gd name="T3" fmla="*/ 9 h 42"/>
                <a:gd name="T4" fmla="*/ 88 w 492"/>
                <a:gd name="T5" fmla="*/ 5 h 42"/>
                <a:gd name="T6" fmla="*/ 151 w 492"/>
                <a:gd name="T7" fmla="*/ 13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2"/>
                <a:gd name="T13" fmla="*/ 0 h 42"/>
                <a:gd name="T14" fmla="*/ 492 w 492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2" h="42">
                  <a:moveTo>
                    <a:pt x="0" y="0"/>
                  </a:moveTo>
                  <a:cubicBezTo>
                    <a:pt x="30" y="15"/>
                    <a:pt x="57" y="24"/>
                    <a:pt x="90" y="30"/>
                  </a:cubicBezTo>
                  <a:cubicBezTo>
                    <a:pt x="161" y="21"/>
                    <a:pt x="219" y="25"/>
                    <a:pt x="288" y="18"/>
                  </a:cubicBezTo>
                  <a:cubicBezTo>
                    <a:pt x="356" y="33"/>
                    <a:pt x="422" y="42"/>
                    <a:pt x="492" y="4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2" name="Freeform 26"/>
            <p:cNvSpPr>
              <a:spLocks noChangeAspect="1"/>
            </p:cNvSpPr>
            <p:nvPr/>
          </p:nvSpPr>
          <p:spPr bwMode="auto">
            <a:xfrm>
              <a:off x="3402" y="2000"/>
              <a:ext cx="446" cy="33"/>
            </a:xfrm>
            <a:custGeom>
              <a:avLst/>
              <a:gdLst>
                <a:gd name="T0" fmla="*/ 0 w 660"/>
                <a:gd name="T1" fmla="*/ 3 h 48"/>
                <a:gd name="T2" fmla="*/ 50 w 660"/>
                <a:gd name="T3" fmla="*/ 7 h 48"/>
                <a:gd name="T4" fmla="*/ 68 w 660"/>
                <a:gd name="T5" fmla="*/ 13 h 48"/>
                <a:gd name="T6" fmla="*/ 137 w 660"/>
                <a:gd name="T7" fmla="*/ 11 h 48"/>
                <a:gd name="T8" fmla="*/ 148 w 660"/>
                <a:gd name="T9" fmla="*/ 15 h 48"/>
                <a:gd name="T10" fmla="*/ 154 w 660"/>
                <a:gd name="T11" fmla="*/ 11 h 48"/>
                <a:gd name="T12" fmla="*/ 185 w 660"/>
                <a:gd name="T13" fmla="*/ 7 h 48"/>
                <a:gd name="T14" fmla="*/ 203 w 660"/>
                <a:gd name="T15" fmla="*/ 11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0"/>
                <a:gd name="T25" fmla="*/ 0 h 48"/>
                <a:gd name="T26" fmla="*/ 660 w 660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0" h="48">
                  <a:moveTo>
                    <a:pt x="0" y="10"/>
                  </a:moveTo>
                  <a:cubicBezTo>
                    <a:pt x="98" y="1"/>
                    <a:pt x="44" y="0"/>
                    <a:pt x="162" y="22"/>
                  </a:cubicBezTo>
                  <a:cubicBezTo>
                    <a:pt x="183" y="26"/>
                    <a:pt x="222" y="40"/>
                    <a:pt x="222" y="40"/>
                  </a:cubicBezTo>
                  <a:cubicBezTo>
                    <a:pt x="301" y="32"/>
                    <a:pt x="363" y="30"/>
                    <a:pt x="444" y="34"/>
                  </a:cubicBezTo>
                  <a:cubicBezTo>
                    <a:pt x="456" y="37"/>
                    <a:pt x="468" y="48"/>
                    <a:pt x="480" y="46"/>
                  </a:cubicBezTo>
                  <a:cubicBezTo>
                    <a:pt x="487" y="45"/>
                    <a:pt x="491" y="36"/>
                    <a:pt x="498" y="34"/>
                  </a:cubicBezTo>
                  <a:cubicBezTo>
                    <a:pt x="511" y="30"/>
                    <a:pt x="595" y="22"/>
                    <a:pt x="600" y="22"/>
                  </a:cubicBezTo>
                  <a:cubicBezTo>
                    <a:pt x="624" y="28"/>
                    <a:pt x="635" y="34"/>
                    <a:pt x="660" y="34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3" name="Line 27"/>
            <p:cNvSpPr>
              <a:spLocks noChangeAspect="1" noChangeShapeType="1"/>
            </p:cNvSpPr>
            <p:nvPr/>
          </p:nvSpPr>
          <p:spPr bwMode="auto">
            <a:xfrm flipH="1" flipV="1">
              <a:off x="2827" y="2041"/>
              <a:ext cx="352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4" name="Line 28"/>
            <p:cNvSpPr>
              <a:spLocks noChangeAspect="1" noChangeShapeType="1"/>
            </p:cNvSpPr>
            <p:nvPr/>
          </p:nvSpPr>
          <p:spPr bwMode="auto">
            <a:xfrm flipV="1">
              <a:off x="3184" y="2005"/>
              <a:ext cx="211" cy="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5" name="Line 29"/>
            <p:cNvSpPr>
              <a:spLocks noChangeAspect="1" noChangeShapeType="1"/>
            </p:cNvSpPr>
            <p:nvPr/>
          </p:nvSpPr>
          <p:spPr bwMode="auto">
            <a:xfrm flipV="1">
              <a:off x="3188" y="2035"/>
              <a:ext cx="211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6" name="Line 30"/>
            <p:cNvSpPr>
              <a:spLocks noChangeAspect="1" noChangeShapeType="1"/>
            </p:cNvSpPr>
            <p:nvPr/>
          </p:nvSpPr>
          <p:spPr bwMode="auto">
            <a:xfrm flipV="1">
              <a:off x="3184" y="2021"/>
              <a:ext cx="211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7" name="Line 31"/>
            <p:cNvSpPr>
              <a:spLocks noChangeAspect="1" noChangeShapeType="1"/>
            </p:cNvSpPr>
            <p:nvPr/>
          </p:nvSpPr>
          <p:spPr bwMode="auto">
            <a:xfrm flipV="1">
              <a:off x="3184" y="1987"/>
              <a:ext cx="211" cy="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8" name="Line 32"/>
            <p:cNvSpPr>
              <a:spLocks noChangeAspect="1" noChangeShapeType="1"/>
            </p:cNvSpPr>
            <p:nvPr/>
          </p:nvSpPr>
          <p:spPr bwMode="auto">
            <a:xfrm>
              <a:off x="3617" y="1655"/>
              <a:ext cx="61" cy="3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99" name="Line 33"/>
            <p:cNvSpPr>
              <a:spLocks noChangeAspect="1" noChangeShapeType="1"/>
            </p:cNvSpPr>
            <p:nvPr/>
          </p:nvSpPr>
          <p:spPr bwMode="auto">
            <a:xfrm>
              <a:off x="3253" y="1635"/>
              <a:ext cx="23" cy="2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300" name="Line 34"/>
            <p:cNvSpPr>
              <a:spLocks noChangeAspect="1" noChangeShapeType="1"/>
            </p:cNvSpPr>
            <p:nvPr/>
          </p:nvSpPr>
          <p:spPr bwMode="auto">
            <a:xfrm flipV="1">
              <a:off x="3184" y="1981"/>
              <a:ext cx="105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301" name="Line 35"/>
            <p:cNvSpPr>
              <a:spLocks noChangeAspect="1" noChangeShapeType="1"/>
            </p:cNvSpPr>
            <p:nvPr/>
          </p:nvSpPr>
          <p:spPr bwMode="auto">
            <a:xfrm flipV="1">
              <a:off x="3177" y="1969"/>
              <a:ext cx="220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302" name="Line 36"/>
            <p:cNvSpPr>
              <a:spLocks noChangeAspect="1" noChangeShapeType="1"/>
            </p:cNvSpPr>
            <p:nvPr/>
          </p:nvSpPr>
          <p:spPr bwMode="auto">
            <a:xfrm flipH="1" flipV="1">
              <a:off x="2821" y="2114"/>
              <a:ext cx="319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303" name="Text Box 37"/>
            <p:cNvSpPr txBox="1">
              <a:spLocks noChangeAspect="1" noChangeArrowheads="1"/>
            </p:cNvSpPr>
            <p:nvPr/>
          </p:nvSpPr>
          <p:spPr bwMode="auto">
            <a:xfrm>
              <a:off x="2838" y="1505"/>
              <a:ext cx="71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nl-BE" sz="9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Sludge Ring</a:t>
              </a:r>
            </a:p>
          </p:txBody>
        </p:sp>
        <p:sp>
          <p:nvSpPr>
            <p:cNvPr id="11304" name="Text Box 38"/>
            <p:cNvSpPr txBox="1">
              <a:spLocks noChangeAspect="1" noChangeArrowheads="1"/>
            </p:cNvSpPr>
            <p:nvPr/>
          </p:nvSpPr>
          <p:spPr bwMode="auto">
            <a:xfrm>
              <a:off x="3460" y="1512"/>
              <a:ext cx="65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nl-BE" sz="9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Debris</a:t>
              </a:r>
            </a:p>
          </p:txBody>
        </p:sp>
      </p:grpSp>
      <p:sp>
        <p:nvSpPr>
          <p:cNvPr id="11271" name="Oval 40"/>
          <p:cNvSpPr>
            <a:spLocks noChangeArrowheads="1"/>
          </p:cNvSpPr>
          <p:nvPr/>
        </p:nvSpPr>
        <p:spPr bwMode="auto">
          <a:xfrm>
            <a:off x="2820686" y="2143690"/>
            <a:ext cx="453628" cy="460772"/>
          </a:xfrm>
          <a:prstGeom prst="ellips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nl-BE" altLang="nl-BE" sz="1500"/>
          </a:p>
        </p:txBody>
      </p:sp>
      <p:sp>
        <p:nvSpPr>
          <p:cNvPr id="11272" name="Line 42"/>
          <p:cNvSpPr>
            <a:spLocks noChangeShapeType="1"/>
          </p:cNvSpPr>
          <p:nvPr/>
        </p:nvSpPr>
        <p:spPr bwMode="auto">
          <a:xfrm>
            <a:off x="3224306" y="2578268"/>
            <a:ext cx="1505581" cy="1822282"/>
          </a:xfrm>
          <a:prstGeom prst="line">
            <a:avLst/>
          </a:prstGeom>
          <a:noFill/>
          <a:ln w="57150">
            <a:solidFill>
              <a:srgbClr val="0B597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 sz="1350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000975" y="5017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77053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5764" y="936070"/>
            <a:ext cx="4372484" cy="628650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B5971"/>
                </a:solidFill>
                <a:effectLst/>
              </a:rPr>
              <a:t>LSTE Design Advantages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733550"/>
            <a:ext cx="4227543" cy="2466975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Indoor </a:t>
            </a:r>
            <a:r>
              <a:rPr lang="en-US" sz="1800" b="0" dirty="0" smtClean="0"/>
              <a:t>Installations</a:t>
            </a:r>
            <a:r>
              <a:rPr lang="en-US" sz="1800" b="0" dirty="0"/>
              <a:t> </a:t>
            </a:r>
            <a:r>
              <a:rPr lang="en-US" sz="1800" b="0" dirty="0" smtClean="0"/>
              <a:t>with External Static</a:t>
            </a:r>
            <a:r>
              <a:rPr lang="en-US" sz="1800" b="0" dirty="0"/>
              <a:t> </a:t>
            </a:r>
            <a:r>
              <a:rPr lang="en-US" sz="1800" b="0" dirty="0" smtClean="0"/>
              <a:t>Pressure-Centrifugal</a:t>
            </a:r>
            <a:r>
              <a:rPr lang="en-US" sz="1800" b="0" dirty="0"/>
              <a:t> </a:t>
            </a:r>
            <a:r>
              <a:rPr lang="en-US" sz="1800" b="0" dirty="0" smtClean="0"/>
              <a:t>Fan </a:t>
            </a:r>
            <a:r>
              <a:rPr lang="en-US" sz="1800" b="0" dirty="0"/>
              <a:t>Design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 smtClean="0"/>
              <a:t>Sound-Attenuation Available on Centrifugal Fan Design</a:t>
            </a:r>
            <a:endParaRPr lang="en-US" sz="1800" b="0" dirty="0"/>
          </a:p>
        </p:txBody>
      </p:sp>
      <p:sp>
        <p:nvSpPr>
          <p:cNvPr id="112644" name="Freeform 4"/>
          <p:cNvSpPr>
            <a:spLocks/>
          </p:cNvSpPr>
          <p:nvPr/>
        </p:nvSpPr>
        <p:spPr bwMode="auto">
          <a:xfrm>
            <a:off x="1010278" y="3902868"/>
            <a:ext cx="3033713" cy="9525"/>
          </a:xfrm>
          <a:custGeom>
            <a:avLst/>
            <a:gdLst>
              <a:gd name="T0" fmla="*/ 2147483646 w 2867"/>
              <a:gd name="T1" fmla="*/ 2147483646 h 8"/>
              <a:gd name="T2" fmla="*/ 2147483646 w 2867"/>
              <a:gd name="T3" fmla="*/ 0 h 8"/>
              <a:gd name="T4" fmla="*/ 0 w 2867"/>
              <a:gd name="T5" fmla="*/ 0 h 8"/>
              <a:gd name="T6" fmla="*/ 0 w 2867"/>
              <a:gd name="T7" fmla="*/ 2147483646 h 8"/>
              <a:gd name="T8" fmla="*/ 2147483646 w 2867"/>
              <a:gd name="T9" fmla="*/ 2147483646 h 8"/>
              <a:gd name="T10" fmla="*/ 2147483646 w 2867"/>
              <a:gd name="T11" fmla="*/ 2147483646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67"/>
              <a:gd name="T19" fmla="*/ 0 h 8"/>
              <a:gd name="T20" fmla="*/ 2867 w 2867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67" h="8">
                <a:moveTo>
                  <a:pt x="2866" y="4"/>
                </a:moveTo>
                <a:lnTo>
                  <a:pt x="2866" y="0"/>
                </a:lnTo>
                <a:lnTo>
                  <a:pt x="0" y="0"/>
                </a:lnTo>
                <a:lnTo>
                  <a:pt x="0" y="7"/>
                </a:lnTo>
                <a:lnTo>
                  <a:pt x="2866" y="7"/>
                </a:lnTo>
                <a:lnTo>
                  <a:pt x="2866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nl-BE" sz="1350"/>
          </a:p>
        </p:txBody>
      </p:sp>
      <p:grpSp>
        <p:nvGrpSpPr>
          <p:cNvPr id="112645" name="Group 5"/>
          <p:cNvGrpSpPr>
            <a:grpSpLocks/>
          </p:cNvGrpSpPr>
          <p:nvPr/>
        </p:nvGrpSpPr>
        <p:grpSpPr bwMode="auto">
          <a:xfrm>
            <a:off x="1273406" y="1885950"/>
            <a:ext cx="2515791" cy="2022872"/>
            <a:chOff x="808" y="1330"/>
            <a:chExt cx="2377" cy="1699"/>
          </a:xfrm>
        </p:grpSpPr>
        <p:sp>
          <p:nvSpPr>
            <p:cNvPr id="112647" name="Freeform 6"/>
            <p:cNvSpPr>
              <a:spLocks/>
            </p:cNvSpPr>
            <p:nvPr/>
          </p:nvSpPr>
          <p:spPr bwMode="auto">
            <a:xfrm>
              <a:off x="898" y="2921"/>
              <a:ext cx="47" cy="105"/>
            </a:xfrm>
            <a:custGeom>
              <a:avLst/>
              <a:gdLst>
                <a:gd name="T0" fmla="*/ 0 w 47"/>
                <a:gd name="T1" fmla="*/ 0 h 105"/>
                <a:gd name="T2" fmla="*/ 46 w 47"/>
                <a:gd name="T3" fmla="*/ 0 h 105"/>
                <a:gd name="T4" fmla="*/ 46 w 47"/>
                <a:gd name="T5" fmla="*/ 104 h 105"/>
                <a:gd name="T6" fmla="*/ 0 w 47"/>
                <a:gd name="T7" fmla="*/ 104 h 105"/>
                <a:gd name="T8" fmla="*/ 0 w 47"/>
                <a:gd name="T9" fmla="*/ 0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105"/>
                <a:gd name="T17" fmla="*/ 47 w 47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105">
                  <a:moveTo>
                    <a:pt x="0" y="0"/>
                  </a:moveTo>
                  <a:lnTo>
                    <a:pt x="46" y="0"/>
                  </a:lnTo>
                  <a:lnTo>
                    <a:pt x="46" y="104"/>
                  </a:ln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48" name="Freeform 7"/>
            <p:cNvSpPr>
              <a:spLocks/>
            </p:cNvSpPr>
            <p:nvPr/>
          </p:nvSpPr>
          <p:spPr bwMode="auto">
            <a:xfrm>
              <a:off x="898" y="2918"/>
              <a:ext cx="50" cy="1"/>
            </a:xfrm>
            <a:custGeom>
              <a:avLst/>
              <a:gdLst>
                <a:gd name="T0" fmla="*/ 49 w 50"/>
                <a:gd name="T1" fmla="*/ 0 h 1"/>
                <a:gd name="T2" fmla="*/ 46 w 50"/>
                <a:gd name="T3" fmla="*/ 0 h 1"/>
                <a:gd name="T4" fmla="*/ 0 w 50"/>
                <a:gd name="T5" fmla="*/ 0 h 1"/>
                <a:gd name="T6" fmla="*/ 46 w 50"/>
                <a:gd name="T7" fmla="*/ 0 h 1"/>
                <a:gd name="T8" fmla="*/ 44 w 50"/>
                <a:gd name="T9" fmla="*/ 0 h 1"/>
                <a:gd name="T10" fmla="*/ 49 w 50"/>
                <a:gd name="T11" fmla="*/ 0 h 1"/>
                <a:gd name="T12" fmla="*/ 46 w 50"/>
                <a:gd name="T13" fmla="*/ 0 h 1"/>
                <a:gd name="T14" fmla="*/ 49 w 50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"/>
                <a:gd name="T25" fmla="*/ 0 h 1"/>
                <a:gd name="T26" fmla="*/ 50 w 50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" h="1">
                  <a:moveTo>
                    <a:pt x="49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49" name="Freeform 8"/>
            <p:cNvSpPr>
              <a:spLocks/>
            </p:cNvSpPr>
            <p:nvPr/>
          </p:nvSpPr>
          <p:spPr bwMode="auto">
            <a:xfrm>
              <a:off x="947" y="2921"/>
              <a:ext cx="1" cy="108"/>
            </a:xfrm>
            <a:custGeom>
              <a:avLst/>
              <a:gdLst>
                <a:gd name="T0" fmla="*/ 0 w 1"/>
                <a:gd name="T1" fmla="*/ 107 h 108"/>
                <a:gd name="T2" fmla="*/ 0 w 1"/>
                <a:gd name="T3" fmla="*/ 104 h 108"/>
                <a:gd name="T4" fmla="*/ 0 w 1"/>
                <a:gd name="T5" fmla="*/ 0 h 108"/>
                <a:gd name="T6" fmla="*/ 0 w 1"/>
                <a:gd name="T7" fmla="*/ 104 h 108"/>
                <a:gd name="T8" fmla="*/ 0 w 1"/>
                <a:gd name="T9" fmla="*/ 101 h 108"/>
                <a:gd name="T10" fmla="*/ 0 w 1"/>
                <a:gd name="T11" fmla="*/ 107 h 108"/>
                <a:gd name="T12" fmla="*/ 0 w 1"/>
                <a:gd name="T13" fmla="*/ 104 h 108"/>
                <a:gd name="T14" fmla="*/ 0 w 1"/>
                <a:gd name="T15" fmla="*/ 107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08"/>
                <a:gd name="T26" fmla="*/ 1 w 1"/>
                <a:gd name="T27" fmla="*/ 108 h 1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08">
                  <a:moveTo>
                    <a:pt x="0" y="107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107"/>
                  </a:lnTo>
                  <a:lnTo>
                    <a:pt x="0" y="104"/>
                  </a:lnTo>
                  <a:lnTo>
                    <a:pt x="0" y="10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0" name="Freeform 9"/>
            <p:cNvSpPr>
              <a:spLocks/>
            </p:cNvSpPr>
            <p:nvPr/>
          </p:nvSpPr>
          <p:spPr bwMode="auto">
            <a:xfrm>
              <a:off x="895" y="3028"/>
              <a:ext cx="50" cy="1"/>
            </a:xfrm>
            <a:custGeom>
              <a:avLst/>
              <a:gdLst>
                <a:gd name="T0" fmla="*/ 0 w 50"/>
                <a:gd name="T1" fmla="*/ 0 h 1"/>
                <a:gd name="T2" fmla="*/ 3 w 50"/>
                <a:gd name="T3" fmla="*/ 0 h 1"/>
                <a:gd name="T4" fmla="*/ 49 w 50"/>
                <a:gd name="T5" fmla="*/ 0 h 1"/>
                <a:gd name="T6" fmla="*/ 3 w 50"/>
                <a:gd name="T7" fmla="*/ 0 h 1"/>
                <a:gd name="T8" fmla="*/ 5 w 50"/>
                <a:gd name="T9" fmla="*/ 0 h 1"/>
                <a:gd name="T10" fmla="*/ 0 w 50"/>
                <a:gd name="T11" fmla="*/ 0 h 1"/>
                <a:gd name="T12" fmla="*/ 3 w 50"/>
                <a:gd name="T13" fmla="*/ 0 h 1"/>
                <a:gd name="T14" fmla="*/ 0 w 50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"/>
                <a:gd name="T25" fmla="*/ 0 h 1"/>
                <a:gd name="T26" fmla="*/ 50 w 50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" h="1">
                  <a:moveTo>
                    <a:pt x="0" y="0"/>
                  </a:moveTo>
                  <a:lnTo>
                    <a:pt x="3" y="0"/>
                  </a:lnTo>
                  <a:lnTo>
                    <a:pt x="49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1" name="Freeform 10"/>
            <p:cNvSpPr>
              <a:spLocks/>
            </p:cNvSpPr>
            <p:nvPr/>
          </p:nvSpPr>
          <p:spPr bwMode="auto">
            <a:xfrm>
              <a:off x="895" y="2918"/>
              <a:ext cx="1" cy="108"/>
            </a:xfrm>
            <a:custGeom>
              <a:avLst/>
              <a:gdLst>
                <a:gd name="T0" fmla="*/ 0 w 1"/>
                <a:gd name="T1" fmla="*/ 0 h 108"/>
                <a:gd name="T2" fmla="*/ 0 w 1"/>
                <a:gd name="T3" fmla="*/ 3 h 108"/>
                <a:gd name="T4" fmla="*/ 0 w 1"/>
                <a:gd name="T5" fmla="*/ 107 h 108"/>
                <a:gd name="T6" fmla="*/ 0 w 1"/>
                <a:gd name="T7" fmla="*/ 3 h 108"/>
                <a:gd name="T8" fmla="*/ 0 w 1"/>
                <a:gd name="T9" fmla="*/ 6 h 108"/>
                <a:gd name="T10" fmla="*/ 0 w 1"/>
                <a:gd name="T11" fmla="*/ 0 h 108"/>
                <a:gd name="T12" fmla="*/ 0 w 1"/>
                <a:gd name="T13" fmla="*/ 3 h 108"/>
                <a:gd name="T14" fmla="*/ 0 w 1"/>
                <a:gd name="T15" fmla="*/ 0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08"/>
                <a:gd name="T26" fmla="*/ 1 w 1"/>
                <a:gd name="T27" fmla="*/ 108 h 1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08">
                  <a:moveTo>
                    <a:pt x="0" y="0"/>
                  </a:moveTo>
                  <a:lnTo>
                    <a:pt x="0" y="3"/>
                  </a:lnTo>
                  <a:lnTo>
                    <a:pt x="0" y="107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2" name="Freeform 11"/>
            <p:cNvSpPr>
              <a:spLocks/>
            </p:cNvSpPr>
            <p:nvPr/>
          </p:nvSpPr>
          <p:spPr bwMode="auto">
            <a:xfrm>
              <a:off x="3086" y="1942"/>
              <a:ext cx="38" cy="1084"/>
            </a:xfrm>
            <a:custGeom>
              <a:avLst/>
              <a:gdLst>
                <a:gd name="T0" fmla="*/ 0 w 38"/>
                <a:gd name="T1" fmla="*/ 0 h 1084"/>
                <a:gd name="T2" fmla="*/ 37 w 38"/>
                <a:gd name="T3" fmla="*/ 0 h 1084"/>
                <a:gd name="T4" fmla="*/ 37 w 38"/>
                <a:gd name="T5" fmla="*/ 1083 h 1084"/>
                <a:gd name="T6" fmla="*/ 0 w 38"/>
                <a:gd name="T7" fmla="*/ 1083 h 1084"/>
                <a:gd name="T8" fmla="*/ 0 w 38"/>
                <a:gd name="T9" fmla="*/ 0 h 10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084"/>
                <a:gd name="T17" fmla="*/ 38 w 38"/>
                <a:gd name="T18" fmla="*/ 1084 h 10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084">
                  <a:moveTo>
                    <a:pt x="0" y="0"/>
                  </a:moveTo>
                  <a:lnTo>
                    <a:pt x="37" y="0"/>
                  </a:lnTo>
                  <a:lnTo>
                    <a:pt x="37" y="1083"/>
                  </a:lnTo>
                  <a:lnTo>
                    <a:pt x="0" y="108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3" name="Freeform 12"/>
            <p:cNvSpPr>
              <a:spLocks/>
            </p:cNvSpPr>
            <p:nvPr/>
          </p:nvSpPr>
          <p:spPr bwMode="auto">
            <a:xfrm>
              <a:off x="3086" y="1939"/>
              <a:ext cx="41" cy="1"/>
            </a:xfrm>
            <a:custGeom>
              <a:avLst/>
              <a:gdLst>
                <a:gd name="T0" fmla="*/ 40 w 41"/>
                <a:gd name="T1" fmla="*/ 0 h 1"/>
                <a:gd name="T2" fmla="*/ 37 w 41"/>
                <a:gd name="T3" fmla="*/ 0 h 1"/>
                <a:gd name="T4" fmla="*/ 0 w 41"/>
                <a:gd name="T5" fmla="*/ 0 h 1"/>
                <a:gd name="T6" fmla="*/ 37 w 41"/>
                <a:gd name="T7" fmla="*/ 0 h 1"/>
                <a:gd name="T8" fmla="*/ 35 w 41"/>
                <a:gd name="T9" fmla="*/ 0 h 1"/>
                <a:gd name="T10" fmla="*/ 40 w 41"/>
                <a:gd name="T11" fmla="*/ 0 h 1"/>
                <a:gd name="T12" fmla="*/ 37 w 41"/>
                <a:gd name="T13" fmla="*/ 0 h 1"/>
                <a:gd name="T14" fmla="*/ 40 w 4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"/>
                <a:gd name="T26" fmla="*/ 41 w 4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">
                  <a:moveTo>
                    <a:pt x="40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4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4" name="Freeform 13"/>
            <p:cNvSpPr>
              <a:spLocks/>
            </p:cNvSpPr>
            <p:nvPr/>
          </p:nvSpPr>
          <p:spPr bwMode="auto">
            <a:xfrm>
              <a:off x="3126" y="1942"/>
              <a:ext cx="1" cy="1087"/>
            </a:xfrm>
            <a:custGeom>
              <a:avLst/>
              <a:gdLst>
                <a:gd name="T0" fmla="*/ 0 w 1"/>
                <a:gd name="T1" fmla="*/ 1086 h 1087"/>
                <a:gd name="T2" fmla="*/ 0 w 1"/>
                <a:gd name="T3" fmla="*/ 1083 h 1087"/>
                <a:gd name="T4" fmla="*/ 0 w 1"/>
                <a:gd name="T5" fmla="*/ 0 h 1087"/>
                <a:gd name="T6" fmla="*/ 0 w 1"/>
                <a:gd name="T7" fmla="*/ 1083 h 1087"/>
                <a:gd name="T8" fmla="*/ 0 w 1"/>
                <a:gd name="T9" fmla="*/ 1080 h 1087"/>
                <a:gd name="T10" fmla="*/ 0 w 1"/>
                <a:gd name="T11" fmla="*/ 1086 h 1087"/>
                <a:gd name="T12" fmla="*/ 0 w 1"/>
                <a:gd name="T13" fmla="*/ 1083 h 1087"/>
                <a:gd name="T14" fmla="*/ 0 w 1"/>
                <a:gd name="T15" fmla="*/ 1086 h 10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087"/>
                <a:gd name="T26" fmla="*/ 1 w 1"/>
                <a:gd name="T27" fmla="*/ 1087 h 10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087">
                  <a:moveTo>
                    <a:pt x="0" y="1086"/>
                  </a:moveTo>
                  <a:lnTo>
                    <a:pt x="0" y="1083"/>
                  </a:lnTo>
                  <a:lnTo>
                    <a:pt x="0" y="0"/>
                  </a:lnTo>
                  <a:lnTo>
                    <a:pt x="0" y="1083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0" y="1083"/>
                  </a:lnTo>
                  <a:lnTo>
                    <a:pt x="0" y="10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5" name="Freeform 14"/>
            <p:cNvSpPr>
              <a:spLocks/>
            </p:cNvSpPr>
            <p:nvPr/>
          </p:nvSpPr>
          <p:spPr bwMode="auto">
            <a:xfrm>
              <a:off x="3083" y="3028"/>
              <a:ext cx="41" cy="1"/>
            </a:xfrm>
            <a:custGeom>
              <a:avLst/>
              <a:gdLst>
                <a:gd name="T0" fmla="*/ 0 w 41"/>
                <a:gd name="T1" fmla="*/ 0 h 1"/>
                <a:gd name="T2" fmla="*/ 3 w 41"/>
                <a:gd name="T3" fmla="*/ 0 h 1"/>
                <a:gd name="T4" fmla="*/ 40 w 41"/>
                <a:gd name="T5" fmla="*/ 0 h 1"/>
                <a:gd name="T6" fmla="*/ 3 w 41"/>
                <a:gd name="T7" fmla="*/ 0 h 1"/>
                <a:gd name="T8" fmla="*/ 5 w 41"/>
                <a:gd name="T9" fmla="*/ 0 h 1"/>
                <a:gd name="T10" fmla="*/ 0 w 41"/>
                <a:gd name="T11" fmla="*/ 0 h 1"/>
                <a:gd name="T12" fmla="*/ 3 w 41"/>
                <a:gd name="T13" fmla="*/ 0 h 1"/>
                <a:gd name="T14" fmla="*/ 0 w 4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"/>
                <a:gd name="T26" fmla="*/ 41 w 4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">
                  <a:moveTo>
                    <a:pt x="0" y="0"/>
                  </a:moveTo>
                  <a:lnTo>
                    <a:pt x="3" y="0"/>
                  </a:lnTo>
                  <a:lnTo>
                    <a:pt x="4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6" name="Freeform 15"/>
            <p:cNvSpPr>
              <a:spLocks/>
            </p:cNvSpPr>
            <p:nvPr/>
          </p:nvSpPr>
          <p:spPr bwMode="auto">
            <a:xfrm>
              <a:off x="3083" y="1939"/>
              <a:ext cx="1" cy="1087"/>
            </a:xfrm>
            <a:custGeom>
              <a:avLst/>
              <a:gdLst>
                <a:gd name="T0" fmla="*/ 0 w 1"/>
                <a:gd name="T1" fmla="*/ 0 h 1087"/>
                <a:gd name="T2" fmla="*/ 0 w 1"/>
                <a:gd name="T3" fmla="*/ 3 h 1087"/>
                <a:gd name="T4" fmla="*/ 0 w 1"/>
                <a:gd name="T5" fmla="*/ 1086 h 1087"/>
                <a:gd name="T6" fmla="*/ 0 w 1"/>
                <a:gd name="T7" fmla="*/ 3 h 1087"/>
                <a:gd name="T8" fmla="*/ 0 w 1"/>
                <a:gd name="T9" fmla="*/ 6 h 1087"/>
                <a:gd name="T10" fmla="*/ 0 w 1"/>
                <a:gd name="T11" fmla="*/ 0 h 1087"/>
                <a:gd name="T12" fmla="*/ 0 w 1"/>
                <a:gd name="T13" fmla="*/ 3 h 1087"/>
                <a:gd name="T14" fmla="*/ 0 w 1"/>
                <a:gd name="T15" fmla="*/ 0 h 10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087"/>
                <a:gd name="T26" fmla="*/ 1 w 1"/>
                <a:gd name="T27" fmla="*/ 1087 h 10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087">
                  <a:moveTo>
                    <a:pt x="0" y="0"/>
                  </a:moveTo>
                  <a:lnTo>
                    <a:pt x="0" y="3"/>
                  </a:lnTo>
                  <a:lnTo>
                    <a:pt x="0" y="1086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7" name="Freeform 16"/>
            <p:cNvSpPr>
              <a:spLocks/>
            </p:cNvSpPr>
            <p:nvPr/>
          </p:nvSpPr>
          <p:spPr bwMode="auto">
            <a:xfrm>
              <a:off x="898" y="1334"/>
              <a:ext cx="2226" cy="1247"/>
            </a:xfrm>
            <a:custGeom>
              <a:avLst/>
              <a:gdLst>
                <a:gd name="T0" fmla="*/ 0 w 2226"/>
                <a:gd name="T1" fmla="*/ 1246 h 1247"/>
                <a:gd name="T2" fmla="*/ 0 w 2226"/>
                <a:gd name="T3" fmla="*/ 0 h 1247"/>
                <a:gd name="T4" fmla="*/ 2225 w 2226"/>
                <a:gd name="T5" fmla="*/ 0 h 1247"/>
                <a:gd name="T6" fmla="*/ 2225 w 2226"/>
                <a:gd name="T7" fmla="*/ 338 h 1247"/>
                <a:gd name="T8" fmla="*/ 2176 w 2226"/>
                <a:gd name="T9" fmla="*/ 338 h 1247"/>
                <a:gd name="T10" fmla="*/ 2176 w 2226"/>
                <a:gd name="T11" fmla="*/ 54 h 1247"/>
                <a:gd name="T12" fmla="*/ 55 w 2226"/>
                <a:gd name="T13" fmla="*/ 54 h 1247"/>
                <a:gd name="T14" fmla="*/ 55 w 2226"/>
                <a:gd name="T15" fmla="*/ 1246 h 1247"/>
                <a:gd name="T16" fmla="*/ 0 w 2226"/>
                <a:gd name="T17" fmla="*/ 1246 h 12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26"/>
                <a:gd name="T28" fmla="*/ 0 h 1247"/>
                <a:gd name="T29" fmla="*/ 2226 w 2226"/>
                <a:gd name="T30" fmla="*/ 1247 h 12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26" h="1247">
                  <a:moveTo>
                    <a:pt x="0" y="1246"/>
                  </a:moveTo>
                  <a:lnTo>
                    <a:pt x="0" y="0"/>
                  </a:lnTo>
                  <a:lnTo>
                    <a:pt x="2225" y="0"/>
                  </a:lnTo>
                  <a:lnTo>
                    <a:pt x="2225" y="338"/>
                  </a:lnTo>
                  <a:lnTo>
                    <a:pt x="2176" y="338"/>
                  </a:lnTo>
                  <a:lnTo>
                    <a:pt x="2176" y="54"/>
                  </a:lnTo>
                  <a:lnTo>
                    <a:pt x="55" y="54"/>
                  </a:lnTo>
                  <a:lnTo>
                    <a:pt x="55" y="1246"/>
                  </a:lnTo>
                  <a:lnTo>
                    <a:pt x="0" y="124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8" name="Freeform 17"/>
            <p:cNvSpPr>
              <a:spLocks/>
            </p:cNvSpPr>
            <p:nvPr/>
          </p:nvSpPr>
          <p:spPr bwMode="auto">
            <a:xfrm>
              <a:off x="894" y="1331"/>
              <a:ext cx="3" cy="1250"/>
            </a:xfrm>
            <a:custGeom>
              <a:avLst/>
              <a:gdLst>
                <a:gd name="T0" fmla="*/ 1 w 3"/>
                <a:gd name="T1" fmla="*/ 0 h 1250"/>
                <a:gd name="T2" fmla="*/ 2 w 3"/>
                <a:gd name="T3" fmla="*/ 3 h 1250"/>
                <a:gd name="T4" fmla="*/ 2 w 3"/>
                <a:gd name="T5" fmla="*/ 1249 h 1250"/>
                <a:gd name="T6" fmla="*/ 0 w 3"/>
                <a:gd name="T7" fmla="*/ 1249 h 1250"/>
                <a:gd name="T8" fmla="*/ 0 w 3"/>
                <a:gd name="T9" fmla="*/ 3 h 1250"/>
                <a:gd name="T10" fmla="*/ 1 w 3"/>
                <a:gd name="T11" fmla="*/ 5 h 1250"/>
                <a:gd name="T12" fmla="*/ 1 w 3"/>
                <a:gd name="T13" fmla="*/ 0 h 1250"/>
                <a:gd name="T14" fmla="*/ 2 w 3"/>
                <a:gd name="T15" fmla="*/ 0 h 1250"/>
                <a:gd name="T16" fmla="*/ 2 w 3"/>
                <a:gd name="T17" fmla="*/ 3 h 1250"/>
                <a:gd name="T18" fmla="*/ 1 w 3"/>
                <a:gd name="T19" fmla="*/ 0 h 12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250"/>
                <a:gd name="T32" fmla="*/ 3 w 3"/>
                <a:gd name="T33" fmla="*/ 1250 h 12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250">
                  <a:moveTo>
                    <a:pt x="1" y="0"/>
                  </a:moveTo>
                  <a:lnTo>
                    <a:pt x="2" y="3"/>
                  </a:lnTo>
                  <a:lnTo>
                    <a:pt x="2" y="1249"/>
                  </a:lnTo>
                  <a:lnTo>
                    <a:pt x="0" y="1249"/>
                  </a:lnTo>
                  <a:lnTo>
                    <a:pt x="0" y="3"/>
                  </a:lnTo>
                  <a:lnTo>
                    <a:pt x="1" y="5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59" name="Freeform 18"/>
            <p:cNvSpPr>
              <a:spLocks/>
            </p:cNvSpPr>
            <p:nvPr/>
          </p:nvSpPr>
          <p:spPr bwMode="auto">
            <a:xfrm>
              <a:off x="898" y="1330"/>
              <a:ext cx="2229" cy="2"/>
            </a:xfrm>
            <a:custGeom>
              <a:avLst/>
              <a:gdLst>
                <a:gd name="T0" fmla="*/ 2228 w 2229"/>
                <a:gd name="T1" fmla="*/ 0 h 2"/>
                <a:gd name="T2" fmla="*/ 2225 w 2229"/>
                <a:gd name="T3" fmla="*/ 1 h 2"/>
                <a:gd name="T4" fmla="*/ 0 w 2229"/>
                <a:gd name="T5" fmla="*/ 1 h 2"/>
                <a:gd name="T6" fmla="*/ 0 w 2229"/>
                <a:gd name="T7" fmla="*/ 0 h 2"/>
                <a:gd name="T8" fmla="*/ 2225 w 2229"/>
                <a:gd name="T9" fmla="*/ 0 h 2"/>
                <a:gd name="T10" fmla="*/ 2223 w 2229"/>
                <a:gd name="T11" fmla="*/ 0 h 2"/>
                <a:gd name="T12" fmla="*/ 2228 w 2229"/>
                <a:gd name="T13" fmla="*/ 0 h 2"/>
                <a:gd name="T14" fmla="*/ 2228 w 2229"/>
                <a:gd name="T15" fmla="*/ 1 h 2"/>
                <a:gd name="T16" fmla="*/ 2225 w 2229"/>
                <a:gd name="T17" fmla="*/ 1 h 2"/>
                <a:gd name="T18" fmla="*/ 2228 w 2229"/>
                <a:gd name="T19" fmla="*/ 0 h 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29"/>
                <a:gd name="T31" fmla="*/ 0 h 2"/>
                <a:gd name="T32" fmla="*/ 2229 w 2229"/>
                <a:gd name="T33" fmla="*/ 2 h 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29" h="2">
                  <a:moveTo>
                    <a:pt x="2228" y="0"/>
                  </a:moveTo>
                  <a:lnTo>
                    <a:pt x="2225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225" y="0"/>
                  </a:lnTo>
                  <a:lnTo>
                    <a:pt x="2223" y="0"/>
                  </a:lnTo>
                  <a:lnTo>
                    <a:pt x="2228" y="0"/>
                  </a:lnTo>
                  <a:lnTo>
                    <a:pt x="2228" y="1"/>
                  </a:lnTo>
                  <a:lnTo>
                    <a:pt x="2225" y="1"/>
                  </a:lnTo>
                  <a:lnTo>
                    <a:pt x="222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0" name="Freeform 19"/>
            <p:cNvSpPr>
              <a:spLocks/>
            </p:cNvSpPr>
            <p:nvPr/>
          </p:nvSpPr>
          <p:spPr bwMode="auto">
            <a:xfrm>
              <a:off x="3126" y="1334"/>
              <a:ext cx="2" cy="337"/>
            </a:xfrm>
            <a:custGeom>
              <a:avLst/>
              <a:gdLst>
                <a:gd name="T0" fmla="*/ 1 w 2"/>
                <a:gd name="T1" fmla="*/ 336 h 337"/>
                <a:gd name="T2" fmla="*/ 0 w 2"/>
                <a:gd name="T3" fmla="*/ 334 h 337"/>
                <a:gd name="T4" fmla="*/ 0 w 2"/>
                <a:gd name="T5" fmla="*/ 0 h 337"/>
                <a:gd name="T6" fmla="*/ 1 w 2"/>
                <a:gd name="T7" fmla="*/ 0 h 337"/>
                <a:gd name="T8" fmla="*/ 1 w 2"/>
                <a:gd name="T9" fmla="*/ 334 h 337"/>
                <a:gd name="T10" fmla="*/ 1 w 2"/>
                <a:gd name="T11" fmla="*/ 332 h 337"/>
                <a:gd name="T12" fmla="*/ 1 w 2"/>
                <a:gd name="T13" fmla="*/ 336 h 337"/>
                <a:gd name="T14" fmla="*/ 0 w 2"/>
                <a:gd name="T15" fmla="*/ 336 h 337"/>
                <a:gd name="T16" fmla="*/ 0 w 2"/>
                <a:gd name="T17" fmla="*/ 334 h 337"/>
                <a:gd name="T18" fmla="*/ 1 w 2"/>
                <a:gd name="T19" fmla="*/ 336 h 3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337"/>
                <a:gd name="T32" fmla="*/ 2 w 2"/>
                <a:gd name="T33" fmla="*/ 337 h 3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337">
                  <a:moveTo>
                    <a:pt x="1" y="336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334"/>
                  </a:lnTo>
                  <a:lnTo>
                    <a:pt x="1" y="332"/>
                  </a:lnTo>
                  <a:lnTo>
                    <a:pt x="1" y="336"/>
                  </a:lnTo>
                  <a:lnTo>
                    <a:pt x="0" y="336"/>
                  </a:lnTo>
                  <a:lnTo>
                    <a:pt x="0" y="334"/>
                  </a:lnTo>
                  <a:lnTo>
                    <a:pt x="1" y="3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1" name="Freeform 20"/>
            <p:cNvSpPr>
              <a:spLocks/>
            </p:cNvSpPr>
            <p:nvPr/>
          </p:nvSpPr>
          <p:spPr bwMode="auto">
            <a:xfrm>
              <a:off x="3078" y="1670"/>
              <a:ext cx="46" cy="3"/>
            </a:xfrm>
            <a:custGeom>
              <a:avLst/>
              <a:gdLst>
                <a:gd name="T0" fmla="*/ 0 w 46"/>
                <a:gd name="T1" fmla="*/ 1 h 3"/>
                <a:gd name="T2" fmla="*/ 2 w 46"/>
                <a:gd name="T3" fmla="*/ 0 h 3"/>
                <a:gd name="T4" fmla="*/ 45 w 46"/>
                <a:gd name="T5" fmla="*/ 0 h 3"/>
                <a:gd name="T6" fmla="*/ 45 w 46"/>
                <a:gd name="T7" fmla="*/ 2 h 3"/>
                <a:gd name="T8" fmla="*/ 2 w 46"/>
                <a:gd name="T9" fmla="*/ 2 h 3"/>
                <a:gd name="T10" fmla="*/ 4 w 46"/>
                <a:gd name="T11" fmla="*/ 1 h 3"/>
                <a:gd name="T12" fmla="*/ 0 w 46"/>
                <a:gd name="T13" fmla="*/ 1 h 3"/>
                <a:gd name="T14" fmla="*/ 0 w 46"/>
                <a:gd name="T15" fmla="*/ 0 h 3"/>
                <a:gd name="T16" fmla="*/ 2 w 46"/>
                <a:gd name="T17" fmla="*/ 0 h 3"/>
                <a:gd name="T18" fmla="*/ 0 w 46"/>
                <a:gd name="T19" fmla="*/ 1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3"/>
                <a:gd name="T32" fmla="*/ 46 w 46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3">
                  <a:moveTo>
                    <a:pt x="0" y="1"/>
                  </a:moveTo>
                  <a:lnTo>
                    <a:pt x="2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2" name="Freeform 21"/>
            <p:cNvSpPr>
              <a:spLocks/>
            </p:cNvSpPr>
            <p:nvPr/>
          </p:nvSpPr>
          <p:spPr bwMode="auto">
            <a:xfrm>
              <a:off x="3077" y="1386"/>
              <a:ext cx="2" cy="283"/>
            </a:xfrm>
            <a:custGeom>
              <a:avLst/>
              <a:gdLst>
                <a:gd name="T0" fmla="*/ 1 w 2"/>
                <a:gd name="T1" fmla="*/ 5 h 283"/>
                <a:gd name="T2" fmla="*/ 1 w 2"/>
                <a:gd name="T3" fmla="*/ 2 h 283"/>
                <a:gd name="T4" fmla="*/ 1 w 2"/>
                <a:gd name="T5" fmla="*/ 282 h 283"/>
                <a:gd name="T6" fmla="*/ 0 w 2"/>
                <a:gd name="T7" fmla="*/ 282 h 283"/>
                <a:gd name="T8" fmla="*/ 0 w 2"/>
                <a:gd name="T9" fmla="*/ 2 h 283"/>
                <a:gd name="T10" fmla="*/ 1 w 2"/>
                <a:gd name="T11" fmla="*/ 0 h 283"/>
                <a:gd name="T12" fmla="*/ 0 w 2"/>
                <a:gd name="T13" fmla="*/ 2 h 283"/>
                <a:gd name="T14" fmla="*/ 0 w 2"/>
                <a:gd name="T15" fmla="*/ 0 h 283"/>
                <a:gd name="T16" fmla="*/ 1 w 2"/>
                <a:gd name="T17" fmla="*/ 0 h 283"/>
                <a:gd name="T18" fmla="*/ 1 w 2"/>
                <a:gd name="T19" fmla="*/ 5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283"/>
                <a:gd name="T32" fmla="*/ 2 w 2"/>
                <a:gd name="T33" fmla="*/ 283 h 2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283">
                  <a:moveTo>
                    <a:pt x="1" y="5"/>
                  </a:moveTo>
                  <a:lnTo>
                    <a:pt x="1" y="2"/>
                  </a:lnTo>
                  <a:lnTo>
                    <a:pt x="1" y="282"/>
                  </a:lnTo>
                  <a:lnTo>
                    <a:pt x="0" y="282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3" name="Freeform 22"/>
            <p:cNvSpPr>
              <a:spLocks/>
            </p:cNvSpPr>
            <p:nvPr/>
          </p:nvSpPr>
          <p:spPr bwMode="auto">
            <a:xfrm>
              <a:off x="951" y="1385"/>
              <a:ext cx="2124" cy="2"/>
            </a:xfrm>
            <a:custGeom>
              <a:avLst/>
              <a:gdLst>
                <a:gd name="T0" fmla="*/ 4 w 2124"/>
                <a:gd name="T1" fmla="*/ 1 h 2"/>
                <a:gd name="T2" fmla="*/ 2 w 2124"/>
                <a:gd name="T3" fmla="*/ 0 h 2"/>
                <a:gd name="T4" fmla="*/ 2123 w 2124"/>
                <a:gd name="T5" fmla="*/ 0 h 2"/>
                <a:gd name="T6" fmla="*/ 2123 w 2124"/>
                <a:gd name="T7" fmla="*/ 1 h 2"/>
                <a:gd name="T8" fmla="*/ 2 w 2124"/>
                <a:gd name="T9" fmla="*/ 1 h 2"/>
                <a:gd name="T10" fmla="*/ 0 w 2124"/>
                <a:gd name="T11" fmla="*/ 1 h 2"/>
                <a:gd name="T12" fmla="*/ 2 w 2124"/>
                <a:gd name="T13" fmla="*/ 1 h 2"/>
                <a:gd name="T14" fmla="*/ 0 w 2124"/>
                <a:gd name="T15" fmla="*/ 1 h 2"/>
                <a:gd name="T16" fmla="*/ 4 w 2124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24"/>
                <a:gd name="T28" fmla="*/ 0 h 2"/>
                <a:gd name="T29" fmla="*/ 2124 w 2124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24" h="2">
                  <a:moveTo>
                    <a:pt x="4" y="1"/>
                  </a:moveTo>
                  <a:lnTo>
                    <a:pt x="2" y="0"/>
                  </a:lnTo>
                  <a:lnTo>
                    <a:pt x="2123" y="0"/>
                  </a:lnTo>
                  <a:lnTo>
                    <a:pt x="212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4" name="Freeform 23"/>
            <p:cNvSpPr>
              <a:spLocks/>
            </p:cNvSpPr>
            <p:nvPr/>
          </p:nvSpPr>
          <p:spPr bwMode="auto">
            <a:xfrm>
              <a:off x="949" y="1388"/>
              <a:ext cx="3" cy="1195"/>
            </a:xfrm>
            <a:custGeom>
              <a:avLst/>
              <a:gdLst>
                <a:gd name="T0" fmla="*/ 1 w 3"/>
                <a:gd name="T1" fmla="*/ 1194 h 1195"/>
                <a:gd name="T2" fmla="*/ 0 w 3"/>
                <a:gd name="T3" fmla="*/ 1192 h 1195"/>
                <a:gd name="T4" fmla="*/ 0 w 3"/>
                <a:gd name="T5" fmla="*/ 0 h 1195"/>
                <a:gd name="T6" fmla="*/ 2 w 3"/>
                <a:gd name="T7" fmla="*/ 0 h 1195"/>
                <a:gd name="T8" fmla="*/ 2 w 3"/>
                <a:gd name="T9" fmla="*/ 1192 h 1195"/>
                <a:gd name="T10" fmla="*/ 1 w 3"/>
                <a:gd name="T11" fmla="*/ 1189 h 1195"/>
                <a:gd name="T12" fmla="*/ 1 w 3"/>
                <a:gd name="T13" fmla="*/ 1194 h 1195"/>
                <a:gd name="T14" fmla="*/ 0 w 3"/>
                <a:gd name="T15" fmla="*/ 1194 h 1195"/>
                <a:gd name="T16" fmla="*/ 0 w 3"/>
                <a:gd name="T17" fmla="*/ 1192 h 1195"/>
                <a:gd name="T18" fmla="*/ 1 w 3"/>
                <a:gd name="T19" fmla="*/ 1194 h 11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195"/>
                <a:gd name="T32" fmla="*/ 3 w 3"/>
                <a:gd name="T33" fmla="*/ 1195 h 11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195">
                  <a:moveTo>
                    <a:pt x="1" y="1194"/>
                  </a:moveTo>
                  <a:lnTo>
                    <a:pt x="0" y="119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192"/>
                  </a:lnTo>
                  <a:lnTo>
                    <a:pt x="1" y="1189"/>
                  </a:lnTo>
                  <a:lnTo>
                    <a:pt x="1" y="1194"/>
                  </a:lnTo>
                  <a:lnTo>
                    <a:pt x="0" y="1194"/>
                  </a:lnTo>
                  <a:lnTo>
                    <a:pt x="0" y="1192"/>
                  </a:lnTo>
                  <a:lnTo>
                    <a:pt x="1" y="119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5" name="Freeform 24"/>
            <p:cNvSpPr>
              <a:spLocks/>
            </p:cNvSpPr>
            <p:nvPr/>
          </p:nvSpPr>
          <p:spPr bwMode="auto">
            <a:xfrm>
              <a:off x="896" y="2582"/>
              <a:ext cx="52" cy="2"/>
            </a:xfrm>
            <a:custGeom>
              <a:avLst/>
              <a:gdLst>
                <a:gd name="T0" fmla="*/ 0 w 52"/>
                <a:gd name="T1" fmla="*/ 0 h 2"/>
                <a:gd name="T2" fmla="*/ 2 w 52"/>
                <a:gd name="T3" fmla="*/ 0 h 2"/>
                <a:gd name="T4" fmla="*/ 51 w 52"/>
                <a:gd name="T5" fmla="*/ 0 h 2"/>
                <a:gd name="T6" fmla="*/ 51 w 52"/>
                <a:gd name="T7" fmla="*/ 1 h 2"/>
                <a:gd name="T8" fmla="*/ 2 w 52"/>
                <a:gd name="T9" fmla="*/ 1 h 2"/>
                <a:gd name="T10" fmla="*/ 4 w 52"/>
                <a:gd name="T11" fmla="*/ 0 h 2"/>
                <a:gd name="T12" fmla="*/ 0 w 52"/>
                <a:gd name="T13" fmla="*/ 0 h 2"/>
                <a:gd name="T14" fmla="*/ 2 w 52"/>
                <a:gd name="T15" fmla="*/ 0 h 2"/>
                <a:gd name="T16" fmla="*/ 0 w 52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2"/>
                <a:gd name="T29" fmla="*/ 52 w 5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2">
                  <a:moveTo>
                    <a:pt x="0" y="0"/>
                  </a:moveTo>
                  <a:lnTo>
                    <a:pt x="2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6" name="Freeform 25"/>
            <p:cNvSpPr>
              <a:spLocks/>
            </p:cNvSpPr>
            <p:nvPr/>
          </p:nvSpPr>
          <p:spPr bwMode="auto">
            <a:xfrm>
              <a:off x="1568" y="1635"/>
              <a:ext cx="1614" cy="375"/>
            </a:xfrm>
            <a:custGeom>
              <a:avLst/>
              <a:gdLst>
                <a:gd name="T0" fmla="*/ 0 w 1614"/>
                <a:gd name="T1" fmla="*/ 374 h 375"/>
                <a:gd name="T2" fmla="*/ 0 w 1614"/>
                <a:gd name="T3" fmla="*/ 0 h 375"/>
                <a:gd name="T4" fmla="*/ 1295 w 1614"/>
                <a:gd name="T5" fmla="*/ 0 h 375"/>
                <a:gd name="T6" fmla="*/ 1374 w 1614"/>
                <a:gd name="T7" fmla="*/ 46 h 375"/>
                <a:gd name="T8" fmla="*/ 1613 w 1614"/>
                <a:gd name="T9" fmla="*/ 46 h 375"/>
                <a:gd name="T10" fmla="*/ 1613 w 1614"/>
                <a:gd name="T11" fmla="*/ 316 h 375"/>
                <a:gd name="T12" fmla="*/ 1355 w 1614"/>
                <a:gd name="T13" fmla="*/ 316 h 375"/>
                <a:gd name="T14" fmla="*/ 1292 w 1614"/>
                <a:gd name="T15" fmla="*/ 346 h 375"/>
                <a:gd name="T16" fmla="*/ 447 w 1614"/>
                <a:gd name="T17" fmla="*/ 346 h 375"/>
                <a:gd name="T18" fmla="*/ 447 w 1614"/>
                <a:gd name="T19" fmla="*/ 371 h 375"/>
                <a:gd name="T20" fmla="*/ 0 w 1614"/>
                <a:gd name="T21" fmla="*/ 374 h 3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14"/>
                <a:gd name="T34" fmla="*/ 0 h 375"/>
                <a:gd name="T35" fmla="*/ 1614 w 1614"/>
                <a:gd name="T36" fmla="*/ 375 h 3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14" h="375">
                  <a:moveTo>
                    <a:pt x="0" y="374"/>
                  </a:moveTo>
                  <a:lnTo>
                    <a:pt x="0" y="0"/>
                  </a:lnTo>
                  <a:lnTo>
                    <a:pt x="1295" y="0"/>
                  </a:lnTo>
                  <a:lnTo>
                    <a:pt x="1374" y="46"/>
                  </a:lnTo>
                  <a:lnTo>
                    <a:pt x="1613" y="46"/>
                  </a:lnTo>
                  <a:lnTo>
                    <a:pt x="1613" y="316"/>
                  </a:lnTo>
                  <a:lnTo>
                    <a:pt x="1355" y="316"/>
                  </a:lnTo>
                  <a:lnTo>
                    <a:pt x="1292" y="346"/>
                  </a:lnTo>
                  <a:lnTo>
                    <a:pt x="447" y="346"/>
                  </a:lnTo>
                  <a:lnTo>
                    <a:pt x="447" y="371"/>
                  </a:lnTo>
                  <a:lnTo>
                    <a:pt x="0" y="374"/>
                  </a:lnTo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7" name="Freeform 26"/>
            <p:cNvSpPr>
              <a:spLocks/>
            </p:cNvSpPr>
            <p:nvPr/>
          </p:nvSpPr>
          <p:spPr bwMode="auto">
            <a:xfrm>
              <a:off x="1565" y="1632"/>
              <a:ext cx="1" cy="378"/>
            </a:xfrm>
            <a:custGeom>
              <a:avLst/>
              <a:gdLst>
                <a:gd name="T0" fmla="*/ 0 w 1"/>
                <a:gd name="T1" fmla="*/ 0 h 378"/>
                <a:gd name="T2" fmla="*/ 0 w 1"/>
                <a:gd name="T3" fmla="*/ 3 h 378"/>
                <a:gd name="T4" fmla="*/ 0 w 1"/>
                <a:gd name="T5" fmla="*/ 377 h 378"/>
                <a:gd name="T6" fmla="*/ 0 w 1"/>
                <a:gd name="T7" fmla="*/ 3 h 378"/>
                <a:gd name="T8" fmla="*/ 0 w 1"/>
                <a:gd name="T9" fmla="*/ 6 h 378"/>
                <a:gd name="T10" fmla="*/ 0 w 1"/>
                <a:gd name="T11" fmla="*/ 0 h 378"/>
                <a:gd name="T12" fmla="*/ 0 w 1"/>
                <a:gd name="T13" fmla="*/ 3 h 378"/>
                <a:gd name="T14" fmla="*/ 0 w 1"/>
                <a:gd name="T15" fmla="*/ 0 h 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378"/>
                <a:gd name="T26" fmla="*/ 1 w 1"/>
                <a:gd name="T27" fmla="*/ 378 h 3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378">
                  <a:moveTo>
                    <a:pt x="0" y="0"/>
                  </a:moveTo>
                  <a:lnTo>
                    <a:pt x="0" y="3"/>
                  </a:lnTo>
                  <a:lnTo>
                    <a:pt x="0" y="377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8" name="Freeform 27"/>
            <p:cNvSpPr>
              <a:spLocks/>
            </p:cNvSpPr>
            <p:nvPr/>
          </p:nvSpPr>
          <p:spPr bwMode="auto">
            <a:xfrm>
              <a:off x="1568" y="1632"/>
              <a:ext cx="1296" cy="1"/>
            </a:xfrm>
            <a:custGeom>
              <a:avLst/>
              <a:gdLst>
                <a:gd name="T0" fmla="*/ 1295 w 1296"/>
                <a:gd name="T1" fmla="*/ 0 h 1"/>
                <a:gd name="T2" fmla="*/ 1294 w 1296"/>
                <a:gd name="T3" fmla="*/ 0 h 1"/>
                <a:gd name="T4" fmla="*/ 0 w 1296"/>
                <a:gd name="T5" fmla="*/ 0 h 1"/>
                <a:gd name="T6" fmla="*/ 1294 w 1296"/>
                <a:gd name="T7" fmla="*/ 0 h 1"/>
                <a:gd name="T8" fmla="*/ 1292 w 1296"/>
                <a:gd name="T9" fmla="*/ 0 h 1"/>
                <a:gd name="T10" fmla="*/ 1295 w 1296"/>
                <a:gd name="T11" fmla="*/ 0 h 1"/>
                <a:gd name="T12" fmla="*/ 1294 w 1296"/>
                <a:gd name="T13" fmla="*/ 0 h 1"/>
                <a:gd name="T14" fmla="*/ 1295 w 129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6"/>
                <a:gd name="T25" fmla="*/ 0 h 1"/>
                <a:gd name="T26" fmla="*/ 1296 w 129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6" h="1">
                  <a:moveTo>
                    <a:pt x="1295" y="0"/>
                  </a:moveTo>
                  <a:lnTo>
                    <a:pt x="1294" y="0"/>
                  </a:lnTo>
                  <a:lnTo>
                    <a:pt x="0" y="0"/>
                  </a:lnTo>
                  <a:lnTo>
                    <a:pt x="1294" y="0"/>
                  </a:lnTo>
                  <a:lnTo>
                    <a:pt x="1292" y="0"/>
                  </a:lnTo>
                  <a:lnTo>
                    <a:pt x="1295" y="0"/>
                  </a:lnTo>
                  <a:lnTo>
                    <a:pt x="1294" y="0"/>
                  </a:lnTo>
                  <a:lnTo>
                    <a:pt x="129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69" name="Freeform 28"/>
            <p:cNvSpPr>
              <a:spLocks/>
            </p:cNvSpPr>
            <p:nvPr/>
          </p:nvSpPr>
          <p:spPr bwMode="auto">
            <a:xfrm>
              <a:off x="2866" y="1632"/>
              <a:ext cx="77" cy="47"/>
            </a:xfrm>
            <a:custGeom>
              <a:avLst/>
              <a:gdLst>
                <a:gd name="T0" fmla="*/ 75 w 77"/>
                <a:gd name="T1" fmla="*/ 42 h 47"/>
                <a:gd name="T2" fmla="*/ 76 w 77"/>
                <a:gd name="T3" fmla="*/ 42 h 47"/>
                <a:gd name="T4" fmla="*/ 3 w 77"/>
                <a:gd name="T5" fmla="*/ 0 h 47"/>
                <a:gd name="T6" fmla="*/ 0 w 77"/>
                <a:gd name="T7" fmla="*/ 4 h 47"/>
                <a:gd name="T8" fmla="*/ 73 w 77"/>
                <a:gd name="T9" fmla="*/ 46 h 47"/>
                <a:gd name="T10" fmla="*/ 75 w 77"/>
                <a:gd name="T11" fmla="*/ 46 h 47"/>
                <a:gd name="T12" fmla="*/ 73 w 77"/>
                <a:gd name="T13" fmla="*/ 46 h 47"/>
                <a:gd name="T14" fmla="*/ 74 w 77"/>
                <a:gd name="T15" fmla="*/ 46 h 47"/>
                <a:gd name="T16" fmla="*/ 75 w 77"/>
                <a:gd name="T17" fmla="*/ 46 h 47"/>
                <a:gd name="T18" fmla="*/ 75 w 77"/>
                <a:gd name="T19" fmla="*/ 42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"/>
                <a:gd name="T31" fmla="*/ 0 h 47"/>
                <a:gd name="T32" fmla="*/ 77 w 7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" h="47">
                  <a:moveTo>
                    <a:pt x="75" y="42"/>
                  </a:moveTo>
                  <a:lnTo>
                    <a:pt x="76" y="42"/>
                  </a:lnTo>
                  <a:lnTo>
                    <a:pt x="3" y="0"/>
                  </a:lnTo>
                  <a:lnTo>
                    <a:pt x="0" y="4"/>
                  </a:lnTo>
                  <a:lnTo>
                    <a:pt x="73" y="46"/>
                  </a:lnTo>
                  <a:lnTo>
                    <a:pt x="75" y="46"/>
                  </a:lnTo>
                  <a:lnTo>
                    <a:pt x="73" y="46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0" name="Freeform 29"/>
            <p:cNvSpPr>
              <a:spLocks/>
            </p:cNvSpPr>
            <p:nvPr/>
          </p:nvSpPr>
          <p:spPr bwMode="auto">
            <a:xfrm>
              <a:off x="2947" y="1678"/>
              <a:ext cx="238" cy="2"/>
            </a:xfrm>
            <a:custGeom>
              <a:avLst/>
              <a:gdLst>
                <a:gd name="T0" fmla="*/ 237 w 238"/>
                <a:gd name="T1" fmla="*/ 0 h 2"/>
                <a:gd name="T2" fmla="*/ 234 w 238"/>
                <a:gd name="T3" fmla="*/ 1 h 2"/>
                <a:gd name="T4" fmla="*/ 0 w 238"/>
                <a:gd name="T5" fmla="*/ 1 h 2"/>
                <a:gd name="T6" fmla="*/ 0 w 238"/>
                <a:gd name="T7" fmla="*/ 0 h 2"/>
                <a:gd name="T8" fmla="*/ 234 w 238"/>
                <a:gd name="T9" fmla="*/ 0 h 2"/>
                <a:gd name="T10" fmla="*/ 231 w 238"/>
                <a:gd name="T11" fmla="*/ 0 h 2"/>
                <a:gd name="T12" fmla="*/ 237 w 238"/>
                <a:gd name="T13" fmla="*/ 0 h 2"/>
                <a:gd name="T14" fmla="*/ 237 w 238"/>
                <a:gd name="T15" fmla="*/ 1 h 2"/>
                <a:gd name="T16" fmla="*/ 234 w 238"/>
                <a:gd name="T17" fmla="*/ 1 h 2"/>
                <a:gd name="T18" fmla="*/ 237 w 238"/>
                <a:gd name="T19" fmla="*/ 0 h 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8"/>
                <a:gd name="T31" fmla="*/ 0 h 2"/>
                <a:gd name="T32" fmla="*/ 238 w 238"/>
                <a:gd name="T33" fmla="*/ 2 h 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8" h="2">
                  <a:moveTo>
                    <a:pt x="237" y="0"/>
                  </a:moveTo>
                  <a:lnTo>
                    <a:pt x="234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37" y="1"/>
                  </a:lnTo>
                  <a:lnTo>
                    <a:pt x="234" y="1"/>
                  </a:lnTo>
                  <a:lnTo>
                    <a:pt x="23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1" name="Freeform 30"/>
            <p:cNvSpPr>
              <a:spLocks/>
            </p:cNvSpPr>
            <p:nvPr/>
          </p:nvSpPr>
          <p:spPr bwMode="auto">
            <a:xfrm>
              <a:off x="3184" y="1682"/>
              <a:ext cx="1" cy="272"/>
            </a:xfrm>
            <a:custGeom>
              <a:avLst/>
              <a:gdLst>
                <a:gd name="T0" fmla="*/ 0 w 1"/>
                <a:gd name="T1" fmla="*/ 271 h 272"/>
                <a:gd name="T2" fmla="*/ 0 w 1"/>
                <a:gd name="T3" fmla="*/ 268 h 272"/>
                <a:gd name="T4" fmla="*/ 0 w 1"/>
                <a:gd name="T5" fmla="*/ 0 h 272"/>
                <a:gd name="T6" fmla="*/ 0 w 1"/>
                <a:gd name="T7" fmla="*/ 268 h 272"/>
                <a:gd name="T8" fmla="*/ 0 w 1"/>
                <a:gd name="T9" fmla="*/ 265 h 272"/>
                <a:gd name="T10" fmla="*/ 0 w 1"/>
                <a:gd name="T11" fmla="*/ 271 h 272"/>
                <a:gd name="T12" fmla="*/ 0 w 1"/>
                <a:gd name="T13" fmla="*/ 268 h 272"/>
                <a:gd name="T14" fmla="*/ 0 w 1"/>
                <a:gd name="T15" fmla="*/ 271 h 2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272"/>
                <a:gd name="T26" fmla="*/ 1 w 1"/>
                <a:gd name="T27" fmla="*/ 272 h 2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272">
                  <a:moveTo>
                    <a:pt x="0" y="271"/>
                  </a:moveTo>
                  <a:lnTo>
                    <a:pt x="0" y="268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0" y="265"/>
                  </a:lnTo>
                  <a:lnTo>
                    <a:pt x="0" y="271"/>
                  </a:lnTo>
                  <a:lnTo>
                    <a:pt x="0" y="268"/>
                  </a:lnTo>
                  <a:lnTo>
                    <a:pt x="0" y="27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2" name="Freeform 31"/>
            <p:cNvSpPr>
              <a:spLocks/>
            </p:cNvSpPr>
            <p:nvPr/>
          </p:nvSpPr>
          <p:spPr bwMode="auto">
            <a:xfrm>
              <a:off x="2926" y="1953"/>
              <a:ext cx="256" cy="1"/>
            </a:xfrm>
            <a:custGeom>
              <a:avLst/>
              <a:gdLst>
                <a:gd name="T0" fmla="*/ 3 w 256"/>
                <a:gd name="T1" fmla="*/ 0 h 1"/>
                <a:gd name="T2" fmla="*/ 2 w 256"/>
                <a:gd name="T3" fmla="*/ 0 h 1"/>
                <a:gd name="T4" fmla="*/ 255 w 256"/>
                <a:gd name="T5" fmla="*/ 0 h 1"/>
                <a:gd name="T6" fmla="*/ 2 w 256"/>
                <a:gd name="T7" fmla="*/ 0 h 1"/>
                <a:gd name="T8" fmla="*/ 0 w 256"/>
                <a:gd name="T9" fmla="*/ 0 h 1"/>
                <a:gd name="T10" fmla="*/ 2 w 256"/>
                <a:gd name="T11" fmla="*/ 0 h 1"/>
                <a:gd name="T12" fmla="*/ 1 w 256"/>
                <a:gd name="T13" fmla="*/ 0 h 1"/>
                <a:gd name="T14" fmla="*/ 0 w 256"/>
                <a:gd name="T15" fmla="*/ 0 h 1"/>
                <a:gd name="T16" fmla="*/ 3 w 25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6"/>
                <a:gd name="T28" fmla="*/ 0 h 1"/>
                <a:gd name="T29" fmla="*/ 256 w 25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6" h="1">
                  <a:moveTo>
                    <a:pt x="3" y="0"/>
                  </a:moveTo>
                  <a:lnTo>
                    <a:pt x="2" y="0"/>
                  </a:lnTo>
                  <a:lnTo>
                    <a:pt x="25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3" name="Freeform 32"/>
            <p:cNvSpPr>
              <a:spLocks/>
            </p:cNvSpPr>
            <p:nvPr/>
          </p:nvSpPr>
          <p:spPr bwMode="auto">
            <a:xfrm>
              <a:off x="2863" y="1953"/>
              <a:ext cx="61" cy="32"/>
            </a:xfrm>
            <a:custGeom>
              <a:avLst/>
              <a:gdLst>
                <a:gd name="T0" fmla="*/ 2 w 61"/>
                <a:gd name="T1" fmla="*/ 31 h 32"/>
                <a:gd name="T2" fmla="*/ 3 w 61"/>
                <a:gd name="T3" fmla="*/ 31 h 32"/>
                <a:gd name="T4" fmla="*/ 60 w 61"/>
                <a:gd name="T5" fmla="*/ 5 h 32"/>
                <a:gd name="T6" fmla="*/ 57 w 61"/>
                <a:gd name="T7" fmla="*/ 0 h 32"/>
                <a:gd name="T8" fmla="*/ 0 w 61"/>
                <a:gd name="T9" fmla="*/ 27 h 32"/>
                <a:gd name="T10" fmla="*/ 2 w 61"/>
                <a:gd name="T11" fmla="*/ 26 h 32"/>
                <a:gd name="T12" fmla="*/ 2 w 61"/>
                <a:gd name="T13" fmla="*/ 31 h 32"/>
                <a:gd name="T14" fmla="*/ 3 w 61"/>
                <a:gd name="T15" fmla="*/ 31 h 32"/>
                <a:gd name="T16" fmla="*/ 2 w 61"/>
                <a:gd name="T17" fmla="*/ 31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1"/>
                <a:gd name="T28" fmla="*/ 0 h 32"/>
                <a:gd name="T29" fmla="*/ 61 w 61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1" h="32">
                  <a:moveTo>
                    <a:pt x="2" y="31"/>
                  </a:moveTo>
                  <a:lnTo>
                    <a:pt x="3" y="31"/>
                  </a:lnTo>
                  <a:lnTo>
                    <a:pt x="60" y="5"/>
                  </a:lnTo>
                  <a:lnTo>
                    <a:pt x="57" y="0"/>
                  </a:lnTo>
                  <a:lnTo>
                    <a:pt x="0" y="27"/>
                  </a:lnTo>
                  <a:lnTo>
                    <a:pt x="2" y="26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2" y="3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4" name="Freeform 33"/>
            <p:cNvSpPr>
              <a:spLocks/>
            </p:cNvSpPr>
            <p:nvPr/>
          </p:nvSpPr>
          <p:spPr bwMode="auto">
            <a:xfrm>
              <a:off x="2014" y="1984"/>
              <a:ext cx="846" cy="1"/>
            </a:xfrm>
            <a:custGeom>
              <a:avLst/>
              <a:gdLst>
                <a:gd name="T0" fmla="*/ 6 w 846"/>
                <a:gd name="T1" fmla="*/ 0 h 1"/>
                <a:gd name="T2" fmla="*/ 3 w 846"/>
                <a:gd name="T3" fmla="*/ 0 h 1"/>
                <a:gd name="T4" fmla="*/ 845 w 846"/>
                <a:gd name="T5" fmla="*/ 0 h 1"/>
                <a:gd name="T6" fmla="*/ 3 w 846"/>
                <a:gd name="T7" fmla="*/ 0 h 1"/>
                <a:gd name="T8" fmla="*/ 0 w 846"/>
                <a:gd name="T9" fmla="*/ 0 h 1"/>
                <a:gd name="T10" fmla="*/ 3 w 846"/>
                <a:gd name="T11" fmla="*/ 0 h 1"/>
                <a:gd name="T12" fmla="*/ 0 w 846"/>
                <a:gd name="T13" fmla="*/ 0 h 1"/>
                <a:gd name="T14" fmla="*/ 6 w 84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6"/>
                <a:gd name="T25" fmla="*/ 0 h 1"/>
                <a:gd name="T26" fmla="*/ 846 w 84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6" h="1">
                  <a:moveTo>
                    <a:pt x="6" y="0"/>
                  </a:moveTo>
                  <a:lnTo>
                    <a:pt x="3" y="0"/>
                  </a:lnTo>
                  <a:lnTo>
                    <a:pt x="84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5" name="Freeform 34"/>
            <p:cNvSpPr>
              <a:spLocks/>
            </p:cNvSpPr>
            <p:nvPr/>
          </p:nvSpPr>
          <p:spPr bwMode="auto">
            <a:xfrm>
              <a:off x="2014" y="1987"/>
              <a:ext cx="1" cy="23"/>
            </a:xfrm>
            <a:custGeom>
              <a:avLst/>
              <a:gdLst>
                <a:gd name="T0" fmla="*/ 0 w 1"/>
                <a:gd name="T1" fmla="*/ 22 h 23"/>
                <a:gd name="T2" fmla="*/ 0 w 1"/>
                <a:gd name="T3" fmla="*/ 20 h 23"/>
                <a:gd name="T4" fmla="*/ 0 w 1"/>
                <a:gd name="T5" fmla="*/ 0 h 23"/>
                <a:gd name="T6" fmla="*/ 0 w 1"/>
                <a:gd name="T7" fmla="*/ 20 h 23"/>
                <a:gd name="T8" fmla="*/ 0 w 1"/>
                <a:gd name="T9" fmla="*/ 17 h 23"/>
                <a:gd name="T10" fmla="*/ 0 w 1"/>
                <a:gd name="T11" fmla="*/ 22 h 23"/>
                <a:gd name="T12" fmla="*/ 0 w 1"/>
                <a:gd name="T13" fmla="*/ 20 h 23"/>
                <a:gd name="T14" fmla="*/ 0 w 1"/>
                <a:gd name="T15" fmla="*/ 22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23"/>
                <a:gd name="T26" fmla="*/ 1 w 1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23">
                  <a:moveTo>
                    <a:pt x="0" y="22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6" name="Freeform 35"/>
            <p:cNvSpPr>
              <a:spLocks/>
            </p:cNvSpPr>
            <p:nvPr/>
          </p:nvSpPr>
          <p:spPr bwMode="auto">
            <a:xfrm>
              <a:off x="1565" y="2009"/>
              <a:ext cx="447" cy="4"/>
            </a:xfrm>
            <a:custGeom>
              <a:avLst/>
              <a:gdLst>
                <a:gd name="T0" fmla="*/ 0 w 447"/>
                <a:gd name="T1" fmla="*/ 2 h 4"/>
                <a:gd name="T2" fmla="*/ 3 w 447"/>
                <a:gd name="T3" fmla="*/ 3 h 4"/>
                <a:gd name="T4" fmla="*/ 446 w 447"/>
                <a:gd name="T5" fmla="*/ 2 h 4"/>
                <a:gd name="T6" fmla="*/ 446 w 447"/>
                <a:gd name="T7" fmla="*/ 0 h 4"/>
                <a:gd name="T8" fmla="*/ 3 w 447"/>
                <a:gd name="T9" fmla="*/ 1 h 4"/>
                <a:gd name="T10" fmla="*/ 6 w 447"/>
                <a:gd name="T11" fmla="*/ 2 h 4"/>
                <a:gd name="T12" fmla="*/ 0 w 447"/>
                <a:gd name="T13" fmla="*/ 2 h 4"/>
                <a:gd name="T14" fmla="*/ 0 w 447"/>
                <a:gd name="T15" fmla="*/ 3 h 4"/>
                <a:gd name="T16" fmla="*/ 3 w 447"/>
                <a:gd name="T17" fmla="*/ 3 h 4"/>
                <a:gd name="T18" fmla="*/ 0 w 447"/>
                <a:gd name="T19" fmla="*/ 2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7"/>
                <a:gd name="T31" fmla="*/ 0 h 4"/>
                <a:gd name="T32" fmla="*/ 447 w 447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7" h="4">
                  <a:moveTo>
                    <a:pt x="0" y="2"/>
                  </a:moveTo>
                  <a:lnTo>
                    <a:pt x="3" y="3"/>
                  </a:lnTo>
                  <a:lnTo>
                    <a:pt x="446" y="2"/>
                  </a:lnTo>
                  <a:lnTo>
                    <a:pt x="446" y="0"/>
                  </a:lnTo>
                  <a:lnTo>
                    <a:pt x="3" y="1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3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7" name="Freeform 36"/>
            <p:cNvSpPr>
              <a:spLocks/>
            </p:cNvSpPr>
            <p:nvPr/>
          </p:nvSpPr>
          <p:spPr bwMode="auto">
            <a:xfrm>
              <a:off x="811" y="2583"/>
              <a:ext cx="679" cy="354"/>
            </a:xfrm>
            <a:custGeom>
              <a:avLst/>
              <a:gdLst>
                <a:gd name="T0" fmla="*/ 0 w 679"/>
                <a:gd name="T1" fmla="*/ 0 h 354"/>
                <a:gd name="T2" fmla="*/ 678 w 679"/>
                <a:gd name="T3" fmla="*/ 0 h 354"/>
                <a:gd name="T4" fmla="*/ 678 w 679"/>
                <a:gd name="T5" fmla="*/ 353 h 354"/>
                <a:gd name="T6" fmla="*/ 0 w 679"/>
                <a:gd name="T7" fmla="*/ 353 h 354"/>
                <a:gd name="T8" fmla="*/ 0 w 679"/>
                <a:gd name="T9" fmla="*/ 0 h 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9"/>
                <a:gd name="T16" fmla="*/ 0 h 354"/>
                <a:gd name="T17" fmla="*/ 679 w 679"/>
                <a:gd name="T18" fmla="*/ 354 h 3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9" h="354">
                  <a:moveTo>
                    <a:pt x="0" y="0"/>
                  </a:moveTo>
                  <a:lnTo>
                    <a:pt x="678" y="0"/>
                  </a:lnTo>
                  <a:lnTo>
                    <a:pt x="678" y="353"/>
                  </a:lnTo>
                  <a:lnTo>
                    <a:pt x="0" y="353"/>
                  </a:lnTo>
                  <a:lnTo>
                    <a:pt x="0" y="0"/>
                  </a:lnTo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8" name="Freeform 37"/>
            <p:cNvSpPr>
              <a:spLocks/>
            </p:cNvSpPr>
            <p:nvPr/>
          </p:nvSpPr>
          <p:spPr bwMode="auto">
            <a:xfrm>
              <a:off x="811" y="2580"/>
              <a:ext cx="682" cy="1"/>
            </a:xfrm>
            <a:custGeom>
              <a:avLst/>
              <a:gdLst>
                <a:gd name="T0" fmla="*/ 681 w 682"/>
                <a:gd name="T1" fmla="*/ 0 h 1"/>
                <a:gd name="T2" fmla="*/ 678 w 682"/>
                <a:gd name="T3" fmla="*/ 0 h 1"/>
                <a:gd name="T4" fmla="*/ 0 w 682"/>
                <a:gd name="T5" fmla="*/ 0 h 1"/>
                <a:gd name="T6" fmla="*/ 678 w 682"/>
                <a:gd name="T7" fmla="*/ 0 h 1"/>
                <a:gd name="T8" fmla="*/ 675 w 682"/>
                <a:gd name="T9" fmla="*/ 0 h 1"/>
                <a:gd name="T10" fmla="*/ 681 w 682"/>
                <a:gd name="T11" fmla="*/ 0 h 1"/>
                <a:gd name="T12" fmla="*/ 678 w 682"/>
                <a:gd name="T13" fmla="*/ 0 h 1"/>
                <a:gd name="T14" fmla="*/ 681 w 68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2"/>
                <a:gd name="T25" fmla="*/ 0 h 1"/>
                <a:gd name="T26" fmla="*/ 682 w 68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2" h="1">
                  <a:moveTo>
                    <a:pt x="681" y="0"/>
                  </a:moveTo>
                  <a:lnTo>
                    <a:pt x="678" y="0"/>
                  </a:lnTo>
                  <a:lnTo>
                    <a:pt x="0" y="0"/>
                  </a:lnTo>
                  <a:lnTo>
                    <a:pt x="678" y="0"/>
                  </a:lnTo>
                  <a:lnTo>
                    <a:pt x="675" y="0"/>
                  </a:lnTo>
                  <a:lnTo>
                    <a:pt x="681" y="0"/>
                  </a:lnTo>
                  <a:lnTo>
                    <a:pt x="678" y="0"/>
                  </a:lnTo>
                  <a:lnTo>
                    <a:pt x="68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79" name="Freeform 38"/>
            <p:cNvSpPr>
              <a:spLocks/>
            </p:cNvSpPr>
            <p:nvPr/>
          </p:nvSpPr>
          <p:spPr bwMode="auto">
            <a:xfrm>
              <a:off x="1492" y="2583"/>
              <a:ext cx="1" cy="357"/>
            </a:xfrm>
            <a:custGeom>
              <a:avLst/>
              <a:gdLst>
                <a:gd name="T0" fmla="*/ 0 w 1"/>
                <a:gd name="T1" fmla="*/ 356 h 357"/>
                <a:gd name="T2" fmla="*/ 0 w 1"/>
                <a:gd name="T3" fmla="*/ 353 h 357"/>
                <a:gd name="T4" fmla="*/ 0 w 1"/>
                <a:gd name="T5" fmla="*/ 0 h 357"/>
                <a:gd name="T6" fmla="*/ 0 w 1"/>
                <a:gd name="T7" fmla="*/ 353 h 357"/>
                <a:gd name="T8" fmla="*/ 0 w 1"/>
                <a:gd name="T9" fmla="*/ 350 h 357"/>
                <a:gd name="T10" fmla="*/ 0 w 1"/>
                <a:gd name="T11" fmla="*/ 356 h 357"/>
                <a:gd name="T12" fmla="*/ 0 w 1"/>
                <a:gd name="T13" fmla="*/ 353 h 357"/>
                <a:gd name="T14" fmla="*/ 0 w 1"/>
                <a:gd name="T15" fmla="*/ 356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357"/>
                <a:gd name="T26" fmla="*/ 1 w 1"/>
                <a:gd name="T27" fmla="*/ 357 h 3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357">
                  <a:moveTo>
                    <a:pt x="0" y="356"/>
                  </a:moveTo>
                  <a:lnTo>
                    <a:pt x="0" y="353"/>
                  </a:lnTo>
                  <a:lnTo>
                    <a:pt x="0" y="0"/>
                  </a:lnTo>
                  <a:lnTo>
                    <a:pt x="0" y="353"/>
                  </a:lnTo>
                  <a:lnTo>
                    <a:pt x="0" y="350"/>
                  </a:lnTo>
                  <a:lnTo>
                    <a:pt x="0" y="356"/>
                  </a:lnTo>
                  <a:lnTo>
                    <a:pt x="0" y="353"/>
                  </a:lnTo>
                  <a:lnTo>
                    <a:pt x="0" y="35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0" name="Freeform 39"/>
            <p:cNvSpPr>
              <a:spLocks/>
            </p:cNvSpPr>
            <p:nvPr/>
          </p:nvSpPr>
          <p:spPr bwMode="auto">
            <a:xfrm>
              <a:off x="808" y="2939"/>
              <a:ext cx="682" cy="1"/>
            </a:xfrm>
            <a:custGeom>
              <a:avLst/>
              <a:gdLst>
                <a:gd name="T0" fmla="*/ 0 w 682"/>
                <a:gd name="T1" fmla="*/ 0 h 1"/>
                <a:gd name="T2" fmla="*/ 3 w 682"/>
                <a:gd name="T3" fmla="*/ 0 h 1"/>
                <a:gd name="T4" fmla="*/ 681 w 682"/>
                <a:gd name="T5" fmla="*/ 0 h 1"/>
                <a:gd name="T6" fmla="*/ 3 w 682"/>
                <a:gd name="T7" fmla="*/ 0 h 1"/>
                <a:gd name="T8" fmla="*/ 6 w 682"/>
                <a:gd name="T9" fmla="*/ 0 h 1"/>
                <a:gd name="T10" fmla="*/ 0 w 682"/>
                <a:gd name="T11" fmla="*/ 0 h 1"/>
                <a:gd name="T12" fmla="*/ 3 w 682"/>
                <a:gd name="T13" fmla="*/ 0 h 1"/>
                <a:gd name="T14" fmla="*/ 0 w 68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2"/>
                <a:gd name="T25" fmla="*/ 0 h 1"/>
                <a:gd name="T26" fmla="*/ 682 w 68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2" h="1">
                  <a:moveTo>
                    <a:pt x="0" y="0"/>
                  </a:moveTo>
                  <a:lnTo>
                    <a:pt x="3" y="0"/>
                  </a:lnTo>
                  <a:lnTo>
                    <a:pt x="681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1" name="Freeform 40"/>
            <p:cNvSpPr>
              <a:spLocks/>
            </p:cNvSpPr>
            <p:nvPr/>
          </p:nvSpPr>
          <p:spPr bwMode="auto">
            <a:xfrm>
              <a:off x="808" y="2580"/>
              <a:ext cx="1" cy="357"/>
            </a:xfrm>
            <a:custGeom>
              <a:avLst/>
              <a:gdLst>
                <a:gd name="T0" fmla="*/ 0 w 1"/>
                <a:gd name="T1" fmla="*/ 0 h 357"/>
                <a:gd name="T2" fmla="*/ 0 w 1"/>
                <a:gd name="T3" fmla="*/ 3 h 357"/>
                <a:gd name="T4" fmla="*/ 0 w 1"/>
                <a:gd name="T5" fmla="*/ 356 h 357"/>
                <a:gd name="T6" fmla="*/ 0 w 1"/>
                <a:gd name="T7" fmla="*/ 3 h 357"/>
                <a:gd name="T8" fmla="*/ 0 w 1"/>
                <a:gd name="T9" fmla="*/ 6 h 357"/>
                <a:gd name="T10" fmla="*/ 0 w 1"/>
                <a:gd name="T11" fmla="*/ 0 h 357"/>
                <a:gd name="T12" fmla="*/ 0 w 1"/>
                <a:gd name="T13" fmla="*/ 3 h 357"/>
                <a:gd name="T14" fmla="*/ 0 w 1"/>
                <a:gd name="T15" fmla="*/ 0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357"/>
                <a:gd name="T26" fmla="*/ 1 w 1"/>
                <a:gd name="T27" fmla="*/ 357 h 3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357">
                  <a:moveTo>
                    <a:pt x="0" y="0"/>
                  </a:moveTo>
                  <a:lnTo>
                    <a:pt x="0" y="3"/>
                  </a:lnTo>
                  <a:lnTo>
                    <a:pt x="0" y="356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2" name="Freeform 41"/>
            <p:cNvSpPr>
              <a:spLocks/>
            </p:cNvSpPr>
            <p:nvPr/>
          </p:nvSpPr>
          <p:spPr bwMode="auto">
            <a:xfrm>
              <a:off x="1052" y="2647"/>
              <a:ext cx="285" cy="196"/>
            </a:xfrm>
            <a:custGeom>
              <a:avLst/>
              <a:gdLst>
                <a:gd name="T0" fmla="*/ 0 w 285"/>
                <a:gd name="T1" fmla="*/ 0 h 196"/>
                <a:gd name="T2" fmla="*/ 284 w 285"/>
                <a:gd name="T3" fmla="*/ 0 h 196"/>
                <a:gd name="T4" fmla="*/ 284 w 285"/>
                <a:gd name="T5" fmla="*/ 195 h 196"/>
                <a:gd name="T6" fmla="*/ 0 w 285"/>
                <a:gd name="T7" fmla="*/ 195 h 196"/>
                <a:gd name="T8" fmla="*/ 0 w 285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5"/>
                <a:gd name="T16" fmla="*/ 0 h 196"/>
                <a:gd name="T17" fmla="*/ 285 w 285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5" h="196">
                  <a:moveTo>
                    <a:pt x="0" y="0"/>
                  </a:moveTo>
                  <a:lnTo>
                    <a:pt x="284" y="0"/>
                  </a:lnTo>
                  <a:lnTo>
                    <a:pt x="284" y="195"/>
                  </a:lnTo>
                  <a:lnTo>
                    <a:pt x="0" y="195"/>
                  </a:lnTo>
                  <a:lnTo>
                    <a:pt x="0" y="0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3" name="Freeform 42"/>
            <p:cNvSpPr>
              <a:spLocks/>
            </p:cNvSpPr>
            <p:nvPr/>
          </p:nvSpPr>
          <p:spPr bwMode="auto">
            <a:xfrm>
              <a:off x="1052" y="2644"/>
              <a:ext cx="288" cy="2"/>
            </a:xfrm>
            <a:custGeom>
              <a:avLst/>
              <a:gdLst>
                <a:gd name="T0" fmla="*/ 287 w 288"/>
                <a:gd name="T1" fmla="*/ 1 h 2"/>
                <a:gd name="T2" fmla="*/ 284 w 288"/>
                <a:gd name="T3" fmla="*/ 1 h 2"/>
                <a:gd name="T4" fmla="*/ 0 w 288"/>
                <a:gd name="T5" fmla="*/ 1 h 2"/>
                <a:gd name="T6" fmla="*/ 0 w 288"/>
                <a:gd name="T7" fmla="*/ 0 h 2"/>
                <a:gd name="T8" fmla="*/ 284 w 288"/>
                <a:gd name="T9" fmla="*/ 0 h 2"/>
                <a:gd name="T10" fmla="*/ 281 w 288"/>
                <a:gd name="T11" fmla="*/ 1 h 2"/>
                <a:gd name="T12" fmla="*/ 287 w 288"/>
                <a:gd name="T13" fmla="*/ 1 h 2"/>
                <a:gd name="T14" fmla="*/ 284 w 288"/>
                <a:gd name="T15" fmla="*/ 1 h 2"/>
                <a:gd name="T16" fmla="*/ 287 w 288"/>
                <a:gd name="T17" fmla="*/ 1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8"/>
                <a:gd name="T28" fmla="*/ 0 h 2"/>
                <a:gd name="T29" fmla="*/ 288 w 288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8" h="2">
                  <a:moveTo>
                    <a:pt x="287" y="1"/>
                  </a:moveTo>
                  <a:lnTo>
                    <a:pt x="284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84" y="0"/>
                  </a:lnTo>
                  <a:lnTo>
                    <a:pt x="281" y="1"/>
                  </a:lnTo>
                  <a:lnTo>
                    <a:pt x="287" y="1"/>
                  </a:lnTo>
                  <a:lnTo>
                    <a:pt x="284" y="1"/>
                  </a:lnTo>
                  <a:lnTo>
                    <a:pt x="287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4" name="Freeform 43"/>
            <p:cNvSpPr>
              <a:spLocks/>
            </p:cNvSpPr>
            <p:nvPr/>
          </p:nvSpPr>
          <p:spPr bwMode="auto">
            <a:xfrm>
              <a:off x="1339" y="2647"/>
              <a:ext cx="1" cy="199"/>
            </a:xfrm>
            <a:custGeom>
              <a:avLst/>
              <a:gdLst>
                <a:gd name="T0" fmla="*/ 0 w 1"/>
                <a:gd name="T1" fmla="*/ 198 h 199"/>
                <a:gd name="T2" fmla="*/ 0 w 1"/>
                <a:gd name="T3" fmla="*/ 195 h 199"/>
                <a:gd name="T4" fmla="*/ 0 w 1"/>
                <a:gd name="T5" fmla="*/ 0 h 199"/>
                <a:gd name="T6" fmla="*/ 0 w 1"/>
                <a:gd name="T7" fmla="*/ 195 h 199"/>
                <a:gd name="T8" fmla="*/ 0 w 1"/>
                <a:gd name="T9" fmla="*/ 192 h 199"/>
                <a:gd name="T10" fmla="*/ 0 w 1"/>
                <a:gd name="T11" fmla="*/ 198 h 199"/>
                <a:gd name="T12" fmla="*/ 0 w 1"/>
                <a:gd name="T13" fmla="*/ 195 h 199"/>
                <a:gd name="T14" fmla="*/ 0 w 1"/>
                <a:gd name="T15" fmla="*/ 198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99"/>
                <a:gd name="T26" fmla="*/ 1 w 1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99">
                  <a:moveTo>
                    <a:pt x="0" y="198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98"/>
                  </a:lnTo>
                  <a:lnTo>
                    <a:pt x="0" y="195"/>
                  </a:lnTo>
                  <a:lnTo>
                    <a:pt x="0" y="19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5" name="Freeform 44"/>
            <p:cNvSpPr>
              <a:spLocks/>
            </p:cNvSpPr>
            <p:nvPr/>
          </p:nvSpPr>
          <p:spPr bwMode="auto">
            <a:xfrm>
              <a:off x="1049" y="2845"/>
              <a:ext cx="288" cy="1"/>
            </a:xfrm>
            <a:custGeom>
              <a:avLst/>
              <a:gdLst>
                <a:gd name="T0" fmla="*/ 0 w 288"/>
                <a:gd name="T1" fmla="*/ 0 h 1"/>
                <a:gd name="T2" fmla="*/ 3 w 288"/>
                <a:gd name="T3" fmla="*/ 0 h 1"/>
                <a:gd name="T4" fmla="*/ 287 w 288"/>
                <a:gd name="T5" fmla="*/ 0 h 1"/>
                <a:gd name="T6" fmla="*/ 3 w 288"/>
                <a:gd name="T7" fmla="*/ 0 h 1"/>
                <a:gd name="T8" fmla="*/ 6 w 288"/>
                <a:gd name="T9" fmla="*/ 0 h 1"/>
                <a:gd name="T10" fmla="*/ 0 w 288"/>
                <a:gd name="T11" fmla="*/ 0 h 1"/>
                <a:gd name="T12" fmla="*/ 3 w 288"/>
                <a:gd name="T13" fmla="*/ 0 h 1"/>
                <a:gd name="T14" fmla="*/ 0 w 288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1"/>
                <a:gd name="T26" fmla="*/ 288 w 288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1">
                  <a:moveTo>
                    <a:pt x="0" y="0"/>
                  </a:moveTo>
                  <a:lnTo>
                    <a:pt x="3" y="0"/>
                  </a:lnTo>
                  <a:lnTo>
                    <a:pt x="287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6" name="Freeform 45"/>
            <p:cNvSpPr>
              <a:spLocks/>
            </p:cNvSpPr>
            <p:nvPr/>
          </p:nvSpPr>
          <p:spPr bwMode="auto">
            <a:xfrm>
              <a:off x="1049" y="2645"/>
              <a:ext cx="1" cy="198"/>
            </a:xfrm>
            <a:custGeom>
              <a:avLst/>
              <a:gdLst>
                <a:gd name="T0" fmla="*/ 0 w 1"/>
                <a:gd name="T1" fmla="*/ 0 h 198"/>
                <a:gd name="T2" fmla="*/ 0 w 1"/>
                <a:gd name="T3" fmla="*/ 2 h 198"/>
                <a:gd name="T4" fmla="*/ 0 w 1"/>
                <a:gd name="T5" fmla="*/ 197 h 198"/>
                <a:gd name="T6" fmla="*/ 0 w 1"/>
                <a:gd name="T7" fmla="*/ 2 h 198"/>
                <a:gd name="T8" fmla="*/ 0 w 1"/>
                <a:gd name="T9" fmla="*/ 5 h 198"/>
                <a:gd name="T10" fmla="*/ 0 w 1"/>
                <a:gd name="T11" fmla="*/ 0 h 198"/>
                <a:gd name="T12" fmla="*/ 0 w 1"/>
                <a:gd name="T13" fmla="*/ 2 h 198"/>
                <a:gd name="T14" fmla="*/ 0 w 1"/>
                <a:gd name="T15" fmla="*/ 0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98"/>
                <a:gd name="T26" fmla="*/ 1 w 1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98">
                  <a:moveTo>
                    <a:pt x="0" y="0"/>
                  </a:moveTo>
                  <a:lnTo>
                    <a:pt x="0" y="2"/>
                  </a:lnTo>
                  <a:lnTo>
                    <a:pt x="0" y="197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7" name="Freeform 46"/>
            <p:cNvSpPr>
              <a:spLocks/>
            </p:cNvSpPr>
            <p:nvPr/>
          </p:nvSpPr>
          <p:spPr bwMode="auto">
            <a:xfrm>
              <a:off x="1107" y="2720"/>
              <a:ext cx="18" cy="56"/>
            </a:xfrm>
            <a:custGeom>
              <a:avLst/>
              <a:gdLst>
                <a:gd name="T0" fmla="*/ 0 w 18"/>
                <a:gd name="T1" fmla="*/ 0 h 56"/>
                <a:gd name="T2" fmla="*/ 17 w 18"/>
                <a:gd name="T3" fmla="*/ 0 h 56"/>
                <a:gd name="T4" fmla="*/ 17 w 18"/>
                <a:gd name="T5" fmla="*/ 55 h 56"/>
                <a:gd name="T6" fmla="*/ 0 w 18"/>
                <a:gd name="T7" fmla="*/ 55 h 56"/>
                <a:gd name="T8" fmla="*/ 0 w 18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6"/>
                <a:gd name="T17" fmla="*/ 18 w 1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6">
                  <a:moveTo>
                    <a:pt x="0" y="0"/>
                  </a:moveTo>
                  <a:lnTo>
                    <a:pt x="17" y="0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8" name="Freeform 47"/>
            <p:cNvSpPr>
              <a:spLocks/>
            </p:cNvSpPr>
            <p:nvPr/>
          </p:nvSpPr>
          <p:spPr bwMode="auto">
            <a:xfrm>
              <a:off x="1107" y="2717"/>
              <a:ext cx="21" cy="1"/>
            </a:xfrm>
            <a:custGeom>
              <a:avLst/>
              <a:gdLst>
                <a:gd name="T0" fmla="*/ 20 w 21"/>
                <a:gd name="T1" fmla="*/ 0 h 1"/>
                <a:gd name="T2" fmla="*/ 18 w 21"/>
                <a:gd name="T3" fmla="*/ 0 h 1"/>
                <a:gd name="T4" fmla="*/ 0 w 21"/>
                <a:gd name="T5" fmla="*/ 0 h 1"/>
                <a:gd name="T6" fmla="*/ 18 w 21"/>
                <a:gd name="T7" fmla="*/ 0 h 1"/>
                <a:gd name="T8" fmla="*/ 15 w 21"/>
                <a:gd name="T9" fmla="*/ 0 h 1"/>
                <a:gd name="T10" fmla="*/ 20 w 21"/>
                <a:gd name="T11" fmla="*/ 0 h 1"/>
                <a:gd name="T12" fmla="*/ 18 w 21"/>
                <a:gd name="T13" fmla="*/ 0 h 1"/>
                <a:gd name="T14" fmla="*/ 20 w 2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"/>
                <a:gd name="T26" fmla="*/ 21 w 2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">
                  <a:moveTo>
                    <a:pt x="20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89" name="Freeform 48"/>
            <p:cNvSpPr>
              <a:spLocks/>
            </p:cNvSpPr>
            <p:nvPr/>
          </p:nvSpPr>
          <p:spPr bwMode="auto">
            <a:xfrm>
              <a:off x="1127" y="2720"/>
              <a:ext cx="1" cy="59"/>
            </a:xfrm>
            <a:custGeom>
              <a:avLst/>
              <a:gdLst>
                <a:gd name="T0" fmla="*/ 0 w 1"/>
                <a:gd name="T1" fmla="*/ 58 h 59"/>
                <a:gd name="T2" fmla="*/ 0 w 1"/>
                <a:gd name="T3" fmla="*/ 55 h 59"/>
                <a:gd name="T4" fmla="*/ 0 w 1"/>
                <a:gd name="T5" fmla="*/ 0 h 59"/>
                <a:gd name="T6" fmla="*/ 0 w 1"/>
                <a:gd name="T7" fmla="*/ 55 h 59"/>
                <a:gd name="T8" fmla="*/ 0 w 1"/>
                <a:gd name="T9" fmla="*/ 53 h 59"/>
                <a:gd name="T10" fmla="*/ 0 w 1"/>
                <a:gd name="T11" fmla="*/ 58 h 59"/>
                <a:gd name="T12" fmla="*/ 0 w 1"/>
                <a:gd name="T13" fmla="*/ 55 h 59"/>
                <a:gd name="T14" fmla="*/ 0 w 1"/>
                <a:gd name="T15" fmla="*/ 58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59"/>
                <a:gd name="T26" fmla="*/ 1 w 1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59">
                  <a:moveTo>
                    <a:pt x="0" y="58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0" name="Freeform 49"/>
            <p:cNvSpPr>
              <a:spLocks/>
            </p:cNvSpPr>
            <p:nvPr/>
          </p:nvSpPr>
          <p:spPr bwMode="auto">
            <a:xfrm>
              <a:off x="1104" y="2778"/>
              <a:ext cx="21" cy="1"/>
            </a:xfrm>
            <a:custGeom>
              <a:avLst/>
              <a:gdLst>
                <a:gd name="T0" fmla="*/ 0 w 21"/>
                <a:gd name="T1" fmla="*/ 0 h 1"/>
                <a:gd name="T2" fmla="*/ 2 w 21"/>
                <a:gd name="T3" fmla="*/ 0 h 1"/>
                <a:gd name="T4" fmla="*/ 20 w 21"/>
                <a:gd name="T5" fmla="*/ 0 h 1"/>
                <a:gd name="T6" fmla="*/ 2 w 21"/>
                <a:gd name="T7" fmla="*/ 0 h 1"/>
                <a:gd name="T8" fmla="*/ 4 w 21"/>
                <a:gd name="T9" fmla="*/ 0 h 1"/>
                <a:gd name="T10" fmla="*/ 0 w 21"/>
                <a:gd name="T11" fmla="*/ 0 h 1"/>
                <a:gd name="T12" fmla="*/ 2 w 21"/>
                <a:gd name="T13" fmla="*/ 0 h 1"/>
                <a:gd name="T14" fmla="*/ 0 w 2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"/>
                <a:gd name="T26" fmla="*/ 21 w 2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">
                  <a:moveTo>
                    <a:pt x="0" y="0"/>
                  </a:moveTo>
                  <a:lnTo>
                    <a:pt x="2" y="0"/>
                  </a:lnTo>
                  <a:lnTo>
                    <a:pt x="2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1" name="Freeform 50"/>
            <p:cNvSpPr>
              <a:spLocks/>
            </p:cNvSpPr>
            <p:nvPr/>
          </p:nvSpPr>
          <p:spPr bwMode="auto">
            <a:xfrm>
              <a:off x="1103" y="2717"/>
              <a:ext cx="2" cy="59"/>
            </a:xfrm>
            <a:custGeom>
              <a:avLst/>
              <a:gdLst>
                <a:gd name="T0" fmla="*/ 0 w 2"/>
                <a:gd name="T1" fmla="*/ 0 h 59"/>
                <a:gd name="T2" fmla="*/ 1 w 2"/>
                <a:gd name="T3" fmla="*/ 3 h 59"/>
                <a:gd name="T4" fmla="*/ 1 w 2"/>
                <a:gd name="T5" fmla="*/ 58 h 59"/>
                <a:gd name="T6" fmla="*/ 0 w 2"/>
                <a:gd name="T7" fmla="*/ 58 h 59"/>
                <a:gd name="T8" fmla="*/ 0 w 2"/>
                <a:gd name="T9" fmla="*/ 3 h 59"/>
                <a:gd name="T10" fmla="*/ 0 w 2"/>
                <a:gd name="T11" fmla="*/ 5 h 59"/>
                <a:gd name="T12" fmla="*/ 0 w 2"/>
                <a:gd name="T13" fmla="*/ 0 h 59"/>
                <a:gd name="T14" fmla="*/ 1 w 2"/>
                <a:gd name="T15" fmla="*/ 0 h 59"/>
                <a:gd name="T16" fmla="*/ 1 w 2"/>
                <a:gd name="T17" fmla="*/ 3 h 59"/>
                <a:gd name="T18" fmla="*/ 0 w 2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59"/>
                <a:gd name="T32" fmla="*/ 2 w 2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59">
                  <a:moveTo>
                    <a:pt x="0" y="0"/>
                  </a:moveTo>
                  <a:lnTo>
                    <a:pt x="1" y="3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2" name="Freeform 51"/>
            <p:cNvSpPr>
              <a:spLocks/>
            </p:cNvSpPr>
            <p:nvPr/>
          </p:nvSpPr>
          <p:spPr bwMode="auto">
            <a:xfrm>
              <a:off x="1264" y="2720"/>
              <a:ext cx="18" cy="56"/>
            </a:xfrm>
            <a:custGeom>
              <a:avLst/>
              <a:gdLst>
                <a:gd name="T0" fmla="*/ 0 w 18"/>
                <a:gd name="T1" fmla="*/ 0 h 56"/>
                <a:gd name="T2" fmla="*/ 17 w 18"/>
                <a:gd name="T3" fmla="*/ 0 h 56"/>
                <a:gd name="T4" fmla="*/ 17 w 18"/>
                <a:gd name="T5" fmla="*/ 55 h 56"/>
                <a:gd name="T6" fmla="*/ 0 w 18"/>
                <a:gd name="T7" fmla="*/ 55 h 56"/>
                <a:gd name="T8" fmla="*/ 0 w 18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6"/>
                <a:gd name="T17" fmla="*/ 18 w 1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6">
                  <a:moveTo>
                    <a:pt x="0" y="0"/>
                  </a:moveTo>
                  <a:lnTo>
                    <a:pt x="17" y="0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3" name="Freeform 52"/>
            <p:cNvSpPr>
              <a:spLocks/>
            </p:cNvSpPr>
            <p:nvPr/>
          </p:nvSpPr>
          <p:spPr bwMode="auto">
            <a:xfrm>
              <a:off x="1264" y="2717"/>
              <a:ext cx="21" cy="1"/>
            </a:xfrm>
            <a:custGeom>
              <a:avLst/>
              <a:gdLst>
                <a:gd name="T0" fmla="*/ 20 w 21"/>
                <a:gd name="T1" fmla="*/ 0 h 1"/>
                <a:gd name="T2" fmla="*/ 18 w 21"/>
                <a:gd name="T3" fmla="*/ 0 h 1"/>
                <a:gd name="T4" fmla="*/ 0 w 21"/>
                <a:gd name="T5" fmla="*/ 0 h 1"/>
                <a:gd name="T6" fmla="*/ 18 w 21"/>
                <a:gd name="T7" fmla="*/ 0 h 1"/>
                <a:gd name="T8" fmla="*/ 15 w 21"/>
                <a:gd name="T9" fmla="*/ 0 h 1"/>
                <a:gd name="T10" fmla="*/ 20 w 21"/>
                <a:gd name="T11" fmla="*/ 0 h 1"/>
                <a:gd name="T12" fmla="*/ 18 w 21"/>
                <a:gd name="T13" fmla="*/ 0 h 1"/>
                <a:gd name="T14" fmla="*/ 20 w 2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"/>
                <a:gd name="T26" fmla="*/ 21 w 2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">
                  <a:moveTo>
                    <a:pt x="20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4" name="Freeform 53"/>
            <p:cNvSpPr>
              <a:spLocks/>
            </p:cNvSpPr>
            <p:nvPr/>
          </p:nvSpPr>
          <p:spPr bwMode="auto">
            <a:xfrm>
              <a:off x="1284" y="2720"/>
              <a:ext cx="1" cy="59"/>
            </a:xfrm>
            <a:custGeom>
              <a:avLst/>
              <a:gdLst>
                <a:gd name="T0" fmla="*/ 0 w 1"/>
                <a:gd name="T1" fmla="*/ 58 h 59"/>
                <a:gd name="T2" fmla="*/ 0 w 1"/>
                <a:gd name="T3" fmla="*/ 55 h 59"/>
                <a:gd name="T4" fmla="*/ 0 w 1"/>
                <a:gd name="T5" fmla="*/ 0 h 59"/>
                <a:gd name="T6" fmla="*/ 0 w 1"/>
                <a:gd name="T7" fmla="*/ 55 h 59"/>
                <a:gd name="T8" fmla="*/ 0 w 1"/>
                <a:gd name="T9" fmla="*/ 53 h 59"/>
                <a:gd name="T10" fmla="*/ 0 w 1"/>
                <a:gd name="T11" fmla="*/ 58 h 59"/>
                <a:gd name="T12" fmla="*/ 0 w 1"/>
                <a:gd name="T13" fmla="*/ 55 h 59"/>
                <a:gd name="T14" fmla="*/ 0 w 1"/>
                <a:gd name="T15" fmla="*/ 58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59"/>
                <a:gd name="T26" fmla="*/ 1 w 1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59">
                  <a:moveTo>
                    <a:pt x="0" y="58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5" name="Freeform 54"/>
            <p:cNvSpPr>
              <a:spLocks/>
            </p:cNvSpPr>
            <p:nvPr/>
          </p:nvSpPr>
          <p:spPr bwMode="auto">
            <a:xfrm>
              <a:off x="1261" y="2778"/>
              <a:ext cx="21" cy="1"/>
            </a:xfrm>
            <a:custGeom>
              <a:avLst/>
              <a:gdLst>
                <a:gd name="T0" fmla="*/ 0 w 21"/>
                <a:gd name="T1" fmla="*/ 0 h 1"/>
                <a:gd name="T2" fmla="*/ 2 w 21"/>
                <a:gd name="T3" fmla="*/ 0 h 1"/>
                <a:gd name="T4" fmla="*/ 20 w 21"/>
                <a:gd name="T5" fmla="*/ 0 h 1"/>
                <a:gd name="T6" fmla="*/ 2 w 21"/>
                <a:gd name="T7" fmla="*/ 0 h 1"/>
                <a:gd name="T8" fmla="*/ 5 w 21"/>
                <a:gd name="T9" fmla="*/ 0 h 1"/>
                <a:gd name="T10" fmla="*/ 0 w 21"/>
                <a:gd name="T11" fmla="*/ 0 h 1"/>
                <a:gd name="T12" fmla="*/ 2 w 21"/>
                <a:gd name="T13" fmla="*/ 0 h 1"/>
                <a:gd name="T14" fmla="*/ 0 w 21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"/>
                <a:gd name="T26" fmla="*/ 21 w 21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">
                  <a:moveTo>
                    <a:pt x="0" y="0"/>
                  </a:moveTo>
                  <a:lnTo>
                    <a:pt x="2" y="0"/>
                  </a:lnTo>
                  <a:lnTo>
                    <a:pt x="2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6" name="Freeform 55"/>
            <p:cNvSpPr>
              <a:spLocks/>
            </p:cNvSpPr>
            <p:nvPr/>
          </p:nvSpPr>
          <p:spPr bwMode="auto">
            <a:xfrm>
              <a:off x="1261" y="2717"/>
              <a:ext cx="1" cy="59"/>
            </a:xfrm>
            <a:custGeom>
              <a:avLst/>
              <a:gdLst>
                <a:gd name="T0" fmla="*/ 0 w 1"/>
                <a:gd name="T1" fmla="*/ 0 h 59"/>
                <a:gd name="T2" fmla="*/ 0 w 1"/>
                <a:gd name="T3" fmla="*/ 3 h 59"/>
                <a:gd name="T4" fmla="*/ 0 w 1"/>
                <a:gd name="T5" fmla="*/ 58 h 59"/>
                <a:gd name="T6" fmla="*/ 0 w 1"/>
                <a:gd name="T7" fmla="*/ 3 h 59"/>
                <a:gd name="T8" fmla="*/ 0 w 1"/>
                <a:gd name="T9" fmla="*/ 5 h 59"/>
                <a:gd name="T10" fmla="*/ 0 w 1"/>
                <a:gd name="T11" fmla="*/ 0 h 59"/>
                <a:gd name="T12" fmla="*/ 0 w 1"/>
                <a:gd name="T13" fmla="*/ 3 h 59"/>
                <a:gd name="T14" fmla="*/ 0 w 1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59"/>
                <a:gd name="T26" fmla="*/ 1 w 1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59">
                  <a:moveTo>
                    <a:pt x="0" y="0"/>
                  </a:moveTo>
                  <a:lnTo>
                    <a:pt x="0" y="3"/>
                  </a:lnTo>
                  <a:lnTo>
                    <a:pt x="0" y="58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7" name="Freeform 56"/>
            <p:cNvSpPr>
              <a:spLocks/>
            </p:cNvSpPr>
            <p:nvPr/>
          </p:nvSpPr>
          <p:spPr bwMode="auto">
            <a:xfrm>
              <a:off x="1495" y="3009"/>
              <a:ext cx="68" cy="7"/>
            </a:xfrm>
            <a:custGeom>
              <a:avLst/>
              <a:gdLst>
                <a:gd name="T0" fmla="*/ 67 w 68"/>
                <a:gd name="T1" fmla="*/ 3 h 7"/>
                <a:gd name="T2" fmla="*/ 67 w 68"/>
                <a:gd name="T3" fmla="*/ 0 h 7"/>
                <a:gd name="T4" fmla="*/ 0 w 68"/>
                <a:gd name="T5" fmla="*/ 0 h 7"/>
                <a:gd name="T6" fmla="*/ 0 w 68"/>
                <a:gd name="T7" fmla="*/ 6 h 7"/>
                <a:gd name="T8" fmla="*/ 67 w 68"/>
                <a:gd name="T9" fmla="*/ 6 h 7"/>
                <a:gd name="T10" fmla="*/ 67 w 6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7"/>
                <a:gd name="T20" fmla="*/ 68 w 6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7">
                  <a:moveTo>
                    <a:pt x="67" y="3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7" y="6"/>
                  </a:lnTo>
                  <a:lnTo>
                    <a:pt x="67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8" name="Freeform 57"/>
            <p:cNvSpPr>
              <a:spLocks/>
            </p:cNvSpPr>
            <p:nvPr/>
          </p:nvSpPr>
          <p:spPr bwMode="auto">
            <a:xfrm>
              <a:off x="1495" y="2944"/>
              <a:ext cx="68" cy="8"/>
            </a:xfrm>
            <a:custGeom>
              <a:avLst/>
              <a:gdLst>
                <a:gd name="T0" fmla="*/ 67 w 68"/>
                <a:gd name="T1" fmla="*/ 4 h 8"/>
                <a:gd name="T2" fmla="*/ 67 w 68"/>
                <a:gd name="T3" fmla="*/ 0 h 8"/>
                <a:gd name="T4" fmla="*/ 0 w 68"/>
                <a:gd name="T5" fmla="*/ 0 h 8"/>
                <a:gd name="T6" fmla="*/ 0 w 68"/>
                <a:gd name="T7" fmla="*/ 7 h 8"/>
                <a:gd name="T8" fmla="*/ 67 w 68"/>
                <a:gd name="T9" fmla="*/ 7 h 8"/>
                <a:gd name="T10" fmla="*/ 67 w 68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8"/>
                <a:gd name="T20" fmla="*/ 68 w 6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8">
                  <a:moveTo>
                    <a:pt x="67" y="4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" y="7"/>
                  </a:lnTo>
                  <a:lnTo>
                    <a:pt x="67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699" name="Freeform 58"/>
            <p:cNvSpPr>
              <a:spLocks/>
            </p:cNvSpPr>
            <p:nvPr/>
          </p:nvSpPr>
          <p:spPr bwMode="auto">
            <a:xfrm>
              <a:off x="1525" y="2953"/>
              <a:ext cx="8" cy="55"/>
            </a:xfrm>
            <a:custGeom>
              <a:avLst/>
              <a:gdLst>
                <a:gd name="T0" fmla="*/ 4 w 8"/>
                <a:gd name="T1" fmla="*/ 54 h 55"/>
                <a:gd name="T2" fmla="*/ 7 w 8"/>
                <a:gd name="T3" fmla="*/ 54 h 55"/>
                <a:gd name="T4" fmla="*/ 7 w 8"/>
                <a:gd name="T5" fmla="*/ 0 h 55"/>
                <a:gd name="T6" fmla="*/ 0 w 8"/>
                <a:gd name="T7" fmla="*/ 0 h 55"/>
                <a:gd name="T8" fmla="*/ 0 w 8"/>
                <a:gd name="T9" fmla="*/ 54 h 55"/>
                <a:gd name="T10" fmla="*/ 4 w 8"/>
                <a:gd name="T11" fmla="*/ 5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5"/>
                <a:gd name="T20" fmla="*/ 8 w 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5">
                  <a:moveTo>
                    <a:pt x="4" y="54"/>
                  </a:moveTo>
                  <a:lnTo>
                    <a:pt x="7" y="5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4" y="5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0" name="Freeform 59"/>
            <p:cNvSpPr>
              <a:spLocks/>
            </p:cNvSpPr>
            <p:nvPr/>
          </p:nvSpPr>
          <p:spPr bwMode="auto">
            <a:xfrm>
              <a:off x="1931" y="3009"/>
              <a:ext cx="68" cy="7"/>
            </a:xfrm>
            <a:custGeom>
              <a:avLst/>
              <a:gdLst>
                <a:gd name="T0" fmla="*/ 67 w 68"/>
                <a:gd name="T1" fmla="*/ 3 h 7"/>
                <a:gd name="T2" fmla="*/ 67 w 68"/>
                <a:gd name="T3" fmla="*/ 0 h 7"/>
                <a:gd name="T4" fmla="*/ 0 w 68"/>
                <a:gd name="T5" fmla="*/ 0 h 7"/>
                <a:gd name="T6" fmla="*/ 0 w 68"/>
                <a:gd name="T7" fmla="*/ 6 h 7"/>
                <a:gd name="T8" fmla="*/ 67 w 68"/>
                <a:gd name="T9" fmla="*/ 6 h 7"/>
                <a:gd name="T10" fmla="*/ 67 w 6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7"/>
                <a:gd name="T20" fmla="*/ 68 w 6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7">
                  <a:moveTo>
                    <a:pt x="67" y="3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7" y="6"/>
                  </a:lnTo>
                  <a:lnTo>
                    <a:pt x="67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1" name="Freeform 60"/>
            <p:cNvSpPr>
              <a:spLocks/>
            </p:cNvSpPr>
            <p:nvPr/>
          </p:nvSpPr>
          <p:spPr bwMode="auto">
            <a:xfrm>
              <a:off x="1931" y="2944"/>
              <a:ext cx="68" cy="8"/>
            </a:xfrm>
            <a:custGeom>
              <a:avLst/>
              <a:gdLst>
                <a:gd name="T0" fmla="*/ 67 w 68"/>
                <a:gd name="T1" fmla="*/ 4 h 8"/>
                <a:gd name="T2" fmla="*/ 67 w 68"/>
                <a:gd name="T3" fmla="*/ 0 h 8"/>
                <a:gd name="T4" fmla="*/ 0 w 68"/>
                <a:gd name="T5" fmla="*/ 0 h 8"/>
                <a:gd name="T6" fmla="*/ 0 w 68"/>
                <a:gd name="T7" fmla="*/ 7 h 8"/>
                <a:gd name="T8" fmla="*/ 67 w 68"/>
                <a:gd name="T9" fmla="*/ 7 h 8"/>
                <a:gd name="T10" fmla="*/ 67 w 68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8"/>
                <a:gd name="T20" fmla="*/ 68 w 6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8">
                  <a:moveTo>
                    <a:pt x="67" y="4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" y="7"/>
                  </a:lnTo>
                  <a:lnTo>
                    <a:pt x="67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2" name="Freeform 61"/>
            <p:cNvSpPr>
              <a:spLocks/>
            </p:cNvSpPr>
            <p:nvPr/>
          </p:nvSpPr>
          <p:spPr bwMode="auto">
            <a:xfrm>
              <a:off x="1961" y="2953"/>
              <a:ext cx="8" cy="55"/>
            </a:xfrm>
            <a:custGeom>
              <a:avLst/>
              <a:gdLst>
                <a:gd name="T0" fmla="*/ 4 w 8"/>
                <a:gd name="T1" fmla="*/ 54 h 55"/>
                <a:gd name="T2" fmla="*/ 7 w 8"/>
                <a:gd name="T3" fmla="*/ 54 h 55"/>
                <a:gd name="T4" fmla="*/ 7 w 8"/>
                <a:gd name="T5" fmla="*/ 0 h 55"/>
                <a:gd name="T6" fmla="*/ 0 w 8"/>
                <a:gd name="T7" fmla="*/ 0 h 55"/>
                <a:gd name="T8" fmla="*/ 0 w 8"/>
                <a:gd name="T9" fmla="*/ 54 h 55"/>
                <a:gd name="T10" fmla="*/ 4 w 8"/>
                <a:gd name="T11" fmla="*/ 5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5"/>
                <a:gd name="T20" fmla="*/ 8 w 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5">
                  <a:moveTo>
                    <a:pt x="4" y="54"/>
                  </a:moveTo>
                  <a:lnTo>
                    <a:pt x="7" y="5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4" y="5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3" name="Freeform 62"/>
            <p:cNvSpPr>
              <a:spLocks/>
            </p:cNvSpPr>
            <p:nvPr/>
          </p:nvSpPr>
          <p:spPr bwMode="auto">
            <a:xfrm>
              <a:off x="894" y="2600"/>
              <a:ext cx="44" cy="67"/>
            </a:xfrm>
            <a:custGeom>
              <a:avLst/>
              <a:gdLst>
                <a:gd name="T0" fmla="*/ 3 w 44"/>
                <a:gd name="T1" fmla="*/ 65 h 67"/>
                <a:gd name="T2" fmla="*/ 5 w 44"/>
                <a:gd name="T3" fmla="*/ 66 h 67"/>
                <a:gd name="T4" fmla="*/ 43 w 44"/>
                <a:gd name="T5" fmla="*/ 3 h 67"/>
                <a:gd name="T6" fmla="*/ 39 w 44"/>
                <a:gd name="T7" fmla="*/ 0 h 67"/>
                <a:gd name="T8" fmla="*/ 0 w 44"/>
                <a:gd name="T9" fmla="*/ 63 h 67"/>
                <a:gd name="T10" fmla="*/ 3 w 44"/>
                <a:gd name="T11" fmla="*/ 65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7"/>
                <a:gd name="T20" fmla="*/ 44 w 44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7">
                  <a:moveTo>
                    <a:pt x="3" y="65"/>
                  </a:moveTo>
                  <a:lnTo>
                    <a:pt x="5" y="66"/>
                  </a:lnTo>
                  <a:lnTo>
                    <a:pt x="43" y="3"/>
                  </a:lnTo>
                  <a:lnTo>
                    <a:pt x="39" y="0"/>
                  </a:lnTo>
                  <a:lnTo>
                    <a:pt x="0" y="63"/>
                  </a:lnTo>
                  <a:lnTo>
                    <a:pt x="3" y="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4" name="Freeform 63"/>
            <p:cNvSpPr>
              <a:spLocks/>
            </p:cNvSpPr>
            <p:nvPr/>
          </p:nvSpPr>
          <p:spPr bwMode="auto">
            <a:xfrm>
              <a:off x="894" y="2682"/>
              <a:ext cx="44" cy="68"/>
            </a:xfrm>
            <a:custGeom>
              <a:avLst/>
              <a:gdLst>
                <a:gd name="T0" fmla="*/ 3 w 44"/>
                <a:gd name="T1" fmla="*/ 65 h 68"/>
                <a:gd name="T2" fmla="*/ 5 w 44"/>
                <a:gd name="T3" fmla="*/ 67 h 68"/>
                <a:gd name="T4" fmla="*/ 43 w 44"/>
                <a:gd name="T5" fmla="*/ 3 h 68"/>
                <a:gd name="T6" fmla="*/ 39 w 44"/>
                <a:gd name="T7" fmla="*/ 0 h 68"/>
                <a:gd name="T8" fmla="*/ 0 w 44"/>
                <a:gd name="T9" fmla="*/ 64 h 68"/>
                <a:gd name="T10" fmla="*/ 3 w 44"/>
                <a:gd name="T11" fmla="*/ 65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8"/>
                <a:gd name="T20" fmla="*/ 44 w 44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8">
                  <a:moveTo>
                    <a:pt x="3" y="65"/>
                  </a:moveTo>
                  <a:lnTo>
                    <a:pt x="5" y="67"/>
                  </a:lnTo>
                  <a:lnTo>
                    <a:pt x="43" y="3"/>
                  </a:lnTo>
                  <a:lnTo>
                    <a:pt x="39" y="0"/>
                  </a:lnTo>
                  <a:lnTo>
                    <a:pt x="0" y="64"/>
                  </a:lnTo>
                  <a:lnTo>
                    <a:pt x="3" y="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5" name="Freeform 64"/>
            <p:cNvSpPr>
              <a:spLocks/>
            </p:cNvSpPr>
            <p:nvPr/>
          </p:nvSpPr>
          <p:spPr bwMode="auto">
            <a:xfrm>
              <a:off x="894" y="2765"/>
              <a:ext cx="44" cy="67"/>
            </a:xfrm>
            <a:custGeom>
              <a:avLst/>
              <a:gdLst>
                <a:gd name="T0" fmla="*/ 3 w 44"/>
                <a:gd name="T1" fmla="*/ 65 h 67"/>
                <a:gd name="T2" fmla="*/ 5 w 44"/>
                <a:gd name="T3" fmla="*/ 66 h 67"/>
                <a:gd name="T4" fmla="*/ 43 w 44"/>
                <a:gd name="T5" fmla="*/ 3 h 67"/>
                <a:gd name="T6" fmla="*/ 39 w 44"/>
                <a:gd name="T7" fmla="*/ 0 h 67"/>
                <a:gd name="T8" fmla="*/ 0 w 44"/>
                <a:gd name="T9" fmla="*/ 63 h 67"/>
                <a:gd name="T10" fmla="*/ 3 w 44"/>
                <a:gd name="T11" fmla="*/ 65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7"/>
                <a:gd name="T20" fmla="*/ 44 w 44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7">
                  <a:moveTo>
                    <a:pt x="3" y="65"/>
                  </a:moveTo>
                  <a:lnTo>
                    <a:pt x="5" y="66"/>
                  </a:lnTo>
                  <a:lnTo>
                    <a:pt x="43" y="3"/>
                  </a:lnTo>
                  <a:lnTo>
                    <a:pt x="39" y="0"/>
                  </a:lnTo>
                  <a:lnTo>
                    <a:pt x="0" y="63"/>
                  </a:lnTo>
                  <a:lnTo>
                    <a:pt x="3" y="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6" name="Freeform 65"/>
            <p:cNvSpPr>
              <a:spLocks/>
            </p:cNvSpPr>
            <p:nvPr/>
          </p:nvSpPr>
          <p:spPr bwMode="auto">
            <a:xfrm>
              <a:off x="894" y="2847"/>
              <a:ext cx="44" cy="68"/>
            </a:xfrm>
            <a:custGeom>
              <a:avLst/>
              <a:gdLst>
                <a:gd name="T0" fmla="*/ 3 w 44"/>
                <a:gd name="T1" fmla="*/ 65 h 68"/>
                <a:gd name="T2" fmla="*/ 5 w 44"/>
                <a:gd name="T3" fmla="*/ 67 h 68"/>
                <a:gd name="T4" fmla="*/ 43 w 44"/>
                <a:gd name="T5" fmla="*/ 3 h 68"/>
                <a:gd name="T6" fmla="*/ 39 w 44"/>
                <a:gd name="T7" fmla="*/ 0 h 68"/>
                <a:gd name="T8" fmla="*/ 0 w 44"/>
                <a:gd name="T9" fmla="*/ 64 h 68"/>
                <a:gd name="T10" fmla="*/ 3 w 44"/>
                <a:gd name="T11" fmla="*/ 65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8"/>
                <a:gd name="T20" fmla="*/ 44 w 44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8">
                  <a:moveTo>
                    <a:pt x="3" y="65"/>
                  </a:moveTo>
                  <a:lnTo>
                    <a:pt x="5" y="67"/>
                  </a:lnTo>
                  <a:lnTo>
                    <a:pt x="43" y="3"/>
                  </a:lnTo>
                  <a:lnTo>
                    <a:pt x="39" y="0"/>
                  </a:lnTo>
                  <a:lnTo>
                    <a:pt x="0" y="64"/>
                  </a:lnTo>
                  <a:lnTo>
                    <a:pt x="3" y="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7" name="Freeform 66"/>
            <p:cNvSpPr>
              <a:spLocks/>
            </p:cNvSpPr>
            <p:nvPr/>
          </p:nvSpPr>
          <p:spPr bwMode="auto">
            <a:xfrm>
              <a:off x="1492" y="2021"/>
              <a:ext cx="516" cy="915"/>
            </a:xfrm>
            <a:custGeom>
              <a:avLst/>
              <a:gdLst>
                <a:gd name="T0" fmla="*/ 0 w 516"/>
                <a:gd name="T1" fmla="*/ 914 h 915"/>
                <a:gd name="T2" fmla="*/ 0 w 516"/>
                <a:gd name="T3" fmla="*/ 556 h 915"/>
                <a:gd name="T4" fmla="*/ 83 w 516"/>
                <a:gd name="T5" fmla="*/ 556 h 915"/>
                <a:gd name="T6" fmla="*/ 83 w 516"/>
                <a:gd name="T7" fmla="*/ 0 h 915"/>
                <a:gd name="T8" fmla="*/ 515 w 516"/>
                <a:gd name="T9" fmla="*/ 0 h 915"/>
                <a:gd name="T10" fmla="*/ 515 w 516"/>
                <a:gd name="T11" fmla="*/ 912 h 915"/>
                <a:gd name="T12" fmla="*/ 0 w 516"/>
                <a:gd name="T13" fmla="*/ 914 h 9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6"/>
                <a:gd name="T22" fmla="*/ 0 h 915"/>
                <a:gd name="T23" fmla="*/ 516 w 516"/>
                <a:gd name="T24" fmla="*/ 915 h 9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6" h="915">
                  <a:moveTo>
                    <a:pt x="0" y="914"/>
                  </a:moveTo>
                  <a:lnTo>
                    <a:pt x="0" y="556"/>
                  </a:lnTo>
                  <a:lnTo>
                    <a:pt x="83" y="556"/>
                  </a:lnTo>
                  <a:lnTo>
                    <a:pt x="83" y="0"/>
                  </a:lnTo>
                  <a:lnTo>
                    <a:pt x="515" y="0"/>
                  </a:lnTo>
                  <a:lnTo>
                    <a:pt x="515" y="912"/>
                  </a:lnTo>
                  <a:lnTo>
                    <a:pt x="0" y="914"/>
                  </a:lnTo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8" name="Freeform 67"/>
            <p:cNvSpPr>
              <a:spLocks/>
            </p:cNvSpPr>
            <p:nvPr/>
          </p:nvSpPr>
          <p:spPr bwMode="auto">
            <a:xfrm>
              <a:off x="1489" y="2578"/>
              <a:ext cx="1" cy="358"/>
            </a:xfrm>
            <a:custGeom>
              <a:avLst/>
              <a:gdLst>
                <a:gd name="T0" fmla="*/ 0 w 1"/>
                <a:gd name="T1" fmla="*/ 0 h 358"/>
                <a:gd name="T2" fmla="*/ 0 w 1"/>
                <a:gd name="T3" fmla="*/ 3 h 358"/>
                <a:gd name="T4" fmla="*/ 0 w 1"/>
                <a:gd name="T5" fmla="*/ 357 h 358"/>
                <a:gd name="T6" fmla="*/ 0 w 1"/>
                <a:gd name="T7" fmla="*/ 3 h 358"/>
                <a:gd name="T8" fmla="*/ 0 w 1"/>
                <a:gd name="T9" fmla="*/ 6 h 358"/>
                <a:gd name="T10" fmla="*/ 0 w 1"/>
                <a:gd name="T11" fmla="*/ 0 h 358"/>
                <a:gd name="T12" fmla="*/ 0 w 1"/>
                <a:gd name="T13" fmla="*/ 3 h 358"/>
                <a:gd name="T14" fmla="*/ 0 w 1"/>
                <a:gd name="T15" fmla="*/ 0 h 3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358"/>
                <a:gd name="T26" fmla="*/ 1 w 1"/>
                <a:gd name="T27" fmla="*/ 358 h 3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358">
                  <a:moveTo>
                    <a:pt x="0" y="0"/>
                  </a:moveTo>
                  <a:lnTo>
                    <a:pt x="0" y="3"/>
                  </a:lnTo>
                  <a:lnTo>
                    <a:pt x="0" y="357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09" name="Freeform 68"/>
            <p:cNvSpPr>
              <a:spLocks/>
            </p:cNvSpPr>
            <p:nvPr/>
          </p:nvSpPr>
          <p:spPr bwMode="auto">
            <a:xfrm>
              <a:off x="1492" y="2578"/>
              <a:ext cx="82" cy="1"/>
            </a:xfrm>
            <a:custGeom>
              <a:avLst/>
              <a:gdLst>
                <a:gd name="T0" fmla="*/ 75 w 82"/>
                <a:gd name="T1" fmla="*/ 0 h 1"/>
                <a:gd name="T2" fmla="*/ 78 w 82"/>
                <a:gd name="T3" fmla="*/ 0 h 1"/>
                <a:gd name="T4" fmla="*/ 0 w 82"/>
                <a:gd name="T5" fmla="*/ 0 h 1"/>
                <a:gd name="T6" fmla="*/ 78 w 82"/>
                <a:gd name="T7" fmla="*/ 0 h 1"/>
                <a:gd name="T8" fmla="*/ 81 w 82"/>
                <a:gd name="T9" fmla="*/ 0 h 1"/>
                <a:gd name="T10" fmla="*/ 78 w 82"/>
                <a:gd name="T11" fmla="*/ 0 h 1"/>
                <a:gd name="T12" fmla="*/ 81 w 82"/>
                <a:gd name="T13" fmla="*/ 0 h 1"/>
                <a:gd name="T14" fmla="*/ 75 w 82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2"/>
                <a:gd name="T25" fmla="*/ 0 h 1"/>
                <a:gd name="T26" fmla="*/ 82 w 82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2" h="1">
                  <a:moveTo>
                    <a:pt x="75" y="0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7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0" name="Freeform 69"/>
            <p:cNvSpPr>
              <a:spLocks/>
            </p:cNvSpPr>
            <p:nvPr/>
          </p:nvSpPr>
          <p:spPr bwMode="auto">
            <a:xfrm>
              <a:off x="1573" y="2018"/>
              <a:ext cx="1" cy="558"/>
            </a:xfrm>
            <a:custGeom>
              <a:avLst/>
              <a:gdLst>
                <a:gd name="T0" fmla="*/ 0 w 1"/>
                <a:gd name="T1" fmla="*/ 0 h 558"/>
                <a:gd name="T2" fmla="*/ 0 w 1"/>
                <a:gd name="T3" fmla="*/ 3 h 558"/>
                <a:gd name="T4" fmla="*/ 0 w 1"/>
                <a:gd name="T5" fmla="*/ 557 h 558"/>
                <a:gd name="T6" fmla="*/ 0 w 1"/>
                <a:gd name="T7" fmla="*/ 3 h 558"/>
                <a:gd name="T8" fmla="*/ 0 w 1"/>
                <a:gd name="T9" fmla="*/ 6 h 558"/>
                <a:gd name="T10" fmla="*/ 0 w 1"/>
                <a:gd name="T11" fmla="*/ 0 h 558"/>
                <a:gd name="T12" fmla="*/ 0 w 1"/>
                <a:gd name="T13" fmla="*/ 3 h 558"/>
                <a:gd name="T14" fmla="*/ 0 w 1"/>
                <a:gd name="T15" fmla="*/ 0 h 5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558"/>
                <a:gd name="T26" fmla="*/ 1 w 1"/>
                <a:gd name="T27" fmla="*/ 558 h 5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558">
                  <a:moveTo>
                    <a:pt x="0" y="0"/>
                  </a:moveTo>
                  <a:lnTo>
                    <a:pt x="0" y="3"/>
                  </a:lnTo>
                  <a:lnTo>
                    <a:pt x="0" y="557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1" name="Freeform 70"/>
            <p:cNvSpPr>
              <a:spLocks/>
            </p:cNvSpPr>
            <p:nvPr/>
          </p:nvSpPr>
          <p:spPr bwMode="auto">
            <a:xfrm>
              <a:off x="1576" y="2018"/>
              <a:ext cx="435" cy="1"/>
            </a:xfrm>
            <a:custGeom>
              <a:avLst/>
              <a:gdLst>
                <a:gd name="T0" fmla="*/ 434 w 435"/>
                <a:gd name="T1" fmla="*/ 0 h 1"/>
                <a:gd name="T2" fmla="*/ 431 w 435"/>
                <a:gd name="T3" fmla="*/ 0 h 1"/>
                <a:gd name="T4" fmla="*/ 0 w 435"/>
                <a:gd name="T5" fmla="*/ 0 h 1"/>
                <a:gd name="T6" fmla="*/ 431 w 435"/>
                <a:gd name="T7" fmla="*/ 0 h 1"/>
                <a:gd name="T8" fmla="*/ 428 w 435"/>
                <a:gd name="T9" fmla="*/ 0 h 1"/>
                <a:gd name="T10" fmla="*/ 434 w 435"/>
                <a:gd name="T11" fmla="*/ 0 h 1"/>
                <a:gd name="T12" fmla="*/ 431 w 435"/>
                <a:gd name="T13" fmla="*/ 0 h 1"/>
                <a:gd name="T14" fmla="*/ 434 w 435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5"/>
                <a:gd name="T25" fmla="*/ 0 h 1"/>
                <a:gd name="T26" fmla="*/ 435 w 435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5" h="1">
                  <a:moveTo>
                    <a:pt x="434" y="0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431" y="0"/>
                  </a:lnTo>
                  <a:lnTo>
                    <a:pt x="428" y="0"/>
                  </a:lnTo>
                  <a:lnTo>
                    <a:pt x="434" y="0"/>
                  </a:lnTo>
                  <a:lnTo>
                    <a:pt x="431" y="0"/>
                  </a:lnTo>
                  <a:lnTo>
                    <a:pt x="43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2" name="Freeform 71"/>
            <p:cNvSpPr>
              <a:spLocks/>
            </p:cNvSpPr>
            <p:nvPr/>
          </p:nvSpPr>
          <p:spPr bwMode="auto">
            <a:xfrm>
              <a:off x="2010" y="2021"/>
              <a:ext cx="1" cy="916"/>
            </a:xfrm>
            <a:custGeom>
              <a:avLst/>
              <a:gdLst>
                <a:gd name="T0" fmla="*/ 0 w 1"/>
                <a:gd name="T1" fmla="*/ 915 h 916"/>
                <a:gd name="T2" fmla="*/ 0 w 1"/>
                <a:gd name="T3" fmla="*/ 912 h 916"/>
                <a:gd name="T4" fmla="*/ 0 w 1"/>
                <a:gd name="T5" fmla="*/ 0 h 916"/>
                <a:gd name="T6" fmla="*/ 0 w 1"/>
                <a:gd name="T7" fmla="*/ 912 h 916"/>
                <a:gd name="T8" fmla="*/ 0 w 1"/>
                <a:gd name="T9" fmla="*/ 909 h 916"/>
                <a:gd name="T10" fmla="*/ 0 w 1"/>
                <a:gd name="T11" fmla="*/ 915 h 916"/>
                <a:gd name="T12" fmla="*/ 0 w 1"/>
                <a:gd name="T13" fmla="*/ 912 h 916"/>
                <a:gd name="T14" fmla="*/ 0 w 1"/>
                <a:gd name="T15" fmla="*/ 915 h 9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916"/>
                <a:gd name="T26" fmla="*/ 1 w 1"/>
                <a:gd name="T27" fmla="*/ 916 h 9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916">
                  <a:moveTo>
                    <a:pt x="0" y="915"/>
                  </a:moveTo>
                  <a:lnTo>
                    <a:pt x="0" y="912"/>
                  </a:lnTo>
                  <a:lnTo>
                    <a:pt x="0" y="0"/>
                  </a:lnTo>
                  <a:lnTo>
                    <a:pt x="0" y="912"/>
                  </a:lnTo>
                  <a:lnTo>
                    <a:pt x="0" y="909"/>
                  </a:lnTo>
                  <a:lnTo>
                    <a:pt x="0" y="915"/>
                  </a:lnTo>
                  <a:lnTo>
                    <a:pt x="0" y="912"/>
                  </a:lnTo>
                  <a:lnTo>
                    <a:pt x="0" y="91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3" name="Freeform 72"/>
            <p:cNvSpPr>
              <a:spLocks/>
            </p:cNvSpPr>
            <p:nvPr/>
          </p:nvSpPr>
          <p:spPr bwMode="auto">
            <a:xfrm>
              <a:off x="1489" y="2936"/>
              <a:ext cx="519" cy="3"/>
            </a:xfrm>
            <a:custGeom>
              <a:avLst/>
              <a:gdLst>
                <a:gd name="T0" fmla="*/ 0 w 519"/>
                <a:gd name="T1" fmla="*/ 1 h 3"/>
                <a:gd name="T2" fmla="*/ 3 w 519"/>
                <a:gd name="T3" fmla="*/ 2 h 3"/>
                <a:gd name="T4" fmla="*/ 518 w 519"/>
                <a:gd name="T5" fmla="*/ 2 h 3"/>
                <a:gd name="T6" fmla="*/ 518 w 519"/>
                <a:gd name="T7" fmla="*/ 0 h 3"/>
                <a:gd name="T8" fmla="*/ 3 w 519"/>
                <a:gd name="T9" fmla="*/ 1 h 3"/>
                <a:gd name="T10" fmla="*/ 6 w 519"/>
                <a:gd name="T11" fmla="*/ 1 h 3"/>
                <a:gd name="T12" fmla="*/ 0 w 519"/>
                <a:gd name="T13" fmla="*/ 1 h 3"/>
                <a:gd name="T14" fmla="*/ 0 w 519"/>
                <a:gd name="T15" fmla="*/ 2 h 3"/>
                <a:gd name="T16" fmla="*/ 3 w 519"/>
                <a:gd name="T17" fmla="*/ 2 h 3"/>
                <a:gd name="T18" fmla="*/ 0 w 519"/>
                <a:gd name="T19" fmla="*/ 1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9"/>
                <a:gd name="T31" fmla="*/ 0 h 3"/>
                <a:gd name="T32" fmla="*/ 519 w 519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9" h="3">
                  <a:moveTo>
                    <a:pt x="0" y="1"/>
                  </a:moveTo>
                  <a:lnTo>
                    <a:pt x="3" y="2"/>
                  </a:lnTo>
                  <a:lnTo>
                    <a:pt x="518" y="2"/>
                  </a:lnTo>
                  <a:lnTo>
                    <a:pt x="518" y="0"/>
                  </a:lnTo>
                  <a:lnTo>
                    <a:pt x="3" y="1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4" name="Freeform 73"/>
            <p:cNvSpPr>
              <a:spLocks/>
            </p:cNvSpPr>
            <p:nvPr/>
          </p:nvSpPr>
          <p:spPr bwMode="auto">
            <a:xfrm>
              <a:off x="1545" y="2007"/>
              <a:ext cx="486" cy="15"/>
            </a:xfrm>
            <a:custGeom>
              <a:avLst/>
              <a:gdLst>
                <a:gd name="T0" fmla="*/ 0 w 486"/>
                <a:gd name="T1" fmla="*/ 0 h 15"/>
                <a:gd name="T2" fmla="*/ 485 w 486"/>
                <a:gd name="T3" fmla="*/ 0 h 15"/>
                <a:gd name="T4" fmla="*/ 485 w 486"/>
                <a:gd name="T5" fmla="*/ 14 h 15"/>
                <a:gd name="T6" fmla="*/ 0 w 486"/>
                <a:gd name="T7" fmla="*/ 14 h 15"/>
                <a:gd name="T8" fmla="*/ 0 w 48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15"/>
                <a:gd name="T17" fmla="*/ 486 w 48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15">
                  <a:moveTo>
                    <a:pt x="0" y="0"/>
                  </a:moveTo>
                  <a:lnTo>
                    <a:pt x="485" y="0"/>
                  </a:lnTo>
                  <a:lnTo>
                    <a:pt x="485" y="14"/>
                  </a:ln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5" name="Freeform 74"/>
            <p:cNvSpPr>
              <a:spLocks/>
            </p:cNvSpPr>
            <p:nvPr/>
          </p:nvSpPr>
          <p:spPr bwMode="auto">
            <a:xfrm>
              <a:off x="1545" y="2004"/>
              <a:ext cx="489" cy="1"/>
            </a:xfrm>
            <a:custGeom>
              <a:avLst/>
              <a:gdLst>
                <a:gd name="T0" fmla="*/ 488 w 489"/>
                <a:gd name="T1" fmla="*/ 0 h 1"/>
                <a:gd name="T2" fmla="*/ 485 w 489"/>
                <a:gd name="T3" fmla="*/ 0 h 1"/>
                <a:gd name="T4" fmla="*/ 0 w 489"/>
                <a:gd name="T5" fmla="*/ 0 h 1"/>
                <a:gd name="T6" fmla="*/ 485 w 489"/>
                <a:gd name="T7" fmla="*/ 0 h 1"/>
                <a:gd name="T8" fmla="*/ 482 w 489"/>
                <a:gd name="T9" fmla="*/ 0 h 1"/>
                <a:gd name="T10" fmla="*/ 488 w 489"/>
                <a:gd name="T11" fmla="*/ 0 h 1"/>
                <a:gd name="T12" fmla="*/ 485 w 489"/>
                <a:gd name="T13" fmla="*/ 0 h 1"/>
                <a:gd name="T14" fmla="*/ 488 w 489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9"/>
                <a:gd name="T25" fmla="*/ 0 h 1"/>
                <a:gd name="T26" fmla="*/ 489 w 489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9" h="1">
                  <a:moveTo>
                    <a:pt x="488" y="0"/>
                  </a:moveTo>
                  <a:lnTo>
                    <a:pt x="485" y="0"/>
                  </a:lnTo>
                  <a:lnTo>
                    <a:pt x="0" y="0"/>
                  </a:lnTo>
                  <a:lnTo>
                    <a:pt x="485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85" y="0"/>
                  </a:lnTo>
                  <a:lnTo>
                    <a:pt x="48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6" name="Freeform 75"/>
            <p:cNvSpPr>
              <a:spLocks/>
            </p:cNvSpPr>
            <p:nvPr/>
          </p:nvSpPr>
          <p:spPr bwMode="auto">
            <a:xfrm>
              <a:off x="2033" y="2007"/>
              <a:ext cx="1" cy="17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5 h 17"/>
                <a:gd name="T4" fmla="*/ 0 w 1"/>
                <a:gd name="T5" fmla="*/ 0 h 17"/>
                <a:gd name="T6" fmla="*/ 0 w 1"/>
                <a:gd name="T7" fmla="*/ 15 h 17"/>
                <a:gd name="T8" fmla="*/ 0 w 1"/>
                <a:gd name="T9" fmla="*/ 12 h 17"/>
                <a:gd name="T10" fmla="*/ 0 w 1"/>
                <a:gd name="T11" fmla="*/ 16 h 17"/>
                <a:gd name="T12" fmla="*/ 0 w 1"/>
                <a:gd name="T13" fmla="*/ 15 h 17"/>
                <a:gd name="T14" fmla="*/ 0 w 1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7"/>
                <a:gd name="T26" fmla="*/ 1 w 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7">
                  <a:moveTo>
                    <a:pt x="0" y="16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7" name="Freeform 76"/>
            <p:cNvSpPr>
              <a:spLocks/>
            </p:cNvSpPr>
            <p:nvPr/>
          </p:nvSpPr>
          <p:spPr bwMode="auto">
            <a:xfrm>
              <a:off x="1541" y="2020"/>
              <a:ext cx="489" cy="2"/>
            </a:xfrm>
            <a:custGeom>
              <a:avLst/>
              <a:gdLst>
                <a:gd name="T0" fmla="*/ 0 w 489"/>
                <a:gd name="T1" fmla="*/ 0 h 2"/>
                <a:gd name="T2" fmla="*/ 3 w 489"/>
                <a:gd name="T3" fmla="*/ 0 h 2"/>
                <a:gd name="T4" fmla="*/ 488 w 489"/>
                <a:gd name="T5" fmla="*/ 0 h 2"/>
                <a:gd name="T6" fmla="*/ 488 w 489"/>
                <a:gd name="T7" fmla="*/ 1 h 2"/>
                <a:gd name="T8" fmla="*/ 3 w 489"/>
                <a:gd name="T9" fmla="*/ 1 h 2"/>
                <a:gd name="T10" fmla="*/ 6 w 489"/>
                <a:gd name="T11" fmla="*/ 0 h 2"/>
                <a:gd name="T12" fmla="*/ 0 w 489"/>
                <a:gd name="T13" fmla="*/ 0 h 2"/>
                <a:gd name="T14" fmla="*/ 3 w 489"/>
                <a:gd name="T15" fmla="*/ 0 h 2"/>
                <a:gd name="T16" fmla="*/ 0 w 489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2"/>
                <a:gd name="T29" fmla="*/ 489 w 489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2">
                  <a:moveTo>
                    <a:pt x="0" y="0"/>
                  </a:moveTo>
                  <a:lnTo>
                    <a:pt x="3" y="0"/>
                  </a:lnTo>
                  <a:lnTo>
                    <a:pt x="488" y="0"/>
                  </a:lnTo>
                  <a:lnTo>
                    <a:pt x="488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8" name="Freeform 77"/>
            <p:cNvSpPr>
              <a:spLocks/>
            </p:cNvSpPr>
            <p:nvPr/>
          </p:nvSpPr>
          <p:spPr bwMode="auto">
            <a:xfrm>
              <a:off x="1542" y="2004"/>
              <a:ext cx="1" cy="18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2 h 18"/>
                <a:gd name="T4" fmla="*/ 0 w 1"/>
                <a:gd name="T5" fmla="*/ 17 h 18"/>
                <a:gd name="T6" fmla="*/ 0 w 1"/>
                <a:gd name="T7" fmla="*/ 2 h 18"/>
                <a:gd name="T8" fmla="*/ 0 w 1"/>
                <a:gd name="T9" fmla="*/ 4 h 18"/>
                <a:gd name="T10" fmla="*/ 0 w 1"/>
                <a:gd name="T11" fmla="*/ 0 h 18"/>
                <a:gd name="T12" fmla="*/ 0 w 1"/>
                <a:gd name="T13" fmla="*/ 2 h 18"/>
                <a:gd name="T14" fmla="*/ 0 w 1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8"/>
                <a:gd name="T26" fmla="*/ 1 w 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8">
                  <a:moveTo>
                    <a:pt x="0" y="0"/>
                  </a:moveTo>
                  <a:lnTo>
                    <a:pt x="0" y="2"/>
                  </a:lnTo>
                  <a:lnTo>
                    <a:pt x="0" y="17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19" name="Freeform 78"/>
            <p:cNvSpPr>
              <a:spLocks/>
            </p:cNvSpPr>
            <p:nvPr/>
          </p:nvSpPr>
          <p:spPr bwMode="auto">
            <a:xfrm>
              <a:off x="1553" y="1728"/>
              <a:ext cx="12" cy="1"/>
            </a:xfrm>
            <a:custGeom>
              <a:avLst/>
              <a:gdLst>
                <a:gd name="T0" fmla="*/ 11 w 12"/>
                <a:gd name="T1" fmla="*/ 0 h 1"/>
                <a:gd name="T2" fmla="*/ 11 w 12"/>
                <a:gd name="T3" fmla="*/ 0 h 1"/>
                <a:gd name="T4" fmla="*/ 0 w 12"/>
                <a:gd name="T5" fmla="*/ 0 h 1"/>
                <a:gd name="T6" fmla="*/ 11 w 1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"/>
                <a:gd name="T14" fmla="*/ 12 w 1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0" name="Freeform 79"/>
            <p:cNvSpPr>
              <a:spLocks/>
            </p:cNvSpPr>
            <p:nvPr/>
          </p:nvSpPr>
          <p:spPr bwMode="auto">
            <a:xfrm>
              <a:off x="1553" y="1889"/>
              <a:ext cx="12" cy="1"/>
            </a:xfrm>
            <a:custGeom>
              <a:avLst/>
              <a:gdLst>
                <a:gd name="T0" fmla="*/ 11 w 12"/>
                <a:gd name="T1" fmla="*/ 0 h 1"/>
                <a:gd name="T2" fmla="*/ 11 w 12"/>
                <a:gd name="T3" fmla="*/ 0 h 1"/>
                <a:gd name="T4" fmla="*/ 0 w 12"/>
                <a:gd name="T5" fmla="*/ 0 h 1"/>
                <a:gd name="T6" fmla="*/ 11 w 1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"/>
                <a:gd name="T14" fmla="*/ 12 w 1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1" name="Freeform 80"/>
            <p:cNvSpPr>
              <a:spLocks/>
            </p:cNvSpPr>
            <p:nvPr/>
          </p:nvSpPr>
          <p:spPr bwMode="auto">
            <a:xfrm>
              <a:off x="1548" y="1709"/>
              <a:ext cx="1" cy="203"/>
            </a:xfrm>
            <a:custGeom>
              <a:avLst/>
              <a:gdLst>
                <a:gd name="T0" fmla="*/ 0 w 1"/>
                <a:gd name="T1" fmla="*/ 202 h 203"/>
                <a:gd name="T2" fmla="*/ 0 w 1"/>
                <a:gd name="T3" fmla="*/ 202 h 203"/>
                <a:gd name="T4" fmla="*/ 0 w 1"/>
                <a:gd name="T5" fmla="*/ 0 h 203"/>
                <a:gd name="T6" fmla="*/ 0 w 1"/>
                <a:gd name="T7" fmla="*/ 202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03"/>
                <a:gd name="T14" fmla="*/ 1 w 1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03">
                  <a:moveTo>
                    <a:pt x="0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0" y="20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2" name="Freeform 81"/>
            <p:cNvSpPr>
              <a:spLocks/>
            </p:cNvSpPr>
            <p:nvPr/>
          </p:nvSpPr>
          <p:spPr bwMode="auto">
            <a:xfrm>
              <a:off x="1823" y="2615"/>
              <a:ext cx="151" cy="149"/>
            </a:xfrm>
            <a:custGeom>
              <a:avLst/>
              <a:gdLst>
                <a:gd name="T0" fmla="*/ 0 w 151"/>
                <a:gd name="T1" fmla="*/ 74 h 149"/>
                <a:gd name="T2" fmla="*/ 1 w 151"/>
                <a:gd name="T3" fmla="*/ 84 h 149"/>
                <a:gd name="T4" fmla="*/ 2 w 151"/>
                <a:gd name="T5" fmla="*/ 92 h 149"/>
                <a:gd name="T6" fmla="*/ 5 w 151"/>
                <a:gd name="T7" fmla="*/ 101 h 149"/>
                <a:gd name="T8" fmla="*/ 9 w 151"/>
                <a:gd name="T9" fmla="*/ 109 h 149"/>
                <a:gd name="T10" fmla="*/ 13 w 151"/>
                <a:gd name="T11" fmla="*/ 116 h 149"/>
                <a:gd name="T12" fmla="*/ 18 w 151"/>
                <a:gd name="T13" fmla="*/ 123 h 149"/>
                <a:gd name="T14" fmla="*/ 25 w 151"/>
                <a:gd name="T15" fmla="*/ 130 h 149"/>
                <a:gd name="T16" fmla="*/ 32 w 151"/>
                <a:gd name="T17" fmla="*/ 135 h 149"/>
                <a:gd name="T18" fmla="*/ 39 w 151"/>
                <a:gd name="T19" fmla="*/ 139 h 149"/>
                <a:gd name="T20" fmla="*/ 47 w 151"/>
                <a:gd name="T21" fmla="*/ 143 h 149"/>
                <a:gd name="T22" fmla="*/ 57 w 151"/>
                <a:gd name="T23" fmla="*/ 145 h 149"/>
                <a:gd name="T24" fmla="*/ 65 w 151"/>
                <a:gd name="T25" fmla="*/ 147 h 149"/>
                <a:gd name="T26" fmla="*/ 75 w 151"/>
                <a:gd name="T27" fmla="*/ 148 h 149"/>
                <a:gd name="T28" fmla="*/ 85 w 151"/>
                <a:gd name="T29" fmla="*/ 147 h 149"/>
                <a:gd name="T30" fmla="*/ 93 w 151"/>
                <a:gd name="T31" fmla="*/ 145 h 149"/>
                <a:gd name="T32" fmla="*/ 102 w 151"/>
                <a:gd name="T33" fmla="*/ 143 h 149"/>
                <a:gd name="T34" fmla="*/ 111 w 151"/>
                <a:gd name="T35" fmla="*/ 139 h 149"/>
                <a:gd name="T36" fmla="*/ 118 w 151"/>
                <a:gd name="T37" fmla="*/ 135 h 149"/>
                <a:gd name="T38" fmla="*/ 125 w 151"/>
                <a:gd name="T39" fmla="*/ 130 h 149"/>
                <a:gd name="T40" fmla="*/ 132 w 151"/>
                <a:gd name="T41" fmla="*/ 123 h 149"/>
                <a:gd name="T42" fmla="*/ 137 w 151"/>
                <a:gd name="T43" fmla="*/ 116 h 149"/>
                <a:gd name="T44" fmla="*/ 141 w 151"/>
                <a:gd name="T45" fmla="*/ 109 h 149"/>
                <a:gd name="T46" fmla="*/ 145 w 151"/>
                <a:gd name="T47" fmla="*/ 101 h 149"/>
                <a:gd name="T48" fmla="*/ 148 w 151"/>
                <a:gd name="T49" fmla="*/ 92 h 149"/>
                <a:gd name="T50" fmla="*/ 149 w 151"/>
                <a:gd name="T51" fmla="*/ 84 h 149"/>
                <a:gd name="T52" fmla="*/ 150 w 151"/>
                <a:gd name="T53" fmla="*/ 74 h 149"/>
                <a:gd name="T54" fmla="*/ 149 w 151"/>
                <a:gd name="T55" fmla="*/ 64 h 149"/>
                <a:gd name="T56" fmla="*/ 148 w 151"/>
                <a:gd name="T57" fmla="*/ 56 h 149"/>
                <a:gd name="T58" fmla="*/ 145 w 151"/>
                <a:gd name="T59" fmla="*/ 47 h 149"/>
                <a:gd name="T60" fmla="*/ 141 w 151"/>
                <a:gd name="T61" fmla="*/ 38 h 149"/>
                <a:gd name="T62" fmla="*/ 137 w 151"/>
                <a:gd name="T63" fmla="*/ 31 h 149"/>
                <a:gd name="T64" fmla="*/ 132 w 151"/>
                <a:gd name="T65" fmla="*/ 24 h 149"/>
                <a:gd name="T66" fmla="*/ 125 w 151"/>
                <a:gd name="T67" fmla="*/ 18 h 149"/>
                <a:gd name="T68" fmla="*/ 118 w 151"/>
                <a:gd name="T69" fmla="*/ 13 h 149"/>
                <a:gd name="T70" fmla="*/ 111 w 151"/>
                <a:gd name="T71" fmla="*/ 9 h 149"/>
                <a:gd name="T72" fmla="*/ 102 w 151"/>
                <a:gd name="T73" fmla="*/ 5 h 149"/>
                <a:gd name="T74" fmla="*/ 93 w 151"/>
                <a:gd name="T75" fmla="*/ 2 h 149"/>
                <a:gd name="T76" fmla="*/ 85 w 151"/>
                <a:gd name="T77" fmla="*/ 1 h 149"/>
                <a:gd name="T78" fmla="*/ 75 w 151"/>
                <a:gd name="T79" fmla="*/ 0 h 149"/>
                <a:gd name="T80" fmla="*/ 65 w 151"/>
                <a:gd name="T81" fmla="*/ 1 h 149"/>
                <a:gd name="T82" fmla="*/ 57 w 151"/>
                <a:gd name="T83" fmla="*/ 2 h 149"/>
                <a:gd name="T84" fmla="*/ 47 w 151"/>
                <a:gd name="T85" fmla="*/ 5 h 149"/>
                <a:gd name="T86" fmla="*/ 39 w 151"/>
                <a:gd name="T87" fmla="*/ 9 h 149"/>
                <a:gd name="T88" fmla="*/ 32 w 151"/>
                <a:gd name="T89" fmla="*/ 13 h 149"/>
                <a:gd name="T90" fmla="*/ 25 w 151"/>
                <a:gd name="T91" fmla="*/ 18 h 149"/>
                <a:gd name="T92" fmla="*/ 18 w 151"/>
                <a:gd name="T93" fmla="*/ 24 h 149"/>
                <a:gd name="T94" fmla="*/ 13 w 151"/>
                <a:gd name="T95" fmla="*/ 31 h 149"/>
                <a:gd name="T96" fmla="*/ 9 w 151"/>
                <a:gd name="T97" fmla="*/ 38 h 149"/>
                <a:gd name="T98" fmla="*/ 5 w 151"/>
                <a:gd name="T99" fmla="*/ 47 h 149"/>
                <a:gd name="T100" fmla="*/ 2 w 151"/>
                <a:gd name="T101" fmla="*/ 56 h 149"/>
                <a:gd name="T102" fmla="*/ 1 w 151"/>
                <a:gd name="T103" fmla="*/ 64 h 149"/>
                <a:gd name="T104" fmla="*/ 0 w 151"/>
                <a:gd name="T105" fmla="*/ 74 h 1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"/>
                <a:gd name="T160" fmla="*/ 0 h 149"/>
                <a:gd name="T161" fmla="*/ 151 w 151"/>
                <a:gd name="T162" fmla="*/ 149 h 14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" h="149">
                  <a:moveTo>
                    <a:pt x="0" y="74"/>
                  </a:moveTo>
                  <a:lnTo>
                    <a:pt x="1" y="84"/>
                  </a:lnTo>
                  <a:lnTo>
                    <a:pt x="2" y="92"/>
                  </a:lnTo>
                  <a:lnTo>
                    <a:pt x="5" y="101"/>
                  </a:lnTo>
                  <a:lnTo>
                    <a:pt x="9" y="109"/>
                  </a:lnTo>
                  <a:lnTo>
                    <a:pt x="13" y="116"/>
                  </a:lnTo>
                  <a:lnTo>
                    <a:pt x="18" y="123"/>
                  </a:lnTo>
                  <a:lnTo>
                    <a:pt x="25" y="130"/>
                  </a:lnTo>
                  <a:lnTo>
                    <a:pt x="32" y="135"/>
                  </a:lnTo>
                  <a:lnTo>
                    <a:pt x="39" y="139"/>
                  </a:lnTo>
                  <a:lnTo>
                    <a:pt x="47" y="143"/>
                  </a:lnTo>
                  <a:lnTo>
                    <a:pt x="57" y="145"/>
                  </a:lnTo>
                  <a:lnTo>
                    <a:pt x="65" y="147"/>
                  </a:lnTo>
                  <a:lnTo>
                    <a:pt x="75" y="148"/>
                  </a:lnTo>
                  <a:lnTo>
                    <a:pt x="85" y="147"/>
                  </a:lnTo>
                  <a:lnTo>
                    <a:pt x="93" y="145"/>
                  </a:lnTo>
                  <a:lnTo>
                    <a:pt x="102" y="143"/>
                  </a:lnTo>
                  <a:lnTo>
                    <a:pt x="111" y="139"/>
                  </a:lnTo>
                  <a:lnTo>
                    <a:pt x="118" y="135"/>
                  </a:lnTo>
                  <a:lnTo>
                    <a:pt x="125" y="130"/>
                  </a:lnTo>
                  <a:lnTo>
                    <a:pt x="132" y="123"/>
                  </a:lnTo>
                  <a:lnTo>
                    <a:pt x="137" y="116"/>
                  </a:lnTo>
                  <a:lnTo>
                    <a:pt x="141" y="109"/>
                  </a:lnTo>
                  <a:lnTo>
                    <a:pt x="145" y="101"/>
                  </a:lnTo>
                  <a:lnTo>
                    <a:pt x="148" y="92"/>
                  </a:lnTo>
                  <a:lnTo>
                    <a:pt x="149" y="84"/>
                  </a:lnTo>
                  <a:lnTo>
                    <a:pt x="150" y="74"/>
                  </a:lnTo>
                  <a:lnTo>
                    <a:pt x="149" y="64"/>
                  </a:lnTo>
                  <a:lnTo>
                    <a:pt x="148" y="56"/>
                  </a:lnTo>
                  <a:lnTo>
                    <a:pt x="145" y="47"/>
                  </a:lnTo>
                  <a:lnTo>
                    <a:pt x="141" y="38"/>
                  </a:lnTo>
                  <a:lnTo>
                    <a:pt x="137" y="31"/>
                  </a:lnTo>
                  <a:lnTo>
                    <a:pt x="132" y="24"/>
                  </a:lnTo>
                  <a:lnTo>
                    <a:pt x="125" y="18"/>
                  </a:lnTo>
                  <a:lnTo>
                    <a:pt x="118" y="13"/>
                  </a:lnTo>
                  <a:lnTo>
                    <a:pt x="111" y="9"/>
                  </a:lnTo>
                  <a:lnTo>
                    <a:pt x="102" y="5"/>
                  </a:lnTo>
                  <a:lnTo>
                    <a:pt x="93" y="2"/>
                  </a:lnTo>
                  <a:lnTo>
                    <a:pt x="85" y="1"/>
                  </a:lnTo>
                  <a:lnTo>
                    <a:pt x="75" y="0"/>
                  </a:lnTo>
                  <a:lnTo>
                    <a:pt x="65" y="1"/>
                  </a:lnTo>
                  <a:lnTo>
                    <a:pt x="57" y="2"/>
                  </a:lnTo>
                  <a:lnTo>
                    <a:pt x="47" y="5"/>
                  </a:lnTo>
                  <a:lnTo>
                    <a:pt x="39" y="9"/>
                  </a:lnTo>
                  <a:lnTo>
                    <a:pt x="32" y="13"/>
                  </a:lnTo>
                  <a:lnTo>
                    <a:pt x="25" y="18"/>
                  </a:lnTo>
                  <a:lnTo>
                    <a:pt x="18" y="24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5" y="47"/>
                  </a:lnTo>
                  <a:lnTo>
                    <a:pt x="2" y="56"/>
                  </a:lnTo>
                  <a:lnTo>
                    <a:pt x="1" y="64"/>
                  </a:lnTo>
                  <a:lnTo>
                    <a:pt x="0" y="74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3" name="Freeform 82"/>
            <p:cNvSpPr>
              <a:spLocks/>
            </p:cNvSpPr>
            <p:nvPr/>
          </p:nvSpPr>
          <p:spPr bwMode="auto">
            <a:xfrm>
              <a:off x="1820" y="2692"/>
              <a:ext cx="2" cy="5"/>
            </a:xfrm>
            <a:custGeom>
              <a:avLst/>
              <a:gdLst>
                <a:gd name="T0" fmla="*/ 0 w 2"/>
                <a:gd name="T1" fmla="*/ 4 h 5"/>
                <a:gd name="T2" fmla="*/ 0 w 2"/>
                <a:gd name="T3" fmla="*/ 4 h 5"/>
                <a:gd name="T4" fmla="*/ 0 w 2"/>
                <a:gd name="T5" fmla="*/ 0 h 5"/>
                <a:gd name="T6" fmla="*/ 1 w 2"/>
                <a:gd name="T7" fmla="*/ 0 h 5"/>
                <a:gd name="T8" fmla="*/ 1 w 2"/>
                <a:gd name="T9" fmla="*/ 4 h 5"/>
                <a:gd name="T10" fmla="*/ 0 w 2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5"/>
                <a:gd name="T20" fmla="*/ 2 w 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5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4" name="Freeform 83"/>
            <p:cNvSpPr>
              <a:spLocks/>
            </p:cNvSpPr>
            <p:nvPr/>
          </p:nvSpPr>
          <p:spPr bwMode="auto">
            <a:xfrm>
              <a:off x="1821" y="2701"/>
              <a:ext cx="2" cy="6"/>
            </a:xfrm>
            <a:custGeom>
              <a:avLst/>
              <a:gdLst>
                <a:gd name="T0" fmla="*/ 1 w 2"/>
                <a:gd name="T1" fmla="*/ 4 h 6"/>
                <a:gd name="T2" fmla="*/ 1 w 2"/>
                <a:gd name="T3" fmla="*/ 5 h 6"/>
                <a:gd name="T4" fmla="*/ 1 w 2"/>
                <a:gd name="T5" fmla="*/ 0 h 6"/>
                <a:gd name="T6" fmla="*/ 0 w 2"/>
                <a:gd name="T7" fmla="*/ 0 h 6"/>
                <a:gd name="T8" fmla="*/ 0 w 2"/>
                <a:gd name="T9" fmla="*/ 5 h 6"/>
                <a:gd name="T10" fmla="*/ 1 w 2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6"/>
                <a:gd name="T20" fmla="*/ 2 w 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6">
                  <a:moveTo>
                    <a:pt x="1" y="4"/>
                  </a:moveTo>
                  <a:lnTo>
                    <a:pt x="1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5" name="Freeform 84"/>
            <p:cNvSpPr>
              <a:spLocks/>
            </p:cNvSpPr>
            <p:nvPr/>
          </p:nvSpPr>
          <p:spPr bwMode="auto">
            <a:xfrm>
              <a:off x="1823" y="2710"/>
              <a:ext cx="3" cy="6"/>
            </a:xfrm>
            <a:custGeom>
              <a:avLst/>
              <a:gdLst>
                <a:gd name="T0" fmla="*/ 2 w 3"/>
                <a:gd name="T1" fmla="*/ 4 h 6"/>
                <a:gd name="T2" fmla="*/ 2 w 3"/>
                <a:gd name="T3" fmla="*/ 4 h 6"/>
                <a:gd name="T4" fmla="*/ 1 w 3"/>
                <a:gd name="T5" fmla="*/ 0 h 6"/>
                <a:gd name="T6" fmla="*/ 0 w 3"/>
                <a:gd name="T7" fmla="*/ 1 h 6"/>
                <a:gd name="T8" fmla="*/ 1 w 3"/>
                <a:gd name="T9" fmla="*/ 5 h 6"/>
                <a:gd name="T10" fmla="*/ 2 w 3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6"/>
                <a:gd name="T20" fmla="*/ 3 w 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6">
                  <a:moveTo>
                    <a:pt x="2" y="4"/>
                  </a:moveTo>
                  <a:lnTo>
                    <a:pt x="2" y="4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6" name="Freeform 85"/>
            <p:cNvSpPr>
              <a:spLocks/>
            </p:cNvSpPr>
            <p:nvPr/>
          </p:nvSpPr>
          <p:spPr bwMode="auto">
            <a:xfrm>
              <a:off x="1826" y="2719"/>
              <a:ext cx="3" cy="5"/>
            </a:xfrm>
            <a:custGeom>
              <a:avLst/>
              <a:gdLst>
                <a:gd name="T0" fmla="*/ 2 w 3"/>
                <a:gd name="T1" fmla="*/ 3 h 5"/>
                <a:gd name="T2" fmla="*/ 2 w 3"/>
                <a:gd name="T3" fmla="*/ 3 h 5"/>
                <a:gd name="T4" fmla="*/ 1 w 3"/>
                <a:gd name="T5" fmla="*/ 0 h 5"/>
                <a:gd name="T6" fmla="*/ 0 w 3"/>
                <a:gd name="T7" fmla="*/ 1 h 5"/>
                <a:gd name="T8" fmla="*/ 1 w 3"/>
                <a:gd name="T9" fmla="*/ 4 h 5"/>
                <a:gd name="T10" fmla="*/ 2 w 3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5"/>
                <a:gd name="T20" fmla="*/ 3 w 3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5">
                  <a:moveTo>
                    <a:pt x="2" y="3"/>
                  </a:moveTo>
                  <a:lnTo>
                    <a:pt x="2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4"/>
                  </a:lnTo>
                  <a:lnTo>
                    <a:pt x="2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7" name="Freeform 86"/>
            <p:cNvSpPr>
              <a:spLocks/>
            </p:cNvSpPr>
            <p:nvPr/>
          </p:nvSpPr>
          <p:spPr bwMode="auto">
            <a:xfrm>
              <a:off x="1830" y="2727"/>
              <a:ext cx="4" cy="5"/>
            </a:xfrm>
            <a:custGeom>
              <a:avLst/>
              <a:gdLst>
                <a:gd name="T0" fmla="*/ 3 w 4"/>
                <a:gd name="T1" fmla="*/ 3 h 5"/>
                <a:gd name="T2" fmla="*/ 3 w 4"/>
                <a:gd name="T3" fmla="*/ 3 h 5"/>
                <a:gd name="T4" fmla="*/ 1 w 4"/>
                <a:gd name="T5" fmla="*/ 0 h 5"/>
                <a:gd name="T6" fmla="*/ 0 w 4"/>
                <a:gd name="T7" fmla="*/ 1 h 5"/>
                <a:gd name="T8" fmla="*/ 2 w 4"/>
                <a:gd name="T9" fmla="*/ 4 h 5"/>
                <a:gd name="T10" fmla="*/ 3 w 4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3" y="3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8" name="Freeform 87"/>
            <p:cNvSpPr>
              <a:spLocks/>
            </p:cNvSpPr>
            <p:nvPr/>
          </p:nvSpPr>
          <p:spPr bwMode="auto">
            <a:xfrm>
              <a:off x="1835" y="2734"/>
              <a:ext cx="4" cy="6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4 h 6"/>
                <a:gd name="T4" fmla="*/ 1 w 4"/>
                <a:gd name="T5" fmla="*/ 0 h 6"/>
                <a:gd name="T6" fmla="*/ 0 w 4"/>
                <a:gd name="T7" fmla="*/ 1 h 6"/>
                <a:gd name="T8" fmla="*/ 2 w 4"/>
                <a:gd name="T9" fmla="*/ 5 h 6"/>
                <a:gd name="T10" fmla="*/ 3 w 4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3" y="4"/>
                  </a:moveTo>
                  <a:lnTo>
                    <a:pt x="3" y="4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3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29" name="Freeform 88"/>
            <p:cNvSpPr>
              <a:spLocks/>
            </p:cNvSpPr>
            <p:nvPr/>
          </p:nvSpPr>
          <p:spPr bwMode="auto">
            <a:xfrm>
              <a:off x="1841" y="2742"/>
              <a:ext cx="5" cy="4"/>
            </a:xfrm>
            <a:custGeom>
              <a:avLst/>
              <a:gdLst>
                <a:gd name="T0" fmla="*/ 4 w 5"/>
                <a:gd name="T1" fmla="*/ 2 h 4"/>
                <a:gd name="T2" fmla="*/ 4 w 5"/>
                <a:gd name="T3" fmla="*/ 2 h 4"/>
                <a:gd name="T4" fmla="*/ 1 w 5"/>
                <a:gd name="T5" fmla="*/ 0 h 4"/>
                <a:gd name="T6" fmla="*/ 0 w 5"/>
                <a:gd name="T7" fmla="*/ 1 h 4"/>
                <a:gd name="T8" fmla="*/ 3 w 5"/>
                <a:gd name="T9" fmla="*/ 3 h 4"/>
                <a:gd name="T10" fmla="*/ 4 w 5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4" y="2"/>
                  </a:moveTo>
                  <a:lnTo>
                    <a:pt x="4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0" name="Freeform 89"/>
            <p:cNvSpPr>
              <a:spLocks/>
            </p:cNvSpPr>
            <p:nvPr/>
          </p:nvSpPr>
          <p:spPr bwMode="auto">
            <a:xfrm>
              <a:off x="1848" y="2748"/>
              <a:ext cx="5" cy="4"/>
            </a:xfrm>
            <a:custGeom>
              <a:avLst/>
              <a:gdLst>
                <a:gd name="T0" fmla="*/ 4 w 5"/>
                <a:gd name="T1" fmla="*/ 2 h 4"/>
                <a:gd name="T2" fmla="*/ 4 w 5"/>
                <a:gd name="T3" fmla="*/ 2 h 4"/>
                <a:gd name="T4" fmla="*/ 1 w 5"/>
                <a:gd name="T5" fmla="*/ 0 h 4"/>
                <a:gd name="T6" fmla="*/ 0 w 5"/>
                <a:gd name="T7" fmla="*/ 1 h 4"/>
                <a:gd name="T8" fmla="*/ 3 w 5"/>
                <a:gd name="T9" fmla="*/ 3 h 4"/>
                <a:gd name="T10" fmla="*/ 4 w 5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4" y="2"/>
                  </a:moveTo>
                  <a:lnTo>
                    <a:pt x="4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1" name="Freeform 90"/>
            <p:cNvSpPr>
              <a:spLocks/>
            </p:cNvSpPr>
            <p:nvPr/>
          </p:nvSpPr>
          <p:spPr bwMode="auto">
            <a:xfrm>
              <a:off x="1855" y="2753"/>
              <a:ext cx="5" cy="4"/>
            </a:xfrm>
            <a:custGeom>
              <a:avLst/>
              <a:gdLst>
                <a:gd name="T0" fmla="*/ 4 w 5"/>
                <a:gd name="T1" fmla="*/ 2 h 4"/>
                <a:gd name="T2" fmla="*/ 4 w 5"/>
                <a:gd name="T3" fmla="*/ 2 h 4"/>
                <a:gd name="T4" fmla="*/ 1 w 5"/>
                <a:gd name="T5" fmla="*/ 0 h 4"/>
                <a:gd name="T6" fmla="*/ 0 w 5"/>
                <a:gd name="T7" fmla="*/ 1 h 4"/>
                <a:gd name="T8" fmla="*/ 3 w 5"/>
                <a:gd name="T9" fmla="*/ 3 h 4"/>
                <a:gd name="T10" fmla="*/ 4 w 5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4" y="2"/>
                  </a:moveTo>
                  <a:lnTo>
                    <a:pt x="4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2" name="Freeform 91"/>
            <p:cNvSpPr>
              <a:spLocks/>
            </p:cNvSpPr>
            <p:nvPr/>
          </p:nvSpPr>
          <p:spPr bwMode="auto">
            <a:xfrm>
              <a:off x="1863" y="2758"/>
              <a:ext cx="5" cy="3"/>
            </a:xfrm>
            <a:custGeom>
              <a:avLst/>
              <a:gdLst>
                <a:gd name="T0" fmla="*/ 4 w 5"/>
                <a:gd name="T1" fmla="*/ 1 h 3"/>
                <a:gd name="T2" fmla="*/ 4 w 5"/>
                <a:gd name="T3" fmla="*/ 1 h 3"/>
                <a:gd name="T4" fmla="*/ 1 w 5"/>
                <a:gd name="T5" fmla="*/ 0 h 3"/>
                <a:gd name="T6" fmla="*/ 0 w 5"/>
                <a:gd name="T7" fmla="*/ 1 h 3"/>
                <a:gd name="T8" fmla="*/ 4 w 5"/>
                <a:gd name="T9" fmla="*/ 2 h 3"/>
                <a:gd name="T10" fmla="*/ 4 w 5"/>
                <a:gd name="T11" fmla="*/ 1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4" y="1"/>
                  </a:move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3" name="Freeform 92"/>
            <p:cNvSpPr>
              <a:spLocks/>
            </p:cNvSpPr>
            <p:nvPr/>
          </p:nvSpPr>
          <p:spPr bwMode="auto">
            <a:xfrm>
              <a:off x="1872" y="2761"/>
              <a:ext cx="5" cy="2"/>
            </a:xfrm>
            <a:custGeom>
              <a:avLst/>
              <a:gdLst>
                <a:gd name="T0" fmla="*/ 4 w 5"/>
                <a:gd name="T1" fmla="*/ 0 h 2"/>
                <a:gd name="T2" fmla="*/ 4 w 5"/>
                <a:gd name="T3" fmla="*/ 0 h 2"/>
                <a:gd name="T4" fmla="*/ 0 w 5"/>
                <a:gd name="T5" fmla="*/ 0 h 2"/>
                <a:gd name="T6" fmla="*/ 0 w 5"/>
                <a:gd name="T7" fmla="*/ 1 h 2"/>
                <a:gd name="T8" fmla="*/ 4 w 5"/>
                <a:gd name="T9" fmla="*/ 1 h 2"/>
                <a:gd name="T10" fmla="*/ 4 w 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4" name="Freeform 93"/>
            <p:cNvSpPr>
              <a:spLocks/>
            </p:cNvSpPr>
            <p:nvPr/>
          </p:nvSpPr>
          <p:spPr bwMode="auto">
            <a:xfrm>
              <a:off x="1881" y="2764"/>
              <a:ext cx="5" cy="1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5" name="Freeform 94"/>
            <p:cNvSpPr>
              <a:spLocks/>
            </p:cNvSpPr>
            <p:nvPr/>
          </p:nvSpPr>
          <p:spPr bwMode="auto">
            <a:xfrm>
              <a:off x="1891" y="2765"/>
              <a:ext cx="5" cy="2"/>
            </a:xfrm>
            <a:custGeom>
              <a:avLst/>
              <a:gdLst>
                <a:gd name="T0" fmla="*/ 4 w 5"/>
                <a:gd name="T1" fmla="*/ 1 h 2"/>
                <a:gd name="T2" fmla="*/ 4 w 5"/>
                <a:gd name="T3" fmla="*/ 1 h 2"/>
                <a:gd name="T4" fmla="*/ 0 w 5"/>
                <a:gd name="T5" fmla="*/ 1 h 2"/>
                <a:gd name="T6" fmla="*/ 0 w 5"/>
                <a:gd name="T7" fmla="*/ 0 h 2"/>
                <a:gd name="T8" fmla="*/ 4 w 5"/>
                <a:gd name="T9" fmla="*/ 0 h 2"/>
                <a:gd name="T10" fmla="*/ 4 w 5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4" y="1"/>
                  </a:move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6" name="Freeform 95"/>
            <p:cNvSpPr>
              <a:spLocks/>
            </p:cNvSpPr>
            <p:nvPr/>
          </p:nvSpPr>
          <p:spPr bwMode="auto">
            <a:xfrm>
              <a:off x="1901" y="2765"/>
              <a:ext cx="1" cy="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1 h 3"/>
                <a:gd name="T4" fmla="*/ 0 w 1"/>
                <a:gd name="T5" fmla="*/ 0 h 3"/>
                <a:gd name="T6" fmla="*/ 0 w 1"/>
                <a:gd name="T7" fmla="*/ 2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7" name="Freeform 96"/>
            <p:cNvSpPr>
              <a:spLocks/>
            </p:cNvSpPr>
            <p:nvPr/>
          </p:nvSpPr>
          <p:spPr bwMode="auto">
            <a:xfrm>
              <a:off x="1901" y="2765"/>
              <a:ext cx="5" cy="2"/>
            </a:xfrm>
            <a:custGeom>
              <a:avLst/>
              <a:gdLst>
                <a:gd name="T0" fmla="*/ 4 w 5"/>
                <a:gd name="T1" fmla="*/ 1 h 2"/>
                <a:gd name="T2" fmla="*/ 4 w 5"/>
                <a:gd name="T3" fmla="*/ 1 h 2"/>
                <a:gd name="T4" fmla="*/ 0 w 5"/>
                <a:gd name="T5" fmla="*/ 1 h 2"/>
                <a:gd name="T6" fmla="*/ 0 w 5"/>
                <a:gd name="T7" fmla="*/ 0 h 2"/>
                <a:gd name="T8" fmla="*/ 4 w 5"/>
                <a:gd name="T9" fmla="*/ 0 h 2"/>
                <a:gd name="T10" fmla="*/ 4 w 5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4" y="1"/>
                  </a:move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8" name="Freeform 97"/>
            <p:cNvSpPr>
              <a:spLocks/>
            </p:cNvSpPr>
            <p:nvPr/>
          </p:nvSpPr>
          <p:spPr bwMode="auto">
            <a:xfrm>
              <a:off x="1911" y="2764"/>
              <a:ext cx="5" cy="1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39" name="Freeform 98"/>
            <p:cNvSpPr>
              <a:spLocks/>
            </p:cNvSpPr>
            <p:nvPr/>
          </p:nvSpPr>
          <p:spPr bwMode="auto">
            <a:xfrm>
              <a:off x="1920" y="2761"/>
              <a:ext cx="5" cy="2"/>
            </a:xfrm>
            <a:custGeom>
              <a:avLst/>
              <a:gdLst>
                <a:gd name="T0" fmla="*/ 3 w 5"/>
                <a:gd name="T1" fmla="*/ 0 h 2"/>
                <a:gd name="T2" fmla="*/ 3 w 5"/>
                <a:gd name="T3" fmla="*/ 0 h 2"/>
                <a:gd name="T4" fmla="*/ 0 w 5"/>
                <a:gd name="T5" fmla="*/ 0 h 2"/>
                <a:gd name="T6" fmla="*/ 0 w 5"/>
                <a:gd name="T7" fmla="*/ 1 h 2"/>
                <a:gd name="T8" fmla="*/ 4 w 5"/>
                <a:gd name="T9" fmla="*/ 1 h 2"/>
                <a:gd name="T10" fmla="*/ 3 w 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0" name="Freeform 99"/>
            <p:cNvSpPr>
              <a:spLocks/>
            </p:cNvSpPr>
            <p:nvPr/>
          </p:nvSpPr>
          <p:spPr bwMode="auto">
            <a:xfrm>
              <a:off x="1928" y="2758"/>
              <a:ext cx="6" cy="2"/>
            </a:xfrm>
            <a:custGeom>
              <a:avLst/>
              <a:gdLst>
                <a:gd name="T0" fmla="*/ 4 w 6"/>
                <a:gd name="T1" fmla="*/ 0 h 2"/>
                <a:gd name="T2" fmla="*/ 4 w 6"/>
                <a:gd name="T3" fmla="*/ 0 h 2"/>
                <a:gd name="T4" fmla="*/ 0 w 6"/>
                <a:gd name="T5" fmla="*/ 1 h 2"/>
                <a:gd name="T6" fmla="*/ 1 w 6"/>
                <a:gd name="T7" fmla="*/ 1 h 2"/>
                <a:gd name="T8" fmla="*/ 5 w 6"/>
                <a:gd name="T9" fmla="*/ 1 h 2"/>
                <a:gd name="T10" fmla="*/ 4 w 6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2"/>
                <a:gd name="T20" fmla="*/ 6 w 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2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5" y="1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1" name="Freeform 100"/>
            <p:cNvSpPr>
              <a:spLocks/>
            </p:cNvSpPr>
            <p:nvPr/>
          </p:nvSpPr>
          <p:spPr bwMode="auto">
            <a:xfrm>
              <a:off x="1937" y="2753"/>
              <a:ext cx="5" cy="4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0 w 5"/>
                <a:gd name="T5" fmla="*/ 2 h 4"/>
                <a:gd name="T6" fmla="*/ 1 w 5"/>
                <a:gd name="T7" fmla="*/ 3 h 4"/>
                <a:gd name="T8" fmla="*/ 4 w 5"/>
                <a:gd name="T9" fmla="*/ 1 h 4"/>
                <a:gd name="T10" fmla="*/ 3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2" name="Freeform 101"/>
            <p:cNvSpPr>
              <a:spLocks/>
            </p:cNvSpPr>
            <p:nvPr/>
          </p:nvSpPr>
          <p:spPr bwMode="auto">
            <a:xfrm>
              <a:off x="1944" y="2748"/>
              <a:ext cx="5" cy="4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0 w 5"/>
                <a:gd name="T5" fmla="*/ 2 h 4"/>
                <a:gd name="T6" fmla="*/ 1 w 5"/>
                <a:gd name="T7" fmla="*/ 3 h 4"/>
                <a:gd name="T8" fmla="*/ 4 w 5"/>
                <a:gd name="T9" fmla="*/ 1 h 4"/>
                <a:gd name="T10" fmla="*/ 3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3" name="Freeform 102"/>
            <p:cNvSpPr>
              <a:spLocks/>
            </p:cNvSpPr>
            <p:nvPr/>
          </p:nvSpPr>
          <p:spPr bwMode="auto">
            <a:xfrm>
              <a:off x="1951" y="2742"/>
              <a:ext cx="5" cy="4"/>
            </a:xfrm>
            <a:custGeom>
              <a:avLst/>
              <a:gdLst>
                <a:gd name="T0" fmla="*/ 3 w 5"/>
                <a:gd name="T1" fmla="*/ 0 h 4"/>
                <a:gd name="T2" fmla="*/ 3 w 5"/>
                <a:gd name="T3" fmla="*/ 0 h 4"/>
                <a:gd name="T4" fmla="*/ 0 w 5"/>
                <a:gd name="T5" fmla="*/ 2 h 4"/>
                <a:gd name="T6" fmla="*/ 1 w 5"/>
                <a:gd name="T7" fmla="*/ 3 h 4"/>
                <a:gd name="T8" fmla="*/ 4 w 5"/>
                <a:gd name="T9" fmla="*/ 1 h 4"/>
                <a:gd name="T10" fmla="*/ 3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4" name="Freeform 103"/>
            <p:cNvSpPr>
              <a:spLocks/>
            </p:cNvSpPr>
            <p:nvPr/>
          </p:nvSpPr>
          <p:spPr bwMode="auto">
            <a:xfrm>
              <a:off x="1958" y="2734"/>
              <a:ext cx="4" cy="6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  <a:gd name="T4" fmla="*/ 0 w 4"/>
                <a:gd name="T5" fmla="*/ 4 h 6"/>
                <a:gd name="T6" fmla="*/ 1 w 4"/>
                <a:gd name="T7" fmla="*/ 5 h 6"/>
                <a:gd name="T8" fmla="*/ 3 w 4"/>
                <a:gd name="T9" fmla="*/ 1 h 6"/>
                <a:gd name="T10" fmla="*/ 2 w 4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5" name="Freeform 104"/>
            <p:cNvSpPr>
              <a:spLocks/>
            </p:cNvSpPr>
            <p:nvPr/>
          </p:nvSpPr>
          <p:spPr bwMode="auto">
            <a:xfrm>
              <a:off x="1963" y="2727"/>
              <a:ext cx="4" cy="5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  <a:gd name="T4" fmla="*/ 0 w 4"/>
                <a:gd name="T5" fmla="*/ 3 h 5"/>
                <a:gd name="T6" fmla="*/ 1 w 4"/>
                <a:gd name="T7" fmla="*/ 4 h 5"/>
                <a:gd name="T8" fmla="*/ 3 w 4"/>
                <a:gd name="T9" fmla="*/ 1 h 5"/>
                <a:gd name="T10" fmla="*/ 2 w 4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6" name="Freeform 105"/>
            <p:cNvSpPr>
              <a:spLocks/>
            </p:cNvSpPr>
            <p:nvPr/>
          </p:nvSpPr>
          <p:spPr bwMode="auto">
            <a:xfrm>
              <a:off x="1968" y="2719"/>
              <a:ext cx="3" cy="5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3 h 5"/>
                <a:gd name="T6" fmla="*/ 1 w 3"/>
                <a:gd name="T7" fmla="*/ 4 h 5"/>
                <a:gd name="T8" fmla="*/ 2 w 3"/>
                <a:gd name="T9" fmla="*/ 1 h 5"/>
                <a:gd name="T10" fmla="*/ 1 w 3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5"/>
                <a:gd name="T20" fmla="*/ 3 w 3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1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7" name="Freeform 106"/>
            <p:cNvSpPr>
              <a:spLocks/>
            </p:cNvSpPr>
            <p:nvPr/>
          </p:nvSpPr>
          <p:spPr bwMode="auto">
            <a:xfrm>
              <a:off x="1971" y="2710"/>
              <a:ext cx="3" cy="6"/>
            </a:xfrm>
            <a:custGeom>
              <a:avLst/>
              <a:gdLst>
                <a:gd name="T0" fmla="*/ 1 w 3"/>
                <a:gd name="T1" fmla="*/ 0 h 6"/>
                <a:gd name="T2" fmla="*/ 1 w 3"/>
                <a:gd name="T3" fmla="*/ 0 h 6"/>
                <a:gd name="T4" fmla="*/ 0 w 3"/>
                <a:gd name="T5" fmla="*/ 4 h 6"/>
                <a:gd name="T6" fmla="*/ 1 w 3"/>
                <a:gd name="T7" fmla="*/ 5 h 6"/>
                <a:gd name="T8" fmla="*/ 2 w 3"/>
                <a:gd name="T9" fmla="*/ 1 h 6"/>
                <a:gd name="T10" fmla="*/ 2 w 3"/>
                <a:gd name="T11" fmla="*/ 0 h 6"/>
                <a:gd name="T12" fmla="*/ 2 w 3"/>
                <a:gd name="T13" fmla="*/ 1 h 6"/>
                <a:gd name="T14" fmla="*/ 2 w 3"/>
                <a:gd name="T15" fmla="*/ 0 h 6"/>
                <a:gd name="T16" fmla="*/ 1 w 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8" name="Freeform 107"/>
            <p:cNvSpPr>
              <a:spLocks/>
            </p:cNvSpPr>
            <p:nvPr/>
          </p:nvSpPr>
          <p:spPr bwMode="auto">
            <a:xfrm>
              <a:off x="1974" y="2701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4 h 5"/>
                <a:gd name="T6" fmla="*/ 0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49" name="Freeform 108"/>
            <p:cNvSpPr>
              <a:spLocks/>
            </p:cNvSpPr>
            <p:nvPr/>
          </p:nvSpPr>
          <p:spPr bwMode="auto">
            <a:xfrm>
              <a:off x="1975" y="2692"/>
              <a:ext cx="2" cy="5"/>
            </a:xfrm>
            <a:custGeom>
              <a:avLst/>
              <a:gdLst>
                <a:gd name="T0" fmla="*/ 1 w 2"/>
                <a:gd name="T1" fmla="*/ 0 h 5"/>
                <a:gd name="T2" fmla="*/ 1 w 2"/>
                <a:gd name="T3" fmla="*/ 0 h 5"/>
                <a:gd name="T4" fmla="*/ 1 w 2"/>
                <a:gd name="T5" fmla="*/ 4 h 5"/>
                <a:gd name="T6" fmla="*/ 0 w 2"/>
                <a:gd name="T7" fmla="*/ 4 h 5"/>
                <a:gd name="T8" fmla="*/ 0 w 2"/>
                <a:gd name="T9" fmla="*/ 0 h 5"/>
                <a:gd name="T10" fmla="*/ 1 w 2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5"/>
                <a:gd name="T20" fmla="*/ 2 w 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5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0" name="Freeform 109"/>
            <p:cNvSpPr>
              <a:spLocks/>
            </p:cNvSpPr>
            <p:nvPr/>
          </p:nvSpPr>
          <p:spPr bwMode="auto">
            <a:xfrm>
              <a:off x="1975" y="2692"/>
              <a:ext cx="3" cy="1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0 h 1"/>
                <a:gd name="T4" fmla="*/ 0 w 3"/>
                <a:gd name="T5" fmla="*/ 0 h 1"/>
                <a:gd name="T6" fmla="*/ 2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1" name="Freeform 110"/>
            <p:cNvSpPr>
              <a:spLocks/>
            </p:cNvSpPr>
            <p:nvPr/>
          </p:nvSpPr>
          <p:spPr bwMode="auto">
            <a:xfrm>
              <a:off x="1975" y="2682"/>
              <a:ext cx="2" cy="5"/>
            </a:xfrm>
            <a:custGeom>
              <a:avLst/>
              <a:gdLst>
                <a:gd name="T0" fmla="*/ 1 w 2"/>
                <a:gd name="T1" fmla="*/ 0 h 5"/>
                <a:gd name="T2" fmla="*/ 1 w 2"/>
                <a:gd name="T3" fmla="*/ 0 h 5"/>
                <a:gd name="T4" fmla="*/ 1 w 2"/>
                <a:gd name="T5" fmla="*/ 4 h 5"/>
                <a:gd name="T6" fmla="*/ 0 w 2"/>
                <a:gd name="T7" fmla="*/ 4 h 5"/>
                <a:gd name="T8" fmla="*/ 0 w 2"/>
                <a:gd name="T9" fmla="*/ 0 h 5"/>
                <a:gd name="T10" fmla="*/ 1 w 2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5"/>
                <a:gd name="T20" fmla="*/ 2 w 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5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2" name="Freeform 111"/>
            <p:cNvSpPr>
              <a:spLocks/>
            </p:cNvSpPr>
            <p:nvPr/>
          </p:nvSpPr>
          <p:spPr bwMode="auto">
            <a:xfrm>
              <a:off x="1974" y="2672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4 h 5"/>
                <a:gd name="T6" fmla="*/ 0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3" name="Freeform 112"/>
            <p:cNvSpPr>
              <a:spLocks/>
            </p:cNvSpPr>
            <p:nvPr/>
          </p:nvSpPr>
          <p:spPr bwMode="auto">
            <a:xfrm>
              <a:off x="1971" y="2663"/>
              <a:ext cx="3" cy="5"/>
            </a:xfrm>
            <a:custGeom>
              <a:avLst/>
              <a:gdLst>
                <a:gd name="T0" fmla="*/ 0 w 3"/>
                <a:gd name="T1" fmla="*/ 1 h 5"/>
                <a:gd name="T2" fmla="*/ 0 w 3"/>
                <a:gd name="T3" fmla="*/ 1 h 5"/>
                <a:gd name="T4" fmla="*/ 1 w 3"/>
                <a:gd name="T5" fmla="*/ 4 h 5"/>
                <a:gd name="T6" fmla="*/ 2 w 3"/>
                <a:gd name="T7" fmla="*/ 4 h 5"/>
                <a:gd name="T8" fmla="*/ 1 w 3"/>
                <a:gd name="T9" fmla="*/ 0 h 5"/>
                <a:gd name="T10" fmla="*/ 0 w 3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5"/>
                <a:gd name="T20" fmla="*/ 3 w 3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5">
                  <a:moveTo>
                    <a:pt x="0" y="1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4" name="Freeform 113"/>
            <p:cNvSpPr>
              <a:spLocks/>
            </p:cNvSpPr>
            <p:nvPr/>
          </p:nvSpPr>
          <p:spPr bwMode="auto">
            <a:xfrm>
              <a:off x="1968" y="2654"/>
              <a:ext cx="3" cy="6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1 h 6"/>
                <a:gd name="T4" fmla="*/ 1 w 3"/>
                <a:gd name="T5" fmla="*/ 5 h 6"/>
                <a:gd name="T6" fmla="*/ 2 w 3"/>
                <a:gd name="T7" fmla="*/ 4 h 6"/>
                <a:gd name="T8" fmla="*/ 1 w 3"/>
                <a:gd name="T9" fmla="*/ 0 h 6"/>
                <a:gd name="T10" fmla="*/ 0 w 3"/>
                <a:gd name="T11" fmla="*/ 1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6"/>
                <a:gd name="T20" fmla="*/ 3 w 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6">
                  <a:moveTo>
                    <a:pt x="0" y="1"/>
                  </a:moveTo>
                  <a:lnTo>
                    <a:pt x="0" y="1"/>
                  </a:lnTo>
                  <a:lnTo>
                    <a:pt x="1" y="5"/>
                  </a:lnTo>
                  <a:lnTo>
                    <a:pt x="2" y="4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5" name="Freeform 114"/>
            <p:cNvSpPr>
              <a:spLocks/>
            </p:cNvSpPr>
            <p:nvPr/>
          </p:nvSpPr>
          <p:spPr bwMode="auto">
            <a:xfrm>
              <a:off x="1963" y="2646"/>
              <a:ext cx="4" cy="5"/>
            </a:xfrm>
            <a:custGeom>
              <a:avLst/>
              <a:gdLst>
                <a:gd name="T0" fmla="*/ 0 w 4"/>
                <a:gd name="T1" fmla="*/ 1 h 5"/>
                <a:gd name="T2" fmla="*/ 0 w 4"/>
                <a:gd name="T3" fmla="*/ 1 h 5"/>
                <a:gd name="T4" fmla="*/ 2 w 4"/>
                <a:gd name="T5" fmla="*/ 4 h 5"/>
                <a:gd name="T6" fmla="*/ 3 w 4"/>
                <a:gd name="T7" fmla="*/ 3 h 5"/>
                <a:gd name="T8" fmla="*/ 1 w 4"/>
                <a:gd name="T9" fmla="*/ 0 h 5"/>
                <a:gd name="T10" fmla="*/ 0 w 4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0" y="1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6" name="Freeform 115"/>
            <p:cNvSpPr>
              <a:spLocks/>
            </p:cNvSpPr>
            <p:nvPr/>
          </p:nvSpPr>
          <p:spPr bwMode="auto">
            <a:xfrm>
              <a:off x="1958" y="2639"/>
              <a:ext cx="4" cy="5"/>
            </a:xfrm>
            <a:custGeom>
              <a:avLst/>
              <a:gdLst>
                <a:gd name="T0" fmla="*/ 0 w 4"/>
                <a:gd name="T1" fmla="*/ 1 h 5"/>
                <a:gd name="T2" fmla="*/ 0 w 4"/>
                <a:gd name="T3" fmla="*/ 1 h 5"/>
                <a:gd name="T4" fmla="*/ 2 w 4"/>
                <a:gd name="T5" fmla="*/ 4 h 5"/>
                <a:gd name="T6" fmla="*/ 3 w 4"/>
                <a:gd name="T7" fmla="*/ 3 h 5"/>
                <a:gd name="T8" fmla="*/ 1 w 4"/>
                <a:gd name="T9" fmla="*/ 0 h 5"/>
                <a:gd name="T10" fmla="*/ 0 w 4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0" y="1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7" name="Freeform 116"/>
            <p:cNvSpPr>
              <a:spLocks/>
            </p:cNvSpPr>
            <p:nvPr/>
          </p:nvSpPr>
          <p:spPr bwMode="auto">
            <a:xfrm>
              <a:off x="1951" y="2632"/>
              <a:ext cx="5" cy="5"/>
            </a:xfrm>
            <a:custGeom>
              <a:avLst/>
              <a:gdLst>
                <a:gd name="T0" fmla="*/ 0 w 5"/>
                <a:gd name="T1" fmla="*/ 2 h 5"/>
                <a:gd name="T2" fmla="*/ 0 w 5"/>
                <a:gd name="T3" fmla="*/ 2 h 5"/>
                <a:gd name="T4" fmla="*/ 3 w 5"/>
                <a:gd name="T5" fmla="*/ 4 h 5"/>
                <a:gd name="T6" fmla="*/ 4 w 5"/>
                <a:gd name="T7" fmla="*/ 3 h 5"/>
                <a:gd name="T8" fmla="*/ 1 w 5"/>
                <a:gd name="T9" fmla="*/ 0 h 5"/>
                <a:gd name="T10" fmla="*/ 0 w 5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0" y="2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4" y="3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8" name="Freeform 117"/>
            <p:cNvSpPr>
              <a:spLocks/>
            </p:cNvSpPr>
            <p:nvPr/>
          </p:nvSpPr>
          <p:spPr bwMode="auto">
            <a:xfrm>
              <a:off x="1944" y="2627"/>
              <a:ext cx="5" cy="4"/>
            </a:xfrm>
            <a:custGeom>
              <a:avLst/>
              <a:gdLst>
                <a:gd name="T0" fmla="*/ 0 w 5"/>
                <a:gd name="T1" fmla="*/ 1 h 4"/>
                <a:gd name="T2" fmla="*/ 0 w 5"/>
                <a:gd name="T3" fmla="*/ 1 h 4"/>
                <a:gd name="T4" fmla="*/ 3 w 5"/>
                <a:gd name="T5" fmla="*/ 3 h 4"/>
                <a:gd name="T6" fmla="*/ 4 w 5"/>
                <a:gd name="T7" fmla="*/ 2 h 4"/>
                <a:gd name="T8" fmla="*/ 1 w 5"/>
                <a:gd name="T9" fmla="*/ 0 h 4"/>
                <a:gd name="T10" fmla="*/ 0 w 5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0" y="1"/>
                  </a:moveTo>
                  <a:lnTo>
                    <a:pt x="0" y="1"/>
                  </a:lnTo>
                  <a:lnTo>
                    <a:pt x="3" y="3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59" name="Freeform 118"/>
            <p:cNvSpPr>
              <a:spLocks/>
            </p:cNvSpPr>
            <p:nvPr/>
          </p:nvSpPr>
          <p:spPr bwMode="auto">
            <a:xfrm>
              <a:off x="1937" y="2622"/>
              <a:ext cx="5" cy="3"/>
            </a:xfrm>
            <a:custGeom>
              <a:avLst/>
              <a:gdLst>
                <a:gd name="T0" fmla="*/ 0 w 5"/>
                <a:gd name="T1" fmla="*/ 1 h 3"/>
                <a:gd name="T2" fmla="*/ 0 w 5"/>
                <a:gd name="T3" fmla="*/ 1 h 3"/>
                <a:gd name="T4" fmla="*/ 3 w 5"/>
                <a:gd name="T5" fmla="*/ 2 h 3"/>
                <a:gd name="T6" fmla="*/ 4 w 5"/>
                <a:gd name="T7" fmla="*/ 1 h 3"/>
                <a:gd name="T8" fmla="*/ 1 w 5"/>
                <a:gd name="T9" fmla="*/ 0 h 3"/>
                <a:gd name="T10" fmla="*/ 0 w 5"/>
                <a:gd name="T11" fmla="*/ 0 h 3"/>
                <a:gd name="T12" fmla="*/ 1 w 5"/>
                <a:gd name="T13" fmla="*/ 0 h 3"/>
                <a:gd name="T14" fmla="*/ 0 w 5"/>
                <a:gd name="T15" fmla="*/ 0 h 3"/>
                <a:gd name="T16" fmla="*/ 0 w 5"/>
                <a:gd name="T17" fmla="*/ 1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"/>
                <a:gd name="T29" fmla="*/ 5 w 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">
                  <a:moveTo>
                    <a:pt x="0" y="1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0" name="Freeform 119"/>
            <p:cNvSpPr>
              <a:spLocks/>
            </p:cNvSpPr>
            <p:nvPr/>
          </p:nvSpPr>
          <p:spPr bwMode="auto">
            <a:xfrm>
              <a:off x="1928" y="2618"/>
              <a:ext cx="5" cy="3"/>
            </a:xfrm>
            <a:custGeom>
              <a:avLst/>
              <a:gdLst>
                <a:gd name="T0" fmla="*/ 0 w 5"/>
                <a:gd name="T1" fmla="*/ 1 h 3"/>
                <a:gd name="T2" fmla="*/ 0 w 5"/>
                <a:gd name="T3" fmla="*/ 1 h 3"/>
                <a:gd name="T4" fmla="*/ 4 w 5"/>
                <a:gd name="T5" fmla="*/ 2 h 3"/>
                <a:gd name="T6" fmla="*/ 4 w 5"/>
                <a:gd name="T7" fmla="*/ 1 h 3"/>
                <a:gd name="T8" fmla="*/ 1 w 5"/>
                <a:gd name="T9" fmla="*/ 0 h 3"/>
                <a:gd name="T10" fmla="*/ 0 w 5"/>
                <a:gd name="T11" fmla="*/ 1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0" y="1"/>
                  </a:moveTo>
                  <a:lnTo>
                    <a:pt x="0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1" name="Freeform 120"/>
            <p:cNvSpPr>
              <a:spLocks/>
            </p:cNvSpPr>
            <p:nvPr/>
          </p:nvSpPr>
          <p:spPr bwMode="auto">
            <a:xfrm>
              <a:off x="1920" y="2615"/>
              <a:ext cx="5" cy="2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3 w 5"/>
                <a:gd name="T5" fmla="*/ 1 h 2"/>
                <a:gd name="T6" fmla="*/ 4 w 5"/>
                <a:gd name="T7" fmla="*/ 0 h 2"/>
                <a:gd name="T8" fmla="*/ 0 w 5"/>
                <a:gd name="T9" fmla="*/ 0 h 2"/>
                <a:gd name="T10" fmla="*/ 0 w 5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0" y="1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2" name="Freeform 121"/>
            <p:cNvSpPr>
              <a:spLocks/>
            </p:cNvSpPr>
            <p:nvPr/>
          </p:nvSpPr>
          <p:spPr bwMode="auto">
            <a:xfrm>
              <a:off x="1911" y="2613"/>
              <a:ext cx="5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3" name="Freeform 122"/>
            <p:cNvSpPr>
              <a:spLocks/>
            </p:cNvSpPr>
            <p:nvPr/>
          </p:nvSpPr>
          <p:spPr bwMode="auto">
            <a:xfrm>
              <a:off x="1901" y="2612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0 h 2"/>
                <a:gd name="T4" fmla="*/ 4 w 5"/>
                <a:gd name="T5" fmla="*/ 0 h 2"/>
                <a:gd name="T6" fmla="*/ 4 w 5"/>
                <a:gd name="T7" fmla="*/ 1 h 2"/>
                <a:gd name="T8" fmla="*/ 0 w 5"/>
                <a:gd name="T9" fmla="*/ 1 h 2"/>
                <a:gd name="T10" fmla="*/ 0 w 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4" name="Freeform 123"/>
            <p:cNvSpPr>
              <a:spLocks/>
            </p:cNvSpPr>
            <p:nvPr/>
          </p:nvSpPr>
          <p:spPr bwMode="auto">
            <a:xfrm>
              <a:off x="1901" y="2611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2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5" name="Freeform 124"/>
            <p:cNvSpPr>
              <a:spLocks/>
            </p:cNvSpPr>
            <p:nvPr/>
          </p:nvSpPr>
          <p:spPr bwMode="auto">
            <a:xfrm>
              <a:off x="1891" y="2612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0 h 2"/>
                <a:gd name="T4" fmla="*/ 4 w 5"/>
                <a:gd name="T5" fmla="*/ 0 h 2"/>
                <a:gd name="T6" fmla="*/ 4 w 5"/>
                <a:gd name="T7" fmla="*/ 1 h 2"/>
                <a:gd name="T8" fmla="*/ 0 w 5"/>
                <a:gd name="T9" fmla="*/ 1 h 2"/>
                <a:gd name="T10" fmla="*/ 0 w 5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6" name="Freeform 125"/>
            <p:cNvSpPr>
              <a:spLocks/>
            </p:cNvSpPr>
            <p:nvPr/>
          </p:nvSpPr>
          <p:spPr bwMode="auto">
            <a:xfrm>
              <a:off x="1881" y="2613"/>
              <a:ext cx="5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7" name="Freeform 126"/>
            <p:cNvSpPr>
              <a:spLocks/>
            </p:cNvSpPr>
            <p:nvPr/>
          </p:nvSpPr>
          <p:spPr bwMode="auto">
            <a:xfrm>
              <a:off x="1872" y="2615"/>
              <a:ext cx="5" cy="2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4 w 5"/>
                <a:gd name="T5" fmla="*/ 1 h 2"/>
                <a:gd name="T6" fmla="*/ 4 w 5"/>
                <a:gd name="T7" fmla="*/ 0 h 2"/>
                <a:gd name="T8" fmla="*/ 0 w 5"/>
                <a:gd name="T9" fmla="*/ 0 h 2"/>
                <a:gd name="T10" fmla="*/ 0 w 5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8" name="Freeform 127"/>
            <p:cNvSpPr>
              <a:spLocks/>
            </p:cNvSpPr>
            <p:nvPr/>
          </p:nvSpPr>
          <p:spPr bwMode="auto">
            <a:xfrm>
              <a:off x="1863" y="2618"/>
              <a:ext cx="5" cy="3"/>
            </a:xfrm>
            <a:custGeom>
              <a:avLst/>
              <a:gdLst>
                <a:gd name="T0" fmla="*/ 1 w 5"/>
                <a:gd name="T1" fmla="*/ 2 h 3"/>
                <a:gd name="T2" fmla="*/ 1 w 5"/>
                <a:gd name="T3" fmla="*/ 2 h 3"/>
                <a:gd name="T4" fmla="*/ 4 w 5"/>
                <a:gd name="T5" fmla="*/ 1 h 3"/>
                <a:gd name="T6" fmla="*/ 4 w 5"/>
                <a:gd name="T7" fmla="*/ 0 h 3"/>
                <a:gd name="T8" fmla="*/ 0 w 5"/>
                <a:gd name="T9" fmla="*/ 1 h 3"/>
                <a:gd name="T10" fmla="*/ 1 w 5"/>
                <a:gd name="T11" fmla="*/ 2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1" y="2"/>
                  </a:moveTo>
                  <a:lnTo>
                    <a:pt x="1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69" name="Freeform 128"/>
            <p:cNvSpPr>
              <a:spLocks/>
            </p:cNvSpPr>
            <p:nvPr/>
          </p:nvSpPr>
          <p:spPr bwMode="auto">
            <a:xfrm>
              <a:off x="1855" y="2622"/>
              <a:ext cx="5" cy="3"/>
            </a:xfrm>
            <a:custGeom>
              <a:avLst/>
              <a:gdLst>
                <a:gd name="T0" fmla="*/ 1 w 5"/>
                <a:gd name="T1" fmla="*/ 2 h 3"/>
                <a:gd name="T2" fmla="*/ 1 w 5"/>
                <a:gd name="T3" fmla="*/ 2 h 3"/>
                <a:gd name="T4" fmla="*/ 4 w 5"/>
                <a:gd name="T5" fmla="*/ 1 h 3"/>
                <a:gd name="T6" fmla="*/ 3 w 5"/>
                <a:gd name="T7" fmla="*/ 0 h 3"/>
                <a:gd name="T8" fmla="*/ 0 w 5"/>
                <a:gd name="T9" fmla="*/ 1 h 3"/>
                <a:gd name="T10" fmla="*/ 1 w 5"/>
                <a:gd name="T11" fmla="*/ 2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1" y="2"/>
                  </a:moveTo>
                  <a:lnTo>
                    <a:pt x="1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0" name="Freeform 129"/>
            <p:cNvSpPr>
              <a:spLocks/>
            </p:cNvSpPr>
            <p:nvPr/>
          </p:nvSpPr>
          <p:spPr bwMode="auto">
            <a:xfrm>
              <a:off x="1848" y="2627"/>
              <a:ext cx="5" cy="4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4 w 5"/>
                <a:gd name="T5" fmla="*/ 1 h 4"/>
                <a:gd name="T6" fmla="*/ 3 w 5"/>
                <a:gd name="T7" fmla="*/ 0 h 4"/>
                <a:gd name="T8" fmla="*/ 0 w 5"/>
                <a:gd name="T9" fmla="*/ 2 h 4"/>
                <a:gd name="T10" fmla="*/ 1 w 5"/>
                <a:gd name="T11" fmla="*/ 3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1" name="Freeform 130"/>
            <p:cNvSpPr>
              <a:spLocks/>
            </p:cNvSpPr>
            <p:nvPr/>
          </p:nvSpPr>
          <p:spPr bwMode="auto">
            <a:xfrm>
              <a:off x="1841" y="2633"/>
              <a:ext cx="5" cy="4"/>
            </a:xfrm>
            <a:custGeom>
              <a:avLst/>
              <a:gdLst>
                <a:gd name="T0" fmla="*/ 1 w 5"/>
                <a:gd name="T1" fmla="*/ 3 h 4"/>
                <a:gd name="T2" fmla="*/ 1 w 5"/>
                <a:gd name="T3" fmla="*/ 3 h 4"/>
                <a:gd name="T4" fmla="*/ 4 w 5"/>
                <a:gd name="T5" fmla="*/ 1 h 4"/>
                <a:gd name="T6" fmla="*/ 3 w 5"/>
                <a:gd name="T7" fmla="*/ 0 h 4"/>
                <a:gd name="T8" fmla="*/ 0 w 5"/>
                <a:gd name="T9" fmla="*/ 2 h 4"/>
                <a:gd name="T10" fmla="*/ 1 w 5"/>
                <a:gd name="T11" fmla="*/ 3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1" y="3"/>
                  </a:moveTo>
                  <a:lnTo>
                    <a:pt x="1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2" name="Freeform 131"/>
            <p:cNvSpPr>
              <a:spLocks/>
            </p:cNvSpPr>
            <p:nvPr/>
          </p:nvSpPr>
          <p:spPr bwMode="auto">
            <a:xfrm>
              <a:off x="1835" y="2639"/>
              <a:ext cx="4" cy="5"/>
            </a:xfrm>
            <a:custGeom>
              <a:avLst/>
              <a:gdLst>
                <a:gd name="T0" fmla="*/ 1 w 4"/>
                <a:gd name="T1" fmla="*/ 4 h 5"/>
                <a:gd name="T2" fmla="*/ 1 w 4"/>
                <a:gd name="T3" fmla="*/ 4 h 5"/>
                <a:gd name="T4" fmla="*/ 3 w 4"/>
                <a:gd name="T5" fmla="*/ 1 h 5"/>
                <a:gd name="T6" fmla="*/ 2 w 4"/>
                <a:gd name="T7" fmla="*/ 0 h 5"/>
                <a:gd name="T8" fmla="*/ 0 w 4"/>
                <a:gd name="T9" fmla="*/ 3 h 5"/>
                <a:gd name="T10" fmla="*/ 1 w 4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1" y="4"/>
                  </a:moveTo>
                  <a:lnTo>
                    <a:pt x="1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3" name="Freeform 132"/>
            <p:cNvSpPr>
              <a:spLocks/>
            </p:cNvSpPr>
            <p:nvPr/>
          </p:nvSpPr>
          <p:spPr bwMode="auto">
            <a:xfrm>
              <a:off x="1830" y="2646"/>
              <a:ext cx="4" cy="5"/>
            </a:xfrm>
            <a:custGeom>
              <a:avLst/>
              <a:gdLst>
                <a:gd name="T0" fmla="*/ 1 w 4"/>
                <a:gd name="T1" fmla="*/ 4 h 5"/>
                <a:gd name="T2" fmla="*/ 1 w 4"/>
                <a:gd name="T3" fmla="*/ 4 h 5"/>
                <a:gd name="T4" fmla="*/ 3 w 4"/>
                <a:gd name="T5" fmla="*/ 1 h 5"/>
                <a:gd name="T6" fmla="*/ 2 w 4"/>
                <a:gd name="T7" fmla="*/ 0 h 5"/>
                <a:gd name="T8" fmla="*/ 0 w 4"/>
                <a:gd name="T9" fmla="*/ 3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4 h 5"/>
                <a:gd name="T16" fmla="*/ 1 w 4"/>
                <a:gd name="T17" fmla="*/ 4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5"/>
                <a:gd name="T29" fmla="*/ 4 w 4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5">
                  <a:moveTo>
                    <a:pt x="1" y="4"/>
                  </a:moveTo>
                  <a:lnTo>
                    <a:pt x="1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4" name="Freeform 133"/>
            <p:cNvSpPr>
              <a:spLocks/>
            </p:cNvSpPr>
            <p:nvPr/>
          </p:nvSpPr>
          <p:spPr bwMode="auto">
            <a:xfrm>
              <a:off x="1826" y="2655"/>
              <a:ext cx="3" cy="5"/>
            </a:xfrm>
            <a:custGeom>
              <a:avLst/>
              <a:gdLst>
                <a:gd name="T0" fmla="*/ 1 w 3"/>
                <a:gd name="T1" fmla="*/ 4 h 5"/>
                <a:gd name="T2" fmla="*/ 1 w 3"/>
                <a:gd name="T3" fmla="*/ 4 h 5"/>
                <a:gd name="T4" fmla="*/ 2 w 3"/>
                <a:gd name="T5" fmla="*/ 0 h 5"/>
                <a:gd name="T6" fmla="*/ 1 w 3"/>
                <a:gd name="T7" fmla="*/ 0 h 5"/>
                <a:gd name="T8" fmla="*/ 0 w 3"/>
                <a:gd name="T9" fmla="*/ 3 h 5"/>
                <a:gd name="T10" fmla="*/ 1 w 3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5"/>
                <a:gd name="T20" fmla="*/ 3 w 3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5">
                  <a:moveTo>
                    <a:pt x="1" y="4"/>
                  </a:moveTo>
                  <a:lnTo>
                    <a:pt x="1" y="4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5" name="Freeform 134"/>
            <p:cNvSpPr>
              <a:spLocks/>
            </p:cNvSpPr>
            <p:nvPr/>
          </p:nvSpPr>
          <p:spPr bwMode="auto">
            <a:xfrm>
              <a:off x="1823" y="2663"/>
              <a:ext cx="3" cy="5"/>
            </a:xfrm>
            <a:custGeom>
              <a:avLst/>
              <a:gdLst>
                <a:gd name="T0" fmla="*/ 1 w 3"/>
                <a:gd name="T1" fmla="*/ 4 h 5"/>
                <a:gd name="T2" fmla="*/ 1 w 3"/>
                <a:gd name="T3" fmla="*/ 4 h 5"/>
                <a:gd name="T4" fmla="*/ 2 w 3"/>
                <a:gd name="T5" fmla="*/ 1 h 5"/>
                <a:gd name="T6" fmla="*/ 1 w 3"/>
                <a:gd name="T7" fmla="*/ 0 h 5"/>
                <a:gd name="T8" fmla="*/ 0 w 3"/>
                <a:gd name="T9" fmla="*/ 4 h 5"/>
                <a:gd name="T10" fmla="*/ 1 w 3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5"/>
                <a:gd name="T20" fmla="*/ 3 w 3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5">
                  <a:moveTo>
                    <a:pt x="1" y="4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6" name="Freeform 135"/>
            <p:cNvSpPr>
              <a:spLocks/>
            </p:cNvSpPr>
            <p:nvPr/>
          </p:nvSpPr>
          <p:spPr bwMode="auto">
            <a:xfrm>
              <a:off x="1821" y="2672"/>
              <a:ext cx="2" cy="5"/>
            </a:xfrm>
            <a:custGeom>
              <a:avLst/>
              <a:gdLst>
                <a:gd name="T0" fmla="*/ 1 w 2"/>
                <a:gd name="T1" fmla="*/ 4 h 5"/>
                <a:gd name="T2" fmla="*/ 1 w 2"/>
                <a:gd name="T3" fmla="*/ 4 h 5"/>
                <a:gd name="T4" fmla="*/ 1 w 2"/>
                <a:gd name="T5" fmla="*/ 0 h 5"/>
                <a:gd name="T6" fmla="*/ 0 w 2"/>
                <a:gd name="T7" fmla="*/ 0 h 5"/>
                <a:gd name="T8" fmla="*/ 0 w 2"/>
                <a:gd name="T9" fmla="*/ 4 h 5"/>
                <a:gd name="T10" fmla="*/ 1 w 2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5"/>
                <a:gd name="T20" fmla="*/ 2 w 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5">
                  <a:moveTo>
                    <a:pt x="1" y="4"/>
                  </a:moveTo>
                  <a:lnTo>
                    <a:pt x="1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7" name="Freeform 136"/>
            <p:cNvSpPr>
              <a:spLocks/>
            </p:cNvSpPr>
            <p:nvPr/>
          </p:nvSpPr>
          <p:spPr bwMode="auto">
            <a:xfrm>
              <a:off x="1820" y="2682"/>
              <a:ext cx="2" cy="5"/>
            </a:xfrm>
            <a:custGeom>
              <a:avLst/>
              <a:gdLst>
                <a:gd name="T0" fmla="*/ 0 w 2"/>
                <a:gd name="T1" fmla="*/ 4 h 5"/>
                <a:gd name="T2" fmla="*/ 0 w 2"/>
                <a:gd name="T3" fmla="*/ 4 h 5"/>
                <a:gd name="T4" fmla="*/ 0 w 2"/>
                <a:gd name="T5" fmla="*/ 0 h 5"/>
                <a:gd name="T6" fmla="*/ 1 w 2"/>
                <a:gd name="T7" fmla="*/ 0 h 5"/>
                <a:gd name="T8" fmla="*/ 1 w 2"/>
                <a:gd name="T9" fmla="*/ 4 h 5"/>
                <a:gd name="T10" fmla="*/ 0 w 2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5"/>
                <a:gd name="T20" fmla="*/ 2 w 2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5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8" name="Freeform 137"/>
            <p:cNvSpPr>
              <a:spLocks/>
            </p:cNvSpPr>
            <p:nvPr/>
          </p:nvSpPr>
          <p:spPr bwMode="auto">
            <a:xfrm>
              <a:off x="1819" y="2692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2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79" name="Freeform 138"/>
            <p:cNvSpPr>
              <a:spLocks/>
            </p:cNvSpPr>
            <p:nvPr/>
          </p:nvSpPr>
          <p:spPr bwMode="auto">
            <a:xfrm>
              <a:off x="1837" y="2630"/>
              <a:ext cx="124" cy="119"/>
            </a:xfrm>
            <a:custGeom>
              <a:avLst/>
              <a:gdLst>
                <a:gd name="T0" fmla="*/ 0 w 124"/>
                <a:gd name="T1" fmla="*/ 12 h 119"/>
                <a:gd name="T2" fmla="*/ 11 w 124"/>
                <a:gd name="T3" fmla="*/ 0 h 119"/>
                <a:gd name="T4" fmla="*/ 123 w 124"/>
                <a:gd name="T5" fmla="*/ 106 h 119"/>
                <a:gd name="T6" fmla="*/ 111 w 124"/>
                <a:gd name="T7" fmla="*/ 118 h 119"/>
                <a:gd name="T8" fmla="*/ 0 w 124"/>
                <a:gd name="T9" fmla="*/ 12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9"/>
                <a:gd name="T17" fmla="*/ 124 w 124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9">
                  <a:moveTo>
                    <a:pt x="0" y="12"/>
                  </a:moveTo>
                  <a:lnTo>
                    <a:pt x="11" y="0"/>
                  </a:lnTo>
                  <a:lnTo>
                    <a:pt x="123" y="106"/>
                  </a:lnTo>
                  <a:lnTo>
                    <a:pt x="111" y="118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0" name="Freeform 139"/>
            <p:cNvSpPr>
              <a:spLocks/>
            </p:cNvSpPr>
            <p:nvPr/>
          </p:nvSpPr>
          <p:spPr bwMode="auto">
            <a:xfrm>
              <a:off x="1834" y="2626"/>
              <a:ext cx="12" cy="15"/>
            </a:xfrm>
            <a:custGeom>
              <a:avLst/>
              <a:gdLst>
                <a:gd name="T0" fmla="*/ 11 w 12"/>
                <a:gd name="T1" fmla="*/ 1 h 15"/>
                <a:gd name="T2" fmla="*/ 8 w 12"/>
                <a:gd name="T3" fmla="*/ 1 h 15"/>
                <a:gd name="T4" fmla="*/ 0 w 12"/>
                <a:gd name="T5" fmla="*/ 11 h 15"/>
                <a:gd name="T6" fmla="*/ 3 w 12"/>
                <a:gd name="T7" fmla="*/ 14 h 15"/>
                <a:gd name="T8" fmla="*/ 11 w 12"/>
                <a:gd name="T9" fmla="*/ 5 h 15"/>
                <a:gd name="T10" fmla="*/ 8 w 12"/>
                <a:gd name="T11" fmla="*/ 5 h 15"/>
                <a:gd name="T12" fmla="*/ 11 w 12"/>
                <a:gd name="T13" fmla="*/ 1 h 15"/>
                <a:gd name="T14" fmla="*/ 10 w 12"/>
                <a:gd name="T15" fmla="*/ 0 h 15"/>
                <a:gd name="T16" fmla="*/ 8 w 12"/>
                <a:gd name="T17" fmla="*/ 1 h 15"/>
                <a:gd name="T18" fmla="*/ 11 w 12"/>
                <a:gd name="T19" fmla="*/ 1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11" y="1"/>
                  </a:moveTo>
                  <a:lnTo>
                    <a:pt x="8" y="1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11" y="5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8" y="1"/>
                  </a:lnTo>
                  <a:lnTo>
                    <a:pt x="1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1" name="Freeform 140"/>
            <p:cNvSpPr>
              <a:spLocks/>
            </p:cNvSpPr>
            <p:nvPr/>
          </p:nvSpPr>
          <p:spPr bwMode="auto">
            <a:xfrm>
              <a:off x="1847" y="2628"/>
              <a:ext cx="118" cy="110"/>
            </a:xfrm>
            <a:custGeom>
              <a:avLst/>
              <a:gdLst>
                <a:gd name="T0" fmla="*/ 115 w 118"/>
                <a:gd name="T1" fmla="*/ 109 h 110"/>
                <a:gd name="T2" fmla="*/ 115 w 118"/>
                <a:gd name="T3" fmla="*/ 104 h 110"/>
                <a:gd name="T4" fmla="*/ 4 w 118"/>
                <a:gd name="T5" fmla="*/ 0 h 110"/>
                <a:gd name="T6" fmla="*/ 0 w 118"/>
                <a:gd name="T7" fmla="*/ 5 h 110"/>
                <a:gd name="T8" fmla="*/ 110 w 118"/>
                <a:gd name="T9" fmla="*/ 109 h 110"/>
                <a:gd name="T10" fmla="*/ 110 w 118"/>
                <a:gd name="T11" fmla="*/ 104 h 110"/>
                <a:gd name="T12" fmla="*/ 115 w 118"/>
                <a:gd name="T13" fmla="*/ 109 h 110"/>
                <a:gd name="T14" fmla="*/ 117 w 118"/>
                <a:gd name="T15" fmla="*/ 107 h 110"/>
                <a:gd name="T16" fmla="*/ 115 w 118"/>
                <a:gd name="T17" fmla="*/ 104 h 110"/>
                <a:gd name="T18" fmla="*/ 115 w 118"/>
                <a:gd name="T19" fmla="*/ 109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110"/>
                <a:gd name="T32" fmla="*/ 118 w 118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110">
                  <a:moveTo>
                    <a:pt x="115" y="109"/>
                  </a:moveTo>
                  <a:lnTo>
                    <a:pt x="115" y="104"/>
                  </a:lnTo>
                  <a:lnTo>
                    <a:pt x="4" y="0"/>
                  </a:lnTo>
                  <a:lnTo>
                    <a:pt x="0" y="5"/>
                  </a:lnTo>
                  <a:lnTo>
                    <a:pt x="110" y="109"/>
                  </a:lnTo>
                  <a:lnTo>
                    <a:pt x="110" y="104"/>
                  </a:lnTo>
                  <a:lnTo>
                    <a:pt x="115" y="109"/>
                  </a:lnTo>
                  <a:lnTo>
                    <a:pt x="117" y="107"/>
                  </a:lnTo>
                  <a:lnTo>
                    <a:pt x="115" y="104"/>
                  </a:lnTo>
                  <a:lnTo>
                    <a:pt x="115" y="10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2" name="Freeform 141"/>
            <p:cNvSpPr>
              <a:spLocks/>
            </p:cNvSpPr>
            <p:nvPr/>
          </p:nvSpPr>
          <p:spPr bwMode="auto">
            <a:xfrm>
              <a:off x="1951" y="2738"/>
              <a:ext cx="12" cy="15"/>
            </a:xfrm>
            <a:custGeom>
              <a:avLst/>
              <a:gdLst>
                <a:gd name="T0" fmla="*/ 0 w 12"/>
                <a:gd name="T1" fmla="*/ 13 h 15"/>
                <a:gd name="T2" fmla="*/ 3 w 12"/>
                <a:gd name="T3" fmla="*/ 13 h 15"/>
                <a:gd name="T4" fmla="*/ 11 w 12"/>
                <a:gd name="T5" fmla="*/ 4 h 15"/>
                <a:gd name="T6" fmla="*/ 8 w 12"/>
                <a:gd name="T7" fmla="*/ 0 h 15"/>
                <a:gd name="T8" fmla="*/ 0 w 12"/>
                <a:gd name="T9" fmla="*/ 9 h 15"/>
                <a:gd name="T10" fmla="*/ 3 w 12"/>
                <a:gd name="T11" fmla="*/ 9 h 15"/>
                <a:gd name="T12" fmla="*/ 0 w 12"/>
                <a:gd name="T13" fmla="*/ 13 h 15"/>
                <a:gd name="T14" fmla="*/ 1 w 12"/>
                <a:gd name="T15" fmla="*/ 14 h 15"/>
                <a:gd name="T16" fmla="*/ 3 w 12"/>
                <a:gd name="T17" fmla="*/ 13 h 15"/>
                <a:gd name="T18" fmla="*/ 0 w 12"/>
                <a:gd name="T19" fmla="*/ 13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0" y="13"/>
                  </a:moveTo>
                  <a:lnTo>
                    <a:pt x="3" y="13"/>
                  </a:lnTo>
                  <a:lnTo>
                    <a:pt x="11" y="4"/>
                  </a:lnTo>
                  <a:lnTo>
                    <a:pt x="8" y="0"/>
                  </a:lnTo>
                  <a:lnTo>
                    <a:pt x="0" y="9"/>
                  </a:lnTo>
                  <a:lnTo>
                    <a:pt x="3" y="9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3" y="13"/>
                  </a:lnTo>
                  <a:lnTo>
                    <a:pt x="0" y="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3" name="Freeform 142"/>
            <p:cNvSpPr>
              <a:spLocks/>
            </p:cNvSpPr>
            <p:nvPr/>
          </p:nvSpPr>
          <p:spPr bwMode="auto">
            <a:xfrm>
              <a:off x="1832" y="2641"/>
              <a:ext cx="118" cy="110"/>
            </a:xfrm>
            <a:custGeom>
              <a:avLst/>
              <a:gdLst>
                <a:gd name="T0" fmla="*/ 2 w 118"/>
                <a:gd name="T1" fmla="*/ 0 h 110"/>
                <a:gd name="T2" fmla="*/ 2 w 118"/>
                <a:gd name="T3" fmla="*/ 5 h 110"/>
                <a:gd name="T4" fmla="*/ 113 w 118"/>
                <a:gd name="T5" fmla="*/ 109 h 110"/>
                <a:gd name="T6" fmla="*/ 117 w 118"/>
                <a:gd name="T7" fmla="*/ 104 h 110"/>
                <a:gd name="T8" fmla="*/ 7 w 118"/>
                <a:gd name="T9" fmla="*/ 0 h 110"/>
                <a:gd name="T10" fmla="*/ 7 w 118"/>
                <a:gd name="T11" fmla="*/ 5 h 110"/>
                <a:gd name="T12" fmla="*/ 2 w 118"/>
                <a:gd name="T13" fmla="*/ 0 h 110"/>
                <a:gd name="T14" fmla="*/ 0 w 118"/>
                <a:gd name="T15" fmla="*/ 2 h 110"/>
                <a:gd name="T16" fmla="*/ 2 w 118"/>
                <a:gd name="T17" fmla="*/ 5 h 110"/>
                <a:gd name="T18" fmla="*/ 2 w 118"/>
                <a:gd name="T19" fmla="*/ 0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110"/>
                <a:gd name="T32" fmla="*/ 118 w 118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110">
                  <a:moveTo>
                    <a:pt x="2" y="0"/>
                  </a:moveTo>
                  <a:lnTo>
                    <a:pt x="2" y="5"/>
                  </a:lnTo>
                  <a:lnTo>
                    <a:pt x="113" y="109"/>
                  </a:lnTo>
                  <a:lnTo>
                    <a:pt x="117" y="104"/>
                  </a:lnTo>
                  <a:lnTo>
                    <a:pt x="7" y="0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4" name="Freeform 143"/>
            <p:cNvSpPr>
              <a:spLocks/>
            </p:cNvSpPr>
            <p:nvPr/>
          </p:nvSpPr>
          <p:spPr bwMode="auto">
            <a:xfrm>
              <a:off x="1837" y="2630"/>
              <a:ext cx="124" cy="119"/>
            </a:xfrm>
            <a:custGeom>
              <a:avLst/>
              <a:gdLst>
                <a:gd name="T0" fmla="*/ 0 w 124"/>
                <a:gd name="T1" fmla="*/ 106 h 119"/>
                <a:gd name="T2" fmla="*/ 11 w 124"/>
                <a:gd name="T3" fmla="*/ 118 h 119"/>
                <a:gd name="T4" fmla="*/ 123 w 124"/>
                <a:gd name="T5" fmla="*/ 12 h 119"/>
                <a:gd name="T6" fmla="*/ 111 w 124"/>
                <a:gd name="T7" fmla="*/ 0 h 119"/>
                <a:gd name="T8" fmla="*/ 0 w 124"/>
                <a:gd name="T9" fmla="*/ 106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9"/>
                <a:gd name="T17" fmla="*/ 124 w 124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9">
                  <a:moveTo>
                    <a:pt x="0" y="106"/>
                  </a:moveTo>
                  <a:lnTo>
                    <a:pt x="11" y="118"/>
                  </a:lnTo>
                  <a:lnTo>
                    <a:pt x="123" y="12"/>
                  </a:lnTo>
                  <a:lnTo>
                    <a:pt x="111" y="0"/>
                  </a:lnTo>
                  <a:lnTo>
                    <a:pt x="0" y="10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5" name="Freeform 144"/>
            <p:cNvSpPr>
              <a:spLocks/>
            </p:cNvSpPr>
            <p:nvPr/>
          </p:nvSpPr>
          <p:spPr bwMode="auto">
            <a:xfrm>
              <a:off x="1834" y="2738"/>
              <a:ext cx="12" cy="15"/>
            </a:xfrm>
            <a:custGeom>
              <a:avLst/>
              <a:gdLst>
                <a:gd name="T0" fmla="*/ 8 w 12"/>
                <a:gd name="T1" fmla="*/ 9 h 15"/>
                <a:gd name="T2" fmla="*/ 11 w 12"/>
                <a:gd name="T3" fmla="*/ 9 h 15"/>
                <a:gd name="T4" fmla="*/ 3 w 12"/>
                <a:gd name="T5" fmla="*/ 0 h 15"/>
                <a:gd name="T6" fmla="*/ 0 w 12"/>
                <a:gd name="T7" fmla="*/ 4 h 15"/>
                <a:gd name="T8" fmla="*/ 8 w 12"/>
                <a:gd name="T9" fmla="*/ 13 h 15"/>
                <a:gd name="T10" fmla="*/ 11 w 12"/>
                <a:gd name="T11" fmla="*/ 13 h 15"/>
                <a:gd name="T12" fmla="*/ 8 w 12"/>
                <a:gd name="T13" fmla="*/ 13 h 15"/>
                <a:gd name="T14" fmla="*/ 10 w 12"/>
                <a:gd name="T15" fmla="*/ 14 h 15"/>
                <a:gd name="T16" fmla="*/ 11 w 12"/>
                <a:gd name="T17" fmla="*/ 13 h 15"/>
                <a:gd name="T18" fmla="*/ 8 w 12"/>
                <a:gd name="T19" fmla="*/ 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8" y="9"/>
                  </a:moveTo>
                  <a:lnTo>
                    <a:pt x="11" y="9"/>
                  </a:lnTo>
                  <a:lnTo>
                    <a:pt x="3" y="0"/>
                  </a:lnTo>
                  <a:lnTo>
                    <a:pt x="0" y="4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10" y="14"/>
                  </a:lnTo>
                  <a:lnTo>
                    <a:pt x="11" y="13"/>
                  </a:lnTo>
                  <a:lnTo>
                    <a:pt x="8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6" name="Freeform 145"/>
            <p:cNvSpPr>
              <a:spLocks/>
            </p:cNvSpPr>
            <p:nvPr/>
          </p:nvSpPr>
          <p:spPr bwMode="auto">
            <a:xfrm>
              <a:off x="1847" y="2641"/>
              <a:ext cx="118" cy="110"/>
            </a:xfrm>
            <a:custGeom>
              <a:avLst/>
              <a:gdLst>
                <a:gd name="T0" fmla="*/ 110 w 118"/>
                <a:gd name="T1" fmla="*/ 5 h 110"/>
                <a:gd name="T2" fmla="*/ 110 w 118"/>
                <a:gd name="T3" fmla="*/ 0 h 110"/>
                <a:gd name="T4" fmla="*/ 0 w 118"/>
                <a:gd name="T5" fmla="*/ 104 h 110"/>
                <a:gd name="T6" fmla="*/ 4 w 118"/>
                <a:gd name="T7" fmla="*/ 109 h 110"/>
                <a:gd name="T8" fmla="*/ 115 w 118"/>
                <a:gd name="T9" fmla="*/ 5 h 110"/>
                <a:gd name="T10" fmla="*/ 115 w 118"/>
                <a:gd name="T11" fmla="*/ 0 h 110"/>
                <a:gd name="T12" fmla="*/ 115 w 118"/>
                <a:gd name="T13" fmla="*/ 5 h 110"/>
                <a:gd name="T14" fmla="*/ 117 w 118"/>
                <a:gd name="T15" fmla="*/ 2 h 110"/>
                <a:gd name="T16" fmla="*/ 115 w 118"/>
                <a:gd name="T17" fmla="*/ 0 h 110"/>
                <a:gd name="T18" fmla="*/ 110 w 118"/>
                <a:gd name="T19" fmla="*/ 5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110"/>
                <a:gd name="T32" fmla="*/ 118 w 118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110">
                  <a:moveTo>
                    <a:pt x="110" y="5"/>
                  </a:moveTo>
                  <a:lnTo>
                    <a:pt x="110" y="0"/>
                  </a:lnTo>
                  <a:lnTo>
                    <a:pt x="0" y="104"/>
                  </a:lnTo>
                  <a:lnTo>
                    <a:pt x="4" y="109"/>
                  </a:lnTo>
                  <a:lnTo>
                    <a:pt x="115" y="5"/>
                  </a:lnTo>
                  <a:lnTo>
                    <a:pt x="115" y="0"/>
                  </a:lnTo>
                  <a:lnTo>
                    <a:pt x="115" y="5"/>
                  </a:lnTo>
                  <a:lnTo>
                    <a:pt x="117" y="2"/>
                  </a:lnTo>
                  <a:lnTo>
                    <a:pt x="115" y="0"/>
                  </a:lnTo>
                  <a:lnTo>
                    <a:pt x="11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7" name="Freeform 146"/>
            <p:cNvSpPr>
              <a:spLocks/>
            </p:cNvSpPr>
            <p:nvPr/>
          </p:nvSpPr>
          <p:spPr bwMode="auto">
            <a:xfrm>
              <a:off x="1951" y="2626"/>
              <a:ext cx="12" cy="15"/>
            </a:xfrm>
            <a:custGeom>
              <a:avLst/>
              <a:gdLst>
                <a:gd name="T0" fmla="*/ 3 w 12"/>
                <a:gd name="T1" fmla="*/ 5 h 15"/>
                <a:gd name="T2" fmla="*/ 0 w 12"/>
                <a:gd name="T3" fmla="*/ 5 h 15"/>
                <a:gd name="T4" fmla="*/ 8 w 12"/>
                <a:gd name="T5" fmla="*/ 14 h 15"/>
                <a:gd name="T6" fmla="*/ 11 w 12"/>
                <a:gd name="T7" fmla="*/ 11 h 15"/>
                <a:gd name="T8" fmla="*/ 3 w 12"/>
                <a:gd name="T9" fmla="*/ 1 h 15"/>
                <a:gd name="T10" fmla="*/ 0 w 12"/>
                <a:gd name="T11" fmla="*/ 1 h 15"/>
                <a:gd name="T12" fmla="*/ 3 w 12"/>
                <a:gd name="T13" fmla="*/ 1 h 15"/>
                <a:gd name="T14" fmla="*/ 1 w 12"/>
                <a:gd name="T15" fmla="*/ 0 h 15"/>
                <a:gd name="T16" fmla="*/ 0 w 12"/>
                <a:gd name="T17" fmla="*/ 1 h 15"/>
                <a:gd name="T18" fmla="*/ 3 w 12"/>
                <a:gd name="T19" fmla="*/ 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3" y="5"/>
                  </a:moveTo>
                  <a:lnTo>
                    <a:pt x="0" y="5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3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8" name="Freeform 147"/>
            <p:cNvSpPr>
              <a:spLocks/>
            </p:cNvSpPr>
            <p:nvPr/>
          </p:nvSpPr>
          <p:spPr bwMode="auto">
            <a:xfrm>
              <a:off x="1832" y="2628"/>
              <a:ext cx="118" cy="110"/>
            </a:xfrm>
            <a:custGeom>
              <a:avLst/>
              <a:gdLst>
                <a:gd name="T0" fmla="*/ 7 w 118"/>
                <a:gd name="T1" fmla="*/ 104 h 110"/>
                <a:gd name="T2" fmla="*/ 7 w 118"/>
                <a:gd name="T3" fmla="*/ 109 h 110"/>
                <a:gd name="T4" fmla="*/ 117 w 118"/>
                <a:gd name="T5" fmla="*/ 5 h 110"/>
                <a:gd name="T6" fmla="*/ 113 w 118"/>
                <a:gd name="T7" fmla="*/ 0 h 110"/>
                <a:gd name="T8" fmla="*/ 2 w 118"/>
                <a:gd name="T9" fmla="*/ 104 h 110"/>
                <a:gd name="T10" fmla="*/ 2 w 118"/>
                <a:gd name="T11" fmla="*/ 109 h 110"/>
                <a:gd name="T12" fmla="*/ 2 w 118"/>
                <a:gd name="T13" fmla="*/ 104 h 110"/>
                <a:gd name="T14" fmla="*/ 0 w 118"/>
                <a:gd name="T15" fmla="*/ 107 h 110"/>
                <a:gd name="T16" fmla="*/ 2 w 118"/>
                <a:gd name="T17" fmla="*/ 109 h 110"/>
                <a:gd name="T18" fmla="*/ 7 w 118"/>
                <a:gd name="T19" fmla="*/ 104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110"/>
                <a:gd name="T32" fmla="*/ 118 w 118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110">
                  <a:moveTo>
                    <a:pt x="7" y="104"/>
                  </a:moveTo>
                  <a:lnTo>
                    <a:pt x="7" y="109"/>
                  </a:lnTo>
                  <a:lnTo>
                    <a:pt x="117" y="5"/>
                  </a:lnTo>
                  <a:lnTo>
                    <a:pt x="113" y="0"/>
                  </a:lnTo>
                  <a:lnTo>
                    <a:pt x="2" y="104"/>
                  </a:lnTo>
                  <a:lnTo>
                    <a:pt x="2" y="109"/>
                  </a:lnTo>
                  <a:lnTo>
                    <a:pt x="2" y="104"/>
                  </a:lnTo>
                  <a:lnTo>
                    <a:pt x="0" y="107"/>
                  </a:lnTo>
                  <a:lnTo>
                    <a:pt x="2" y="109"/>
                  </a:lnTo>
                  <a:lnTo>
                    <a:pt x="7" y="1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  <p:sp>
          <p:nvSpPr>
            <p:cNvPr id="112789" name="Freeform 148"/>
            <p:cNvSpPr>
              <a:spLocks/>
            </p:cNvSpPr>
            <p:nvPr/>
          </p:nvSpPr>
          <p:spPr bwMode="auto">
            <a:xfrm>
              <a:off x="1581" y="2449"/>
              <a:ext cx="424" cy="1"/>
            </a:xfrm>
            <a:custGeom>
              <a:avLst/>
              <a:gdLst>
                <a:gd name="T0" fmla="*/ 423 w 424"/>
                <a:gd name="T1" fmla="*/ 0 h 1"/>
                <a:gd name="T2" fmla="*/ 423 w 424"/>
                <a:gd name="T3" fmla="*/ 0 h 1"/>
                <a:gd name="T4" fmla="*/ 0 w 424"/>
                <a:gd name="T5" fmla="*/ 0 h 1"/>
                <a:gd name="T6" fmla="*/ 423 w 42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1"/>
                <a:gd name="T14" fmla="*/ 424 w 42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1">
                  <a:moveTo>
                    <a:pt x="423" y="0"/>
                  </a:moveTo>
                  <a:lnTo>
                    <a:pt x="423" y="0"/>
                  </a:lnTo>
                  <a:lnTo>
                    <a:pt x="0" y="0"/>
                  </a:lnTo>
                  <a:lnTo>
                    <a:pt x="42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nl-BE" sz="1350"/>
            </a:p>
          </p:txBody>
        </p:sp>
      </p:grpSp>
      <p:sp>
        <p:nvSpPr>
          <p:cNvPr id="150" name="Text Box 6"/>
          <p:cNvSpPr txBox="1">
            <a:spLocks noChangeArrowheads="1"/>
          </p:cNvSpPr>
          <p:nvPr/>
        </p:nvSpPr>
        <p:spPr bwMode="auto">
          <a:xfrm>
            <a:off x="993991" y="5715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4164601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515666" y="1809750"/>
            <a:ext cx="6359128" cy="1682460"/>
          </a:xfrm>
          <a:effectLst/>
        </p:spPr>
        <p:txBody>
          <a:bodyPr>
            <a:noAutofit/>
          </a:bodyPr>
          <a:lstStyle/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LSTE</a:t>
            </a: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3300" dirty="0">
                <a:solidFill>
                  <a:schemeClr val="tx1"/>
                </a:solidFill>
              </a:rPr>
              <a:t/>
            </a: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3300" dirty="0">
                <a:solidFill>
                  <a:schemeClr val="tx1"/>
                </a:solidFill>
              </a:rPr>
              <a:t>CUSTOMER BENEFITS</a:t>
            </a:r>
          </a:p>
        </p:txBody>
      </p:sp>
    </p:spTree>
    <p:extLst>
      <p:ext uri="{BB962C8B-B14F-4D97-AF65-F5344CB8AC3E}">
        <p14:creationId xmlns:p14="http://schemas.microsoft.com/office/powerpoint/2010/main" val="2726491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85950"/>
            <a:ext cx="5829300" cy="2076450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Centrifugal fans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Single sided air entry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Optional intake and discharge attenuation</a:t>
            </a:r>
          </a:p>
        </p:txBody>
      </p:sp>
      <p:sp>
        <p:nvSpPr>
          <p:cNvPr id="450564" name="Rectangle 4"/>
          <p:cNvSpPr>
            <a:spLocks noChangeArrowheads="1"/>
          </p:cNvSpPr>
          <p:nvPr/>
        </p:nvSpPr>
        <p:spPr bwMode="auto">
          <a:xfrm>
            <a:off x="1390651" y="1081817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Very Quiet Operation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00973" y="5715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983508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85950"/>
            <a:ext cx="7239000" cy="2857500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Easy access motors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Fan and drive components easily accessible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Large circular access doors located by float valve and strainer assembly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Non-corrosive PVC fill, eliminators, and water distribution system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Fill can be used as working platform</a:t>
            </a:r>
          </a:p>
          <a:p>
            <a:pPr>
              <a:spcAft>
                <a:spcPct val="30000"/>
              </a:spcAft>
              <a:defRPr/>
            </a:pPr>
            <a:endParaRPr lang="en-US" sz="1800" b="0" dirty="0"/>
          </a:p>
        </p:txBody>
      </p:sp>
      <p:sp>
        <p:nvSpPr>
          <p:cNvPr id="452612" name="Rectangle 4"/>
          <p:cNvSpPr>
            <a:spLocks noChangeArrowheads="1"/>
          </p:cNvSpPr>
          <p:nvPr/>
        </p:nvSpPr>
        <p:spPr bwMode="auto">
          <a:xfrm>
            <a:off x="1386140" y="1087714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Easy Maintenance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93990" y="5017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867236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3293" y="1504950"/>
            <a:ext cx="617220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What is IBC?</a:t>
            </a:r>
          </a:p>
          <a:p>
            <a:pPr marL="457200" lvl="1" indent="0">
              <a:buNone/>
            </a:pPr>
            <a:r>
              <a:rPr lang="en-US" altLang="en-US" dirty="0"/>
              <a:t>The International Building Code requires that </a:t>
            </a:r>
            <a:r>
              <a:rPr lang="en-US" altLang="en-US" dirty="0" smtClean="0"/>
              <a:t>equipment </a:t>
            </a:r>
            <a:r>
              <a:rPr lang="en-US" altLang="en-US" dirty="0"/>
              <a:t>must meet the same seismic or wind load forces as the building to which they are attached</a:t>
            </a:r>
          </a:p>
          <a:p>
            <a:pPr lvl="1"/>
            <a:endParaRPr lang="en-US" altLang="en-US" dirty="0"/>
          </a:p>
          <a:p>
            <a:r>
              <a:rPr lang="en-US" altLang="en-US" sz="1800" dirty="0"/>
              <a:t>How Does it Apply?</a:t>
            </a:r>
          </a:p>
          <a:p>
            <a:pPr marL="457200" lvl="1" indent="0">
              <a:buNone/>
            </a:pPr>
            <a:r>
              <a:rPr lang="en-US" altLang="en-US" dirty="0"/>
              <a:t>Based on project </a:t>
            </a:r>
            <a:r>
              <a:rPr lang="en-US" altLang="en-US" dirty="0" smtClean="0"/>
              <a:t>location and </a:t>
            </a:r>
            <a:r>
              <a:rPr lang="en-US" altLang="en-US" dirty="0"/>
              <a:t>site design factors, calculations are made to determine the equivalent seismic “g force” and wind load on the unit</a:t>
            </a:r>
          </a:p>
        </p:txBody>
      </p:sp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2854897" y="888343"/>
            <a:ext cx="3444394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 Compliant Design</a:t>
            </a:r>
          </a:p>
        </p:txBody>
      </p:sp>
      <p:sp>
        <p:nvSpPr>
          <p:cNvPr id="5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3684051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85950"/>
            <a:ext cx="5791200" cy="2857500"/>
          </a:xfrm>
        </p:spPr>
        <p:txBody>
          <a:bodyPr vert="horz" lIns="67866" tIns="33338" rIns="67866" bIns="33338" rtlCol="0">
            <a:normAutofit/>
          </a:bodyPr>
          <a:lstStyle/>
          <a:p>
            <a:pPr>
              <a:spcAft>
                <a:spcPct val="30000"/>
              </a:spcAft>
              <a:defRPr/>
            </a:pPr>
            <a:r>
              <a:rPr lang="en-US" sz="1800" b="0" dirty="0"/>
              <a:t>Ducted indoor layouts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Replacement tower 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Noise sensitive applications</a:t>
            </a:r>
          </a:p>
          <a:p>
            <a:pPr>
              <a:spcAft>
                <a:spcPct val="30000"/>
              </a:spcAft>
              <a:defRPr/>
            </a:pPr>
            <a:r>
              <a:rPr lang="en-US" sz="1800" b="0" dirty="0"/>
              <a:t>Low height</a:t>
            </a:r>
          </a:p>
          <a:p>
            <a:pPr>
              <a:spcAft>
                <a:spcPct val="30000"/>
              </a:spcAft>
              <a:defRPr/>
            </a:pPr>
            <a:endParaRPr lang="en-US" sz="1800" b="0" dirty="0"/>
          </a:p>
        </p:txBody>
      </p:sp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1393468" y="1074510"/>
            <a:ext cx="634722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2000" b="1" dirty="0" smtClean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Applications</a:t>
            </a:r>
            <a:endParaRPr lang="en-US" sz="2000" b="1" dirty="0">
              <a:solidFill>
                <a:srgbClr val="0B59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93992" y="43190"/>
            <a:ext cx="716289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>
            <a:defPPr>
              <a:defRPr lang="en-US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LSTE Forced Draft </a:t>
            </a:r>
            <a:r>
              <a:rPr lang="en-US" dirty="0" err="1"/>
              <a:t>Counterflow</a:t>
            </a:r>
            <a:r>
              <a:rPr lang="en-US" dirty="0"/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310414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04" y="1014412"/>
            <a:ext cx="5178028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130029" y="1173956"/>
            <a:ext cx="4645819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</a:pPr>
            <a:endParaRPr lang="nl-BE" altLang="en-US" sz="1500" b="1">
              <a:solidFill>
                <a:schemeClr val="tx1"/>
              </a:solidFill>
            </a:endParaRPr>
          </a:p>
        </p:txBody>
      </p:sp>
      <p:sp>
        <p:nvSpPr>
          <p:cNvPr id="454660" name="Rectangle 4"/>
          <p:cNvSpPr>
            <a:spLocks noChangeArrowheads="1"/>
          </p:cNvSpPr>
          <p:nvPr/>
        </p:nvSpPr>
        <p:spPr bwMode="auto">
          <a:xfrm>
            <a:off x="2358629" y="1143000"/>
            <a:ext cx="4645819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endParaRPr lang="en-US" sz="412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4125" b="1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412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4125" b="1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 a</a:t>
            </a:r>
            <a:endParaRPr lang="en-US" sz="412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FBE53B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en-US" sz="4125" b="1" dirty="0">
                <a:latin typeface="Arial" panose="020B0604020202020204" pitchFamily="34" charset="0"/>
                <a:cs typeface="Arial" panose="020B0604020202020204" pitchFamily="34" charset="0"/>
              </a:rPr>
              <a:t>Higher Level . . .</a:t>
            </a:r>
          </a:p>
        </p:txBody>
      </p:sp>
      <p:sp>
        <p:nvSpPr>
          <p:cNvPr id="454664" name="Rectangle 8"/>
          <p:cNvSpPr>
            <a:spLocks noGrp="1" noChangeArrowheads="1"/>
          </p:cNvSpPr>
          <p:nvPr>
            <p:ph type="title"/>
          </p:nvPr>
        </p:nvSpPr>
        <p:spPr>
          <a:xfrm>
            <a:off x="1143000" y="114300"/>
            <a:ext cx="6591300" cy="628650"/>
          </a:xfrm>
        </p:spPr>
        <p:txBody>
          <a:bodyPr/>
          <a:lstStyle/>
          <a:p>
            <a:pPr>
              <a:defRPr/>
            </a:pPr>
            <a:r>
              <a:rPr lang="en-US" smtClean="0"/>
              <a:t> </a:t>
            </a:r>
          </a:p>
        </p:txBody>
      </p:sp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1514475" y="4396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EVAPCO EUROPE BVBA</a:t>
            </a:r>
          </a:p>
        </p:txBody>
      </p:sp>
    </p:spTree>
    <p:extLst>
      <p:ext uri="{BB962C8B-B14F-4D97-AF65-F5344CB8AC3E}">
        <p14:creationId xmlns:p14="http://schemas.microsoft.com/office/powerpoint/2010/main" val="4026243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1011"/>
            <a:ext cx="61722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b="1" dirty="0" smtClean="0"/>
              <a:t>What does EVAPCO offer?</a:t>
            </a:r>
          </a:p>
          <a:p>
            <a:pPr lvl="1"/>
            <a:r>
              <a:rPr lang="en-US" altLang="en-US" dirty="0" smtClean="0"/>
              <a:t>Standard Structural Design</a:t>
            </a:r>
          </a:p>
          <a:p>
            <a:pPr lvl="2"/>
            <a:r>
              <a:rPr lang="en-US" altLang="en-US" dirty="0" smtClean="0"/>
              <a:t>Projects with </a:t>
            </a:r>
            <a:r>
              <a:rPr lang="en-US" altLang="en-US" dirty="0" smtClean="0">
                <a:cs typeface="Arial" panose="020B0604020202020204" pitchFamily="34" charset="0"/>
              </a:rPr>
              <a:t>≤ 1.0g seismic or 60psf wind loads</a:t>
            </a:r>
          </a:p>
          <a:p>
            <a:pPr lvl="2"/>
            <a:endParaRPr lang="en-US" altLang="en-US" dirty="0" smtClean="0">
              <a:cs typeface="Arial" panose="020B0604020202020204" pitchFamily="34" charset="0"/>
            </a:endParaRPr>
          </a:p>
          <a:p>
            <a:pPr lvl="1"/>
            <a:r>
              <a:rPr lang="en-US" altLang="en-US" dirty="0" smtClean="0"/>
              <a:t>Upgraded Structural Design for high seismic and wind loads area</a:t>
            </a:r>
          </a:p>
          <a:p>
            <a:pPr lvl="2"/>
            <a:endParaRPr lang="en-US" altLang="en-US" dirty="0" smtClean="0">
              <a:cs typeface="Arial" panose="020B0604020202020204" pitchFamily="34" charset="0"/>
            </a:endParaRPr>
          </a:p>
          <a:p>
            <a:pPr lvl="2"/>
            <a:endParaRPr lang="en-US" altLang="en-US" dirty="0" smtClean="0">
              <a:cs typeface="Arial" panose="020B0604020202020204" pitchFamily="34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371600" y="4090811"/>
            <a:ext cx="6172200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lvl="2">
              <a:spcBef>
                <a:spcPct val="20000"/>
              </a:spcBef>
              <a:buClr>
                <a:srgbClr val="FBE53B"/>
              </a:buClr>
              <a:buSzPct val="100000"/>
              <a:buFontTx/>
              <a:buChar char="•"/>
            </a:pPr>
            <a:endParaRPr lang="en-US" altLang="en-US" sz="15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>
              <a:spcBef>
                <a:spcPct val="20000"/>
              </a:spcBef>
              <a:buClr>
                <a:srgbClr val="FBE53B"/>
              </a:buClr>
              <a:buSzPct val="100000"/>
              <a:buFontTx/>
              <a:buChar char="•"/>
            </a:pPr>
            <a:endParaRPr lang="en-US" alt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1504666" y="969859"/>
            <a:ext cx="6101954" cy="5855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 Compliant Design</a:t>
            </a:r>
          </a:p>
        </p:txBody>
      </p:sp>
      <p:sp>
        <p:nvSpPr>
          <p:cNvPr id="6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761053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295400" y="4552950"/>
            <a:ext cx="6858000" cy="4702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Font typeface="Symbol" panose="05050102010706020507" pitchFamily="18" charset="2"/>
              <a:buNone/>
            </a:pPr>
            <a:r>
              <a:rPr lang="en-US" altLang="en-US" sz="1800" b="0" dirty="0"/>
              <a:t>Independent, 3</a:t>
            </a:r>
            <a:r>
              <a:rPr lang="en-US" altLang="en-US" sz="1800" b="0" baseline="30000" dirty="0"/>
              <a:t>rd</a:t>
            </a:r>
            <a:r>
              <a:rPr lang="en-US" altLang="en-US" sz="1800" b="0" dirty="0"/>
              <a:t> Party Certification</a:t>
            </a:r>
          </a:p>
        </p:txBody>
      </p:sp>
      <p:graphicFrame>
        <p:nvGraphicFramePr>
          <p:cNvPr id="17412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92980850"/>
              </p:ext>
            </p:extLst>
          </p:nvPr>
        </p:nvGraphicFramePr>
        <p:xfrm>
          <a:off x="2733080" y="1577369"/>
          <a:ext cx="37528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Acrobat Document" r:id="rId4" imgW="7543483" imgH="5829040" progId="AcroExch.Document.7">
                  <p:embed/>
                </p:oleObj>
              </mc:Choice>
              <mc:Fallback>
                <p:oleObj name="Acrobat Document" r:id="rId4" imgW="7543483" imgH="5829040" progId="AcroExch.Document.7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080" y="1577369"/>
                        <a:ext cx="3752850" cy="290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1520267" y="933304"/>
            <a:ext cx="6101954" cy="644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B59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 Compliant Design</a:t>
            </a:r>
          </a:p>
        </p:txBody>
      </p:sp>
      <p:sp>
        <p:nvSpPr>
          <p:cNvPr id="6" name="Rectangle 342"/>
          <p:cNvSpPr>
            <a:spLocks noChangeArrowheads="1"/>
          </p:cNvSpPr>
          <p:nvPr/>
        </p:nvSpPr>
        <p:spPr bwMode="auto">
          <a:xfrm>
            <a:off x="1442443" y="0"/>
            <a:ext cx="6334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273528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6718</TotalTime>
  <Words>2560</Words>
  <Application>Microsoft Office PowerPoint</Application>
  <PresentationFormat>On-screen Show (16:9)</PresentationFormat>
  <Paragraphs>595</Paragraphs>
  <Slides>71</Slides>
  <Notes>55</Notes>
  <HiddenSlides>1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Arial</vt:lpstr>
      <vt:lpstr>Calibri</vt:lpstr>
      <vt:lpstr>Century Gothic</vt:lpstr>
      <vt:lpstr>Futura</vt:lpstr>
      <vt:lpstr>Futura Md BT</vt:lpstr>
      <vt:lpstr>Gisha</vt:lpstr>
      <vt:lpstr>Helvetica</vt:lpstr>
      <vt:lpstr>Impact</vt:lpstr>
      <vt:lpstr>Symbol</vt:lpstr>
      <vt:lpstr>Times New Roman</vt:lpstr>
      <vt:lpstr>Wingdings</vt:lpstr>
      <vt:lpstr>Theme1</vt:lpstr>
      <vt:lpstr>Acrobat Document</vt:lpstr>
      <vt:lpstr>Photo Editor-foto</vt:lpstr>
      <vt:lpstr>Bitmap Image</vt:lpstr>
      <vt:lpstr>PowerPoint Presentation</vt:lpstr>
      <vt:lpstr>PowerPoint Presentation</vt:lpstr>
      <vt:lpstr>Principle of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Cooling Tower Hygiene</vt:lpstr>
      <vt:lpstr>PowerPoint Presentation</vt:lpstr>
      <vt:lpstr>Product Range – AT/UAT Cooling Towers</vt:lpstr>
      <vt:lpstr>Nomenclature - AT/UAT Cooling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Advantages – Most Efficient Heat Transfer</vt:lpstr>
      <vt:lpstr>Design Advantages - Optimal Fill Location</vt:lpstr>
      <vt:lpstr>PowerPoint Presentation</vt:lpstr>
      <vt:lpstr>Comparison – Crossflow Heat Transfer </vt:lpstr>
      <vt:lpstr>PowerPoint Presentation</vt:lpstr>
      <vt:lpstr>Design Advantages – Winter Operation</vt:lpstr>
      <vt:lpstr>Design Advantages – Winter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Advantages – Operating and Layout Weight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Induced Draft Counterflow Cooling Towers</vt:lpstr>
      <vt:lpstr>AT Induced Draft Counterflow Cooling Towers</vt:lpstr>
      <vt:lpstr>AT Induced Draft Counterflow Cooling Towers</vt:lpstr>
      <vt:lpstr>AT Induced Draft Counterflow Cooling Towers</vt:lpstr>
      <vt:lpstr>AT Induced Draft Counterflow Cooling Towers</vt:lpstr>
      <vt:lpstr>AT Induced Draft Counterflow Cooling Towers</vt:lpstr>
      <vt:lpstr>PowerPoint Presentation</vt:lpstr>
      <vt:lpstr>LSTE Models And Nomenclature</vt:lpstr>
      <vt:lpstr>LSTE Models And Nomenclature </vt:lpstr>
      <vt:lpstr>PowerPoint Presentation</vt:lpstr>
      <vt:lpstr>PowerPoint Presentation</vt:lpstr>
      <vt:lpstr>PowerPoint Presentation</vt:lpstr>
      <vt:lpstr>PowerPoint Presentation</vt:lpstr>
      <vt:lpstr>LSTE Design And Construction</vt:lpstr>
      <vt:lpstr>EVAPAK® Fill – A Working Platform!</vt:lpstr>
      <vt:lpstr>PowerPoint Presentation</vt:lpstr>
      <vt:lpstr>PowerPoint Presentation</vt:lpstr>
      <vt:lpstr>LSTE Design And Construction</vt:lpstr>
      <vt:lpstr>LSTE Design Advantages</vt:lpstr>
      <vt:lpstr>LSTE  CUSTOMER BENEFITS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       MANAGERS</dc:title>
  <dc:creator>Carol Keeney</dc:creator>
  <cp:lastModifiedBy>Georges Hoeterickx</cp:lastModifiedBy>
  <cp:revision>534</cp:revision>
  <cp:lastPrinted>2017-03-09T14:17:28Z</cp:lastPrinted>
  <dcterms:created xsi:type="dcterms:W3CDTF">2011-01-04T14:30:36Z</dcterms:created>
  <dcterms:modified xsi:type="dcterms:W3CDTF">2017-11-03T12:24:38Z</dcterms:modified>
</cp:coreProperties>
</file>